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5" r:id="rId5"/>
    <p:sldId id="266" r:id="rId6"/>
    <p:sldId id="270" r:id="rId7"/>
    <p:sldId id="271" r:id="rId8"/>
    <p:sldId id="261" r:id="rId9"/>
    <p:sldId id="274" r:id="rId10"/>
    <p:sldId id="272" r:id="rId11"/>
    <p:sldId id="264" r:id="rId12"/>
    <p:sldId id="262" r:id="rId13"/>
    <p:sldId id="268" r:id="rId14"/>
    <p:sldId id="273" r:id="rId15"/>
    <p:sldId id="269" r:id="rId16"/>
    <p:sldId id="263" r:id="rId17"/>
    <p:sldId id="267" r:id="rId18"/>
    <p:sldId id="275" r:id="rId19"/>
    <p:sldId id="276" r:id="rId20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Franklin Gothic Medium Cond" pitchFamily="34" charset="0"/>
      <p:regular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66"/>
    <a:srgbClr val="A42320"/>
    <a:srgbClr val="C42A26"/>
    <a:srgbClr val="8D1E1B"/>
    <a:srgbClr val="820041"/>
    <a:srgbClr val="0000FF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1FD9-2AC1-4841-B897-A1F138C79705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33C6-DC60-4EF1-A65B-0B47C4BC3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1F65-6CA5-42D5-9025-DF60CCDA9A68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6AA2-F3E2-491C-A084-A4CB3C14D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DA5A-C537-4F89-8BAB-C9172744E619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3216-DCB0-4AFB-960A-80DD67B30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FBD9-7B22-4465-91A8-87AD6D7ED33A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190F-B415-4780-BB29-AC2302B88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C1D4-3E0E-432F-AEE1-6F6810BCB6C3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6F27-F5C8-4C1B-9253-2FC898C90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22BA-5240-4515-8031-2CE011A7AFF5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6698-25E4-4703-9145-A3472AC6B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096BC-156B-4AD7-9CC6-84810A3DE43A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6ACF-95EA-4898-B6B3-914DBEA39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76BCD-0861-4E38-9976-BF99A0E65AAF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91E5D-CAB4-44C8-8508-51FC1DF58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5792-0FD0-4D89-A79A-760C2361309A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F57F2-57BF-491B-93BD-4C8831693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30EC-E8A9-4171-B053-6F32BA6426E2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DE23-E02E-4BB8-BA4F-B380DBBD3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5325-7AFE-4DAF-82C5-F95D361306DA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97DD2-AA38-4AE5-BE35-4E0432874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4841E5-F215-46A1-B492-984094455B74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268D15-F2EE-4AF6-AA19-706C81282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vtokanal.com/_fr/9/5922620.jpg" TargetMode="External"/><Relationship Id="rId13" Type="http://schemas.openxmlformats.org/officeDocument/2006/relationships/hyperlink" Target="http://img10.proshkolu.ru/content/media/pic/std/4000000/3369000/3368296-453bae96e2be5c11.jpg" TargetMode="External"/><Relationship Id="rId18" Type="http://schemas.openxmlformats.org/officeDocument/2006/relationships/hyperlink" Target="http://img1.liveinternet.ru/images/attach/c/2/71/189/71189246_14332.jpg" TargetMode="External"/><Relationship Id="rId26" Type="http://schemas.openxmlformats.org/officeDocument/2006/relationships/hyperlink" Target="http://fotokudra.lt/files/MM/M496490.jpg" TargetMode="External"/><Relationship Id="rId3" Type="http://schemas.openxmlformats.org/officeDocument/2006/relationships/hyperlink" Target="http://www.estanbul.com/images/imported/2011/01/rgrteha-1.jpg" TargetMode="External"/><Relationship Id="rId21" Type="http://schemas.openxmlformats.org/officeDocument/2006/relationships/hyperlink" Target="http://mediasubs.ru/group/uploads/pa/parazityi-kak-bezopasno-ochistit-svoj-organizm/image/1383125166-9320-975607.jpg" TargetMode="External"/><Relationship Id="rId34" Type="http://schemas.openxmlformats.org/officeDocument/2006/relationships/hyperlink" Target="http://deti-online.com/stihi/griby/" TargetMode="External"/><Relationship Id="rId7" Type="http://schemas.openxmlformats.org/officeDocument/2006/relationships/hyperlink" Target="http://www.grib-bludo.ru/_ph/1/2/46237251.jpg?1439362083" TargetMode="External"/><Relationship Id="rId12" Type="http://schemas.openxmlformats.org/officeDocument/2006/relationships/hyperlink" Target="http://www.clubkid.ru/uploads/posts/2013-01/1358616690_24214828.jpg" TargetMode="External"/><Relationship Id="rId17" Type="http://schemas.openxmlformats.org/officeDocument/2006/relationships/hyperlink" Target="http://www.free-photos.biz/get_photo_thumb.php?id=16aed78639d38c3682fda3c7cf650536&amp;mode=thumb" TargetMode="External"/><Relationship Id="rId25" Type="http://schemas.openxmlformats.org/officeDocument/2006/relationships/hyperlink" Target="http://www.fotokonkurs.ru/uploads/photos/contests/2012/09/11/3/83cf9aec8e4c96b18a5db168832de548/800.jpg" TargetMode="External"/><Relationship Id="rId33" Type="http://schemas.openxmlformats.org/officeDocument/2006/relationships/hyperlink" Target="http://www.pics-zone.ru/img.php?url=http://www.confetti.kz/mirp/941/084.025.jpg" TargetMode="External"/><Relationship Id="rId2" Type="http://schemas.openxmlformats.org/officeDocument/2006/relationships/hyperlink" Target="http://&#1084;&#1072;&#1103;&#1082;32.&#1088;&#1092;/images/news/333b.jpg" TargetMode="External"/><Relationship Id="rId16" Type="http://schemas.openxmlformats.org/officeDocument/2006/relationships/hyperlink" Target="http://www.zooclub.ru/skat/img.php?w=650&amp;h=600&amp;img=./attach/sim/2861.jpg" TargetMode="External"/><Relationship Id="rId20" Type="http://schemas.openxmlformats.org/officeDocument/2006/relationships/hyperlink" Target="http://oblepiha.com/uploads/posts/2011-10/1318901188_01.jpg" TargetMode="External"/><Relationship Id="rId29" Type="http://schemas.openxmlformats.org/officeDocument/2006/relationships/hyperlink" Target="http://gribochek.su/books/item/f00/s00/z0000001/pic/0000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rarsetas.net/recursos/boletus-luteus-fresco-217.jpg" TargetMode="External"/><Relationship Id="rId11" Type="http://schemas.openxmlformats.org/officeDocument/2006/relationships/hyperlink" Target="http://apartdom.ru/images/stories/podberezovik-1.jpg" TargetMode="External"/><Relationship Id="rId24" Type="http://schemas.openxmlformats.org/officeDocument/2006/relationships/hyperlink" Target="http://player.myshared.ru/901858/data/images/img19.jpg" TargetMode="External"/><Relationship Id="rId32" Type="http://schemas.openxmlformats.org/officeDocument/2006/relationships/hyperlink" Target="http://s00.yaplakal.com/pics/pics_original/1/6/9/5218961.jpg" TargetMode="External"/><Relationship Id="rId5" Type="http://schemas.openxmlformats.org/officeDocument/2006/relationships/hyperlink" Target="http://prodgid.ru/wp-content/uploads/2015/01/&#1073;&#1077;&#1083;&#1099;&#1081;-&#1075;&#1088;&#1080;&#1073;.jpg" TargetMode="External"/><Relationship Id="rId15" Type="http://schemas.openxmlformats.org/officeDocument/2006/relationships/hyperlink" Target="http://www.zooclub.ru/skat/img.php?w=650&amp;h=600&amp;img=./attach/sim/2267.jpg" TargetMode="External"/><Relationship Id="rId23" Type="http://schemas.openxmlformats.org/officeDocument/2006/relationships/hyperlink" Target="http://www.zooclub.ru/skat/img.php?w=650&amp;h=600&amp;img=./attach/sim/2333.jpg" TargetMode="External"/><Relationship Id="rId28" Type="http://schemas.openxmlformats.org/officeDocument/2006/relationships/hyperlink" Target="http://atlasgribov.ru/wp-content/uploads/2011/05/poganka2.jpg" TargetMode="External"/><Relationship Id="rId10" Type="http://schemas.openxmlformats.org/officeDocument/2006/relationships/hyperlink" Target="http://www.grib-bludo.ru/_ph/2/2/75098984.jpg?1435357355" TargetMode="External"/><Relationship Id="rId19" Type="http://schemas.openxmlformats.org/officeDocument/2006/relationships/hyperlink" Target="http://www.zooclub.ru/skat/img.php?w=650&amp;h=600&amp;img=./attach/sim/2692.jpg" TargetMode="External"/><Relationship Id="rId31" Type="http://schemas.openxmlformats.org/officeDocument/2006/relationships/hyperlink" Target="http://www.artleo.com/large/201310/57682.jpg" TargetMode="External"/><Relationship Id="rId4" Type="http://schemas.openxmlformats.org/officeDocument/2006/relationships/hyperlink" Target="http://img01.chitalnya.ru/upload2/594/912947916891425792.jpg" TargetMode="External"/><Relationship Id="rId9" Type="http://schemas.openxmlformats.org/officeDocument/2006/relationships/hyperlink" Target="http://openokdv.ru/uploads/images/Trubchatye/xerocomus_badius.jpg" TargetMode="External"/><Relationship Id="rId14" Type="http://schemas.openxmlformats.org/officeDocument/2006/relationships/hyperlink" Target="http://cs623826.vk.me/v623826198/3448/EDKIMaBnrT0.jpg" TargetMode="External"/><Relationship Id="rId22" Type="http://schemas.openxmlformats.org/officeDocument/2006/relationships/hyperlink" Target="http://www.grib-bludo.ru/img/grib/gruzd03.jpg" TargetMode="External"/><Relationship Id="rId27" Type="http://schemas.openxmlformats.org/officeDocument/2006/relationships/hyperlink" Target="http://www.russika.ru/userimages/286_4143_1263904513.jpg" TargetMode="External"/><Relationship Id="rId30" Type="http://schemas.openxmlformats.org/officeDocument/2006/relationships/hyperlink" Target="http://bike-crimea.com/blog/wp-content/uploads/2014/11/124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652963"/>
            <a:ext cx="4319587" cy="1009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i="1" smtClean="0">
                <a:solidFill>
                  <a:srgbClr val="FF0000"/>
                </a:solidFill>
              </a:rPr>
              <a:t>Автор</a:t>
            </a:r>
            <a:r>
              <a:rPr lang="ru-RU" sz="1800" b="1" i="1" smtClean="0">
                <a:solidFill>
                  <a:schemeClr val="tx1"/>
                </a:solidFill>
              </a:rPr>
              <a:t> </a:t>
            </a:r>
            <a:r>
              <a:rPr lang="ru-RU" sz="1800" b="1" smtClean="0">
                <a:solidFill>
                  <a:schemeClr val="tx1"/>
                </a:solidFill>
              </a:rPr>
              <a:t>Смолькина Юлия Игоревна,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chemeClr val="tx1"/>
                </a:solidFill>
              </a:rPr>
              <a:t>воспитатель,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chemeClr val="tx1"/>
                </a:solidFill>
              </a:rPr>
              <a:t>МБДОУ "Детский сад №9" комбинированного вида,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chemeClr val="tx1"/>
                </a:solidFill>
              </a:rPr>
              <a:t>г. Рузаевка, РМ</a:t>
            </a:r>
          </a:p>
        </p:txBody>
      </p:sp>
      <p:sp>
        <p:nvSpPr>
          <p:cNvPr id="13314" name="WordArt 7"/>
          <p:cNvSpPr>
            <a:spLocks noChangeArrowheads="1" noChangeShapeType="1" noTextEdit="1"/>
          </p:cNvSpPr>
          <p:nvPr/>
        </p:nvSpPr>
        <p:spPr bwMode="auto">
          <a:xfrm>
            <a:off x="4140200" y="908050"/>
            <a:ext cx="4535488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C42A2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anklin Gothic Medium Cond"/>
              </a:rPr>
              <a:t>ПО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C42A2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anklin Gothic Medium Cond"/>
              </a:rPr>
              <a:t>ТРОПИНКЕ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C42A2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anklin Gothic Medium Cond"/>
              </a:rPr>
              <a:t>ЗА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C42A26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anklin Gothic Medium Cond"/>
              </a:rPr>
              <a:t>ГРИБАМИ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539750" y="908050"/>
            <a:ext cx="8229600" cy="4525963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Под сосной</a:t>
            </a:r>
          </a:p>
          <a:p>
            <a:pPr algn="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В хвоинках рыжих</a:t>
            </a:r>
          </a:p>
          <a:p>
            <a:pPr algn="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Не ищи весною рыжик.</a:t>
            </a:r>
          </a:p>
          <a:p>
            <a:pPr algn="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Рыжий рыжик</a:t>
            </a:r>
          </a:p>
          <a:p>
            <a:pPr algn="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Рыж не зря:</a:t>
            </a:r>
          </a:p>
          <a:p>
            <a:pPr algn="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Рыжик –</a:t>
            </a:r>
          </a:p>
          <a:p>
            <a:pPr algn="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Вестник сентября.</a:t>
            </a:r>
          </a:p>
        </p:txBody>
      </p:sp>
      <p:pic>
        <p:nvPicPr>
          <p:cNvPr id="22530" name="Picture 5" descr="71189246_14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95613"/>
            <a:ext cx="47529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26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33375"/>
            <a:ext cx="28051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Oval 8"/>
          <p:cNvSpPr>
            <a:spLocks noChangeArrowheads="1"/>
          </p:cNvSpPr>
          <p:nvPr/>
        </p:nvSpPr>
        <p:spPr bwMode="auto">
          <a:xfrm>
            <a:off x="7667625" y="5300663"/>
            <a:ext cx="863600" cy="865187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229600" cy="23336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Золотистые лисички –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Любопытные сестрички.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Ходят в рыженьких беретах,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Осень в лес приносят летом. </a:t>
            </a:r>
          </a:p>
        </p:txBody>
      </p:sp>
      <p:pic>
        <p:nvPicPr>
          <p:cNvPr id="23554" name="Picture 5" descr="1383125166-9320-975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852738"/>
            <a:ext cx="5040312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7" descr="1318901188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068638"/>
            <a:ext cx="32004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Oval 8"/>
          <p:cNvSpPr>
            <a:spLocks noChangeArrowheads="1"/>
          </p:cNvSpPr>
          <p:nvPr/>
        </p:nvSpPr>
        <p:spPr bwMode="auto">
          <a:xfrm>
            <a:off x="7740650" y="476250"/>
            <a:ext cx="863600" cy="865188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Под раскидистой сосной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Отыскала белка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Непонятный гриб лесной.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Гриб, не гриб – тарелка!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- Больно странен он на вид, -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Говорят ей звери. –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- Может быть он ядовит?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Надо бы проверить.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Но смеется им в ответ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Белочка лесная.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- В нем ни капли яда нет,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Этот гриб я знаю.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А вода в нем, ну и пусть,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Даже пить удобно.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Этот гриб зовется груздь.</a:t>
            </a:r>
          </a:p>
          <a:p>
            <a:pPr algn="r">
              <a:lnSpc>
                <a:spcPct val="80000"/>
              </a:lnSpc>
              <a:buFont typeface="Arial" charset="0"/>
              <a:buNone/>
            </a:pPr>
            <a:r>
              <a:rPr lang="ru-RU" sz="2400" b="1" i="1" smtClean="0">
                <a:solidFill>
                  <a:schemeClr val="accent2"/>
                </a:solidFill>
              </a:rPr>
              <a:t>Он вполне съедобный! </a:t>
            </a:r>
          </a:p>
        </p:txBody>
      </p:sp>
      <p:pic>
        <p:nvPicPr>
          <p:cNvPr id="24578" name="Picture 5" descr="gruzd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16338"/>
            <a:ext cx="396557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2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76250"/>
            <a:ext cx="2830513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8"/>
          <p:cNvSpPr>
            <a:spLocks noChangeArrowheads="1"/>
          </p:cNvSpPr>
          <p:nvPr/>
        </p:nvSpPr>
        <p:spPr bwMode="auto">
          <a:xfrm>
            <a:off x="395288" y="404813"/>
            <a:ext cx="863600" cy="865187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395288" y="188913"/>
            <a:ext cx="8229600" cy="30527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В тесноте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На пенечке сто опят.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– Очень тесно тут! – вопят. 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– Позовите грибника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Собирать опят с пенька. </a:t>
            </a:r>
          </a:p>
        </p:txBody>
      </p:sp>
      <p:pic>
        <p:nvPicPr>
          <p:cNvPr id="25602" name="Picture 5" descr="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57563"/>
            <a:ext cx="4673600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img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141663"/>
            <a:ext cx="282575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Oval 8"/>
          <p:cNvSpPr>
            <a:spLocks noChangeArrowheads="1"/>
          </p:cNvSpPr>
          <p:nvPr/>
        </p:nvSpPr>
        <p:spPr bwMode="auto">
          <a:xfrm>
            <a:off x="7740650" y="476250"/>
            <a:ext cx="863600" cy="865188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611188" y="620713"/>
            <a:ext cx="8229600" cy="4525962"/>
          </a:xfrm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Сморчок, сморчок,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От рожденья старичок.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Вырос на опушке.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Шапка на макушке.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Дунул ветер … и сморчок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Повалился на бочок,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Весь в морщинах –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Старичина! </a:t>
            </a:r>
          </a:p>
        </p:txBody>
      </p:sp>
      <p:pic>
        <p:nvPicPr>
          <p:cNvPr id="26626" name="Picture 5" descr="M4964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284538"/>
            <a:ext cx="460851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7" descr="286_4143_12639045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76250"/>
            <a:ext cx="26781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Oval 8"/>
          <p:cNvSpPr>
            <a:spLocks noChangeArrowheads="1"/>
          </p:cNvSpPr>
          <p:nvPr/>
        </p:nvSpPr>
        <p:spPr bwMode="auto">
          <a:xfrm>
            <a:off x="7596188" y="5229225"/>
            <a:ext cx="863600" cy="865188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1"/>
          </p:nvPr>
        </p:nvSpPr>
        <p:spPr>
          <a:xfrm>
            <a:off x="468313" y="188913"/>
            <a:ext cx="8229600" cy="23336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На полянке спозаранку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Повстречала я поганку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-Почему ты бледная?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-Потому что вредная!</a:t>
            </a:r>
            <a:r>
              <a:rPr lang="ru-RU" smtClean="0"/>
              <a:t> </a:t>
            </a:r>
          </a:p>
        </p:txBody>
      </p:sp>
      <p:pic>
        <p:nvPicPr>
          <p:cNvPr id="27650" name="Picture 5" descr="pogank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49550"/>
            <a:ext cx="4249738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00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708275"/>
            <a:ext cx="31972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val 8"/>
          <p:cNvSpPr>
            <a:spLocks noChangeArrowheads="1"/>
          </p:cNvSpPr>
          <p:nvPr/>
        </p:nvSpPr>
        <p:spPr bwMode="auto">
          <a:xfrm>
            <a:off x="7740650" y="476250"/>
            <a:ext cx="863600" cy="8651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323850" y="260350"/>
            <a:ext cx="8229600" cy="24050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Этот гриб называется так: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Дождевик, или дедов табак.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Только тронешь его за бочок,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И начнёт он курить табачок. </a:t>
            </a:r>
          </a:p>
        </p:txBody>
      </p:sp>
      <p:pic>
        <p:nvPicPr>
          <p:cNvPr id="28674" name="Picture 5" descr="40501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644900"/>
            <a:ext cx="4973638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1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852738"/>
            <a:ext cx="2811463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Oval 8"/>
          <p:cNvSpPr>
            <a:spLocks noChangeArrowheads="1"/>
          </p:cNvSpPr>
          <p:nvPr/>
        </p:nvSpPr>
        <p:spPr bwMode="auto">
          <a:xfrm>
            <a:off x="7740650" y="476250"/>
            <a:ext cx="863600" cy="8651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229600" cy="24050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Гнуть над ним не стоит спину,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Не украсит он корзину...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Знают люди с давних пор: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Несъедобен мухомор! </a:t>
            </a:r>
          </a:p>
        </p:txBody>
      </p:sp>
      <p:pic>
        <p:nvPicPr>
          <p:cNvPr id="29698" name="Picture 5" descr="57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141663"/>
            <a:ext cx="4968875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52189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781300"/>
            <a:ext cx="286067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Oval 8"/>
          <p:cNvSpPr>
            <a:spLocks noChangeArrowheads="1"/>
          </p:cNvSpPr>
          <p:nvPr/>
        </p:nvSpPr>
        <p:spPr bwMode="auto">
          <a:xfrm>
            <a:off x="7885113" y="908050"/>
            <a:ext cx="863600" cy="865188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503237"/>
          </a:xfrm>
        </p:spPr>
        <p:txBody>
          <a:bodyPr/>
          <a:lstStyle/>
          <a:p>
            <a:r>
              <a:rPr lang="ru-RU" sz="3200" b="1" i="1" smtClean="0">
                <a:solidFill>
                  <a:srgbClr val="8D1E1B"/>
                </a:solidFill>
              </a:rPr>
              <a:t>Список использованных источников: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250825" y="692150"/>
            <a:ext cx="8785225" cy="6049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2:</a:t>
            </a:r>
            <a:r>
              <a:rPr lang="ru-RU" sz="1400" smtClean="0"/>
              <a:t> </a:t>
            </a:r>
            <a:r>
              <a:rPr lang="ru-RU" sz="1400" smtClean="0">
                <a:hlinkClick r:id="rId2"/>
              </a:rPr>
              <a:t>http://маяк32.рф/images/news/333b.jpg</a:t>
            </a:r>
            <a:r>
              <a:rPr lang="ru-RU" sz="1400" smtClean="0"/>
              <a:t>  </a:t>
            </a:r>
            <a:r>
              <a:rPr lang="ru-RU" sz="1400" smtClean="0">
                <a:hlinkClick r:id="rId3"/>
              </a:rPr>
              <a:t>http://www.estanbul.com/images/imported/2011/01/rgrteha-1.jpg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3:</a:t>
            </a:r>
            <a:r>
              <a:rPr lang="ru-RU" sz="1400" smtClean="0"/>
              <a:t> </a:t>
            </a:r>
            <a:r>
              <a:rPr lang="ru-RU" sz="1400" smtClean="0">
                <a:hlinkClick r:id="rId4"/>
              </a:rPr>
              <a:t>http://img01.chitalnya.ru/upload2/594/912947916891425792.jpg</a:t>
            </a:r>
            <a:r>
              <a:rPr lang="ru-RU" sz="1400" smtClean="0"/>
              <a:t> </a:t>
            </a:r>
            <a:r>
              <a:rPr lang="ru-RU" sz="1400" smtClean="0">
                <a:hlinkClick r:id="rId5"/>
              </a:rPr>
              <a:t>http://prodgid.ru/wp-content/uploads/2015/01/белый-гриб.jpg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4:</a:t>
            </a:r>
            <a:r>
              <a:rPr lang="ru-RU" sz="1400" smtClean="0"/>
              <a:t> </a:t>
            </a:r>
            <a:r>
              <a:rPr lang="ru-RU" sz="1400" smtClean="0">
                <a:hlinkClick r:id="rId6"/>
              </a:rPr>
              <a:t>http://www.comprarsetas.net/recursos/boletus-luteus-fresco-217.jpg</a:t>
            </a:r>
            <a:r>
              <a:rPr lang="ru-RU" sz="1400" smtClean="0"/>
              <a:t> </a:t>
            </a:r>
            <a:r>
              <a:rPr lang="ru-RU" sz="1400" smtClean="0">
                <a:hlinkClick r:id="rId7"/>
              </a:rPr>
              <a:t>http://www.grib-bludo.ru/_ph/1/2/46237251.jpg?1439362083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5:</a:t>
            </a:r>
            <a:r>
              <a:rPr lang="ru-RU" sz="1400" smtClean="0"/>
              <a:t> </a:t>
            </a:r>
            <a:r>
              <a:rPr lang="ru-RU" sz="1400" smtClean="0">
                <a:hlinkClick r:id="rId8"/>
              </a:rPr>
              <a:t>http://avtokanal.com/_fr/9/5922620.jpg</a:t>
            </a:r>
            <a:r>
              <a:rPr lang="ru-RU" sz="1400" smtClean="0"/>
              <a:t> </a:t>
            </a:r>
            <a:r>
              <a:rPr lang="ru-RU" sz="1400" smtClean="0">
                <a:hlinkClick r:id="rId9"/>
              </a:rPr>
              <a:t>http://openokdv.ru/uploads/images/Trubchatye/xerocomus_badius.jpg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6:</a:t>
            </a:r>
            <a:r>
              <a:rPr lang="ru-RU" sz="1400" smtClean="0"/>
              <a:t> </a:t>
            </a:r>
            <a:r>
              <a:rPr lang="ru-RU" sz="1400" smtClean="0">
                <a:hlinkClick r:id="rId10"/>
              </a:rPr>
              <a:t>http://www.grib-bludo.ru/_ph/2/2/75098984.jpg?1435357355</a:t>
            </a:r>
            <a:r>
              <a:rPr lang="ru-RU" sz="1400" smtClean="0"/>
              <a:t> </a:t>
            </a:r>
            <a:r>
              <a:rPr lang="ru-RU" sz="1400" smtClean="0">
                <a:hlinkClick r:id="rId11"/>
              </a:rPr>
              <a:t>http://apartdom.ru/images/stories/podberezovik-1.jpg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7:</a:t>
            </a:r>
            <a:r>
              <a:rPr lang="ru-RU" sz="1400" smtClean="0"/>
              <a:t> </a:t>
            </a:r>
            <a:r>
              <a:rPr lang="ru-RU" sz="1400" smtClean="0">
                <a:hlinkClick r:id="rId12"/>
              </a:rPr>
              <a:t>http://www.clubkid.ru/uploads/posts/2013-01/1358616690_24214828.jpg</a:t>
            </a:r>
            <a:r>
              <a:rPr lang="ru-RU" sz="1400" smtClean="0"/>
              <a:t> </a:t>
            </a:r>
            <a:r>
              <a:rPr lang="ru-RU" sz="1400" smtClean="0">
                <a:hlinkClick r:id="rId13"/>
              </a:rPr>
              <a:t>http://img10.proshkolu.ru/content/media/pic/std/4000000/3369000/3368296-453bae96e2be5c11.jpg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8:</a:t>
            </a:r>
            <a:r>
              <a:rPr lang="ru-RU" sz="1400" smtClean="0"/>
              <a:t> </a:t>
            </a:r>
            <a:r>
              <a:rPr lang="ru-RU" sz="1400" smtClean="0">
                <a:hlinkClick r:id="rId14"/>
              </a:rPr>
              <a:t>http://cs623826.vk.me/v623826198/3448/EDKIMaBnrT0.jpg</a:t>
            </a:r>
            <a:r>
              <a:rPr lang="ru-RU" sz="1400" smtClean="0"/>
              <a:t> </a:t>
            </a:r>
            <a:r>
              <a:rPr lang="ru-RU" sz="1400" smtClean="0">
                <a:hlinkClick r:id="rId15"/>
              </a:rPr>
              <a:t>http://www.zooclub.ru/skat/img.php?w=650&amp;h=600&amp;img=./attach/sim/2267.jpg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9:</a:t>
            </a:r>
            <a:r>
              <a:rPr lang="ru-RU" sz="1400" smtClean="0"/>
              <a:t> </a:t>
            </a:r>
            <a:r>
              <a:rPr lang="ru-RU" sz="1400" smtClean="0">
                <a:hlinkClick r:id="rId16"/>
              </a:rPr>
              <a:t>http://www.zooclub.ru/skat/img.php?w=650&amp;h=600&amp;img=./attach/sim/2861.jpg</a:t>
            </a:r>
            <a:r>
              <a:rPr lang="ru-RU" sz="1400" smtClean="0"/>
              <a:t> </a:t>
            </a:r>
            <a:r>
              <a:rPr lang="ru-RU" sz="1400" smtClean="0">
                <a:hlinkClick r:id="rId17"/>
              </a:rPr>
              <a:t>http://www.free-photos.biz/get_photo_thumb.php?id=16aed78639d38c3682fda3c7cf650536&amp;mode=thumb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10:</a:t>
            </a:r>
            <a:r>
              <a:rPr lang="ru-RU" sz="1400" smtClean="0"/>
              <a:t> </a:t>
            </a:r>
            <a:r>
              <a:rPr lang="ru-RU" sz="1400" smtClean="0">
                <a:hlinkClick r:id="rId18"/>
              </a:rPr>
              <a:t>http://img1.liveinternet.ru/images/attach/c/2/71/189/71189246_14332.jpg</a:t>
            </a:r>
            <a:r>
              <a:rPr lang="ru-RU" sz="1400" smtClean="0"/>
              <a:t> </a:t>
            </a:r>
            <a:r>
              <a:rPr lang="ru-RU" sz="1400" smtClean="0">
                <a:hlinkClick r:id="rId19"/>
              </a:rPr>
              <a:t>http://www.zooclub.ru/skat/img.php?w=650&amp;h=600&amp;img=./attach/sim/2692.jpg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11:</a:t>
            </a:r>
            <a:r>
              <a:rPr lang="ru-RU" sz="1400" smtClean="0"/>
              <a:t> </a:t>
            </a:r>
            <a:r>
              <a:rPr lang="ru-RU" sz="1400" smtClean="0">
                <a:hlinkClick r:id="rId20"/>
              </a:rPr>
              <a:t>http://oblepiha.com/uploads/posts/2011-10/1318901188_01.jpg</a:t>
            </a:r>
            <a:r>
              <a:rPr lang="ru-RU" sz="1400" smtClean="0"/>
              <a:t> </a:t>
            </a:r>
            <a:r>
              <a:rPr lang="ru-RU" sz="1400" smtClean="0">
                <a:hlinkClick r:id="rId21"/>
              </a:rPr>
              <a:t>http://mediasubs.ru/group/uploads/pa/parazityi-kak-bezopasno-ochistit-svoj-organizm/image/1383125166-9320-975607.jpg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12:</a:t>
            </a:r>
            <a:r>
              <a:rPr lang="ru-RU" sz="1400" smtClean="0"/>
              <a:t> </a:t>
            </a:r>
            <a:r>
              <a:rPr lang="ru-RU" sz="1400" smtClean="0">
                <a:hlinkClick r:id="rId22"/>
              </a:rPr>
              <a:t>http://www.grib-bludo.ru/img/grib/gruzd03.jpg</a:t>
            </a:r>
            <a:r>
              <a:rPr lang="ru-RU" sz="1400" smtClean="0"/>
              <a:t> </a:t>
            </a:r>
            <a:r>
              <a:rPr lang="ru-RU" sz="1400" smtClean="0">
                <a:hlinkClick r:id="rId23"/>
              </a:rPr>
              <a:t>http://www.zooclub.ru/skat/img.php?w=650&amp;h=600&amp;img=./attach/sim/2333.jpg</a:t>
            </a:r>
            <a:r>
              <a:rPr lang="ru-RU" sz="1400" smtClean="0"/>
              <a:t>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13:</a:t>
            </a:r>
            <a:r>
              <a:rPr lang="ru-RU" sz="1400" smtClean="0"/>
              <a:t> </a:t>
            </a:r>
            <a:r>
              <a:rPr lang="ru-RU" sz="1400" smtClean="0">
                <a:hlinkClick r:id="rId24"/>
              </a:rPr>
              <a:t>http://player.myshared.ru/901858/data/images/img19.jpg</a:t>
            </a:r>
            <a:r>
              <a:rPr lang="ru-RU" sz="1400" smtClean="0"/>
              <a:t> </a:t>
            </a:r>
            <a:r>
              <a:rPr lang="ru-RU" sz="1400" smtClean="0">
                <a:hlinkClick r:id="rId25"/>
              </a:rPr>
              <a:t>http://www.fotokonkurs.ru/uploads/photos/contests/2012/09/11/3/83cf9aec8e4c96b18a5db168832de548/800.jpg</a:t>
            </a:r>
            <a:endParaRPr lang="ru-RU" sz="1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14:</a:t>
            </a:r>
            <a:r>
              <a:rPr lang="ru-RU" sz="1400" smtClean="0"/>
              <a:t> </a:t>
            </a:r>
            <a:r>
              <a:rPr lang="ru-RU" sz="1400" smtClean="0">
                <a:hlinkClick r:id="rId26"/>
              </a:rPr>
              <a:t>http://fotokudra.lt/files/MM/M496490.jpg</a:t>
            </a:r>
            <a:r>
              <a:rPr lang="ru-RU" sz="1400" smtClean="0"/>
              <a:t> </a:t>
            </a:r>
            <a:r>
              <a:rPr lang="ru-RU" sz="1400" smtClean="0">
                <a:hlinkClick r:id="rId27"/>
              </a:rPr>
              <a:t>http://www.russika.ru/userimages/286_4143_1263904513.jpg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15:</a:t>
            </a:r>
            <a:r>
              <a:rPr lang="ru-RU" sz="1400" smtClean="0"/>
              <a:t> </a:t>
            </a:r>
            <a:r>
              <a:rPr lang="ru-RU" sz="1400" smtClean="0">
                <a:hlinkClick r:id="rId28"/>
              </a:rPr>
              <a:t>http://atlasgribov.ru/wp-content/uploads/2011/05/poganka2.jpg</a:t>
            </a:r>
            <a:r>
              <a:rPr lang="ru-RU" sz="1400" smtClean="0"/>
              <a:t> </a:t>
            </a:r>
            <a:r>
              <a:rPr lang="ru-RU" sz="1400" smtClean="0">
                <a:hlinkClick r:id="rId29"/>
              </a:rPr>
              <a:t>http://gribochek.su/books/item/f00/s00/z0000001/pic/000025.jpg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16:</a:t>
            </a:r>
            <a:r>
              <a:rPr lang="ru-RU" sz="1400" smtClean="0"/>
              <a:t> </a:t>
            </a:r>
            <a:r>
              <a:rPr lang="ru-RU" sz="1400" smtClean="0">
                <a:hlinkClick r:id="rId30"/>
              </a:rPr>
              <a:t>http://bike-crimea.com/blog/wp-content/uploads/2014/11/124.png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17:</a:t>
            </a:r>
            <a:r>
              <a:rPr lang="ru-RU" sz="1400" smtClean="0"/>
              <a:t> </a:t>
            </a:r>
            <a:r>
              <a:rPr lang="ru-RU" sz="1400" smtClean="0">
                <a:hlinkClick r:id="rId31"/>
              </a:rPr>
              <a:t>http://www.artleo.com/large/201310/57682.jpg</a:t>
            </a:r>
            <a:r>
              <a:rPr lang="ru-RU" sz="1400" smtClean="0"/>
              <a:t> </a:t>
            </a:r>
            <a:r>
              <a:rPr lang="ru-RU" sz="1400" smtClean="0">
                <a:hlinkClick r:id="rId32"/>
              </a:rPr>
              <a:t>http://s00.yaplakal.com/pics/pics_original/1/6/9/5218961.jpg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Слайд 18:</a:t>
            </a:r>
            <a:r>
              <a:rPr lang="ru-RU" sz="1400" smtClean="0"/>
              <a:t> </a:t>
            </a:r>
            <a:r>
              <a:rPr lang="ru-RU" sz="1400" smtClean="0">
                <a:hlinkClick r:id="rId33"/>
              </a:rPr>
              <a:t>http://www.pics-zone.ru/img.php?url=http://www.confetti.kz/mirp/941/084.025.jpg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rgbClr val="0000FF"/>
                </a:solidFill>
              </a:rPr>
              <a:t>Стихотворения:</a:t>
            </a:r>
            <a:r>
              <a:rPr lang="ru-RU" sz="1400" smtClean="0"/>
              <a:t> </a:t>
            </a:r>
            <a:r>
              <a:rPr lang="ru-RU" sz="1400" smtClean="0">
                <a:hlinkClick r:id="rId34"/>
              </a:rPr>
              <a:t>http://deti-online.com/stihi/griby/</a:t>
            </a:r>
            <a:r>
              <a:rPr lang="ru-RU" sz="14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68313" y="692150"/>
            <a:ext cx="8229600" cy="269240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i="1" smtClean="0">
                <a:solidFill>
                  <a:srgbClr val="B054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Шла лисица вдоль тропинки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smtClean="0">
                <a:solidFill>
                  <a:srgbClr val="B054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несла грибы в корзинке: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smtClean="0">
                <a:solidFill>
                  <a:srgbClr val="B054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Пять опят и пять лисичек.</a:t>
            </a:r>
          </a:p>
          <a:p>
            <a:pPr algn="ctr">
              <a:buFont typeface="Arial" charset="0"/>
              <a:buNone/>
              <a:defRPr/>
            </a:pPr>
            <a:r>
              <a:rPr lang="ru-RU" b="1" i="1" smtClean="0">
                <a:solidFill>
                  <a:srgbClr val="B054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лисят и для лисичек.</a:t>
            </a:r>
          </a:p>
        </p:txBody>
      </p:sp>
      <p:pic>
        <p:nvPicPr>
          <p:cNvPr id="14338" name="Picture 5" descr="rgrteha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140075"/>
            <a:ext cx="3622675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AutoShape 9" descr="0_7cf69_7fe7de81_X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AutoShape 11" descr="0_7cf69_7fe7de81_X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41" name="Picture 13" descr="33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221163"/>
            <a:ext cx="37846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468313" y="188913"/>
            <a:ext cx="8229600" cy="36004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По дорожке шли –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Боровик нашли.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Боровик боровой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В мох укрылся с головой.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Мы его пройти могли,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Хорошо, что тихо шли. </a:t>
            </a:r>
          </a:p>
        </p:txBody>
      </p:sp>
      <p:pic>
        <p:nvPicPr>
          <p:cNvPr id="15362" name="Picture 5" descr="9129479168914257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89363"/>
            <a:ext cx="30972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%D0%B1%D0%B5%D0%BB%D1%8B%D0%B9-%D0%B3%D1%80%D0%B8%D0%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716338"/>
            <a:ext cx="40259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Oval 8"/>
          <p:cNvSpPr>
            <a:spLocks noChangeArrowheads="1"/>
          </p:cNvSpPr>
          <p:nvPr/>
        </p:nvSpPr>
        <p:spPr bwMode="auto">
          <a:xfrm>
            <a:off x="7740650" y="476250"/>
            <a:ext cx="863600" cy="865188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611188" y="188913"/>
            <a:ext cx="8229600" cy="29083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Сел мышонок на масленок,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А масленок - липкий гриб,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Вот мышонок и прилип.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Ай-ай-ай, ай-ай-ай!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Мама, мама, вырyчай! </a:t>
            </a:r>
          </a:p>
        </p:txBody>
      </p:sp>
      <p:pic>
        <p:nvPicPr>
          <p:cNvPr id="16386" name="Picture 5" descr="boletus-luteus-fresco-2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97200"/>
            <a:ext cx="4889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462372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284538"/>
            <a:ext cx="32893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Oval 10"/>
          <p:cNvSpPr>
            <a:spLocks noChangeArrowheads="1"/>
          </p:cNvSpPr>
          <p:nvPr/>
        </p:nvSpPr>
        <p:spPr bwMode="auto">
          <a:xfrm>
            <a:off x="7740650" y="476250"/>
            <a:ext cx="863600" cy="865188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468313" y="188913"/>
            <a:ext cx="8229600" cy="24765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Среди мха он жить привык,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Прячется искусно,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Незаметный моховик.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Очень-очень вкусный. </a:t>
            </a:r>
          </a:p>
        </p:txBody>
      </p:sp>
      <p:pic>
        <p:nvPicPr>
          <p:cNvPr id="17410" name="Picture 5" descr="59226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97200"/>
            <a:ext cx="4919663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xerocomus_badi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284538"/>
            <a:ext cx="2960688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Oval 8"/>
          <p:cNvSpPr>
            <a:spLocks noChangeArrowheads="1"/>
          </p:cNvSpPr>
          <p:nvPr/>
        </p:nvSpPr>
        <p:spPr bwMode="auto">
          <a:xfrm>
            <a:off x="7740650" y="476250"/>
            <a:ext cx="863600" cy="865188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684213" y="692150"/>
            <a:ext cx="8229600" cy="4525963"/>
          </a:xfrm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Подберезовик,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Подберезовик,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Ловко спрятался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Под березою.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Да не прячься ты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Так старательно –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Я найду тебя</a:t>
            </a:r>
          </a:p>
          <a:p>
            <a:pPr algn="r">
              <a:lnSpc>
                <a:spcPct val="90000"/>
              </a:lnSpc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Обязательно. </a:t>
            </a:r>
          </a:p>
        </p:txBody>
      </p:sp>
      <p:pic>
        <p:nvPicPr>
          <p:cNvPr id="18434" name="Picture 5" descr="podberezovik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429000"/>
            <a:ext cx="48244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750989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33375"/>
            <a:ext cx="2343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Oval 8"/>
          <p:cNvSpPr>
            <a:spLocks noChangeArrowheads="1"/>
          </p:cNvSpPr>
          <p:nvPr/>
        </p:nvSpPr>
        <p:spPr bwMode="auto">
          <a:xfrm>
            <a:off x="7812088" y="5516563"/>
            <a:ext cx="863600" cy="865187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395288" y="260350"/>
            <a:ext cx="8229600" cy="23336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Под осинкой у ворот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Подосиновик растёт.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И горит, горит огнём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Шапка красная на нём! </a:t>
            </a:r>
          </a:p>
        </p:txBody>
      </p:sp>
      <p:pic>
        <p:nvPicPr>
          <p:cNvPr id="19458" name="Picture 6" descr="1358616690_242148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08275"/>
            <a:ext cx="3633788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3368296-453bae96e2be5c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781300"/>
            <a:ext cx="2935288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Oval 9"/>
          <p:cNvSpPr>
            <a:spLocks noChangeArrowheads="1"/>
          </p:cNvSpPr>
          <p:nvPr/>
        </p:nvSpPr>
        <p:spPr bwMode="auto">
          <a:xfrm>
            <a:off x="7740650" y="476250"/>
            <a:ext cx="863600" cy="865188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539750" y="115888"/>
            <a:ext cx="8229600" cy="36734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Волнуются волнушки:</a:t>
            </a:r>
          </a:p>
          <a:p>
            <a:pPr algn="ctr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Как быть нам без кадушки?</a:t>
            </a:r>
          </a:p>
          <a:p>
            <a:pPr algn="ctr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Все грибы в кадушках!</a:t>
            </a:r>
          </a:p>
          <a:p>
            <a:pPr algn="ctr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Забыли о волнушках!</a:t>
            </a:r>
          </a:p>
          <a:p>
            <a:pPr algn="ctr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Поищи волнушки ты!</a:t>
            </a:r>
          </a:p>
          <a:p>
            <a:pPr algn="ctr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Очень вкусные грибы! </a:t>
            </a:r>
          </a:p>
        </p:txBody>
      </p:sp>
      <p:pic>
        <p:nvPicPr>
          <p:cNvPr id="20482" name="Picture 5" descr="EDKIMaBnrT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35388"/>
            <a:ext cx="4176713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2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860800"/>
            <a:ext cx="27479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val 8"/>
          <p:cNvSpPr>
            <a:spLocks noChangeArrowheads="1"/>
          </p:cNvSpPr>
          <p:nvPr/>
        </p:nvSpPr>
        <p:spPr bwMode="auto">
          <a:xfrm>
            <a:off x="7740650" y="476250"/>
            <a:ext cx="863600" cy="865188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229600" cy="24050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И в лесу и на лужайках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Сыроежки в ярких майках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Всех спешат очаровать.</a:t>
            </a: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chemeClr val="accent2"/>
                </a:solidFill>
              </a:rPr>
              <a:t>«Почему бы не сорвать?» </a:t>
            </a:r>
          </a:p>
        </p:txBody>
      </p:sp>
      <p:pic>
        <p:nvPicPr>
          <p:cNvPr id="21506" name="Picture 5" descr="get_photo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141663"/>
            <a:ext cx="46736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28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708275"/>
            <a:ext cx="32019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Oval 8"/>
          <p:cNvSpPr>
            <a:spLocks noChangeArrowheads="1"/>
          </p:cNvSpPr>
          <p:nvPr/>
        </p:nvSpPr>
        <p:spPr bwMode="auto">
          <a:xfrm>
            <a:off x="7740650" y="476250"/>
            <a:ext cx="863600" cy="865188"/>
          </a:xfrm>
          <a:prstGeom prst="ellipse">
            <a:avLst/>
          </a:prstGeom>
          <a:solidFill>
            <a:srgbClr val="008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436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Times New Roman</vt:lpstr>
      <vt:lpstr>Calibri</vt:lpstr>
      <vt:lpstr>Franklin Gothic Medium Cond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Список использованных источников: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User</cp:lastModifiedBy>
  <cp:revision>42</cp:revision>
  <dcterms:created xsi:type="dcterms:W3CDTF">2015-04-19T15:51:03Z</dcterms:created>
  <dcterms:modified xsi:type="dcterms:W3CDTF">2016-01-19T18:31:16Z</dcterms:modified>
</cp:coreProperties>
</file>