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2" r:id="rId2"/>
    <p:sldId id="288" r:id="rId3"/>
    <p:sldId id="287" r:id="rId4"/>
    <p:sldId id="257" r:id="rId5"/>
    <p:sldId id="258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64" r:id="rId20"/>
    <p:sldId id="265" r:id="rId21"/>
    <p:sldId id="285" r:id="rId22"/>
    <p:sldId id="286" r:id="rId23"/>
    <p:sldId id="276" r:id="rId24"/>
    <p:sldId id="277" r:id="rId25"/>
    <p:sldId id="278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620" autoAdjust="0"/>
  </p:normalViewPr>
  <p:slideViewPr>
    <p:cSldViewPr>
      <p:cViewPr varScale="1">
        <p:scale>
          <a:sx n="105" d="100"/>
          <a:sy n="105" d="100"/>
        </p:scale>
        <p:origin x="-5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ubbleChart>
        <c:bubbleScale val="100"/>
        <c:axId val="65918848"/>
        <c:axId val="41426944"/>
      </c:bubbleChart>
      <c:valAx>
        <c:axId val="65918848"/>
        <c:scaling>
          <c:orientation val="minMax"/>
        </c:scaling>
        <c:axPos val="b"/>
        <c:numFmt formatCode="General" sourceLinked="1"/>
        <c:tickLblPos val="nextTo"/>
        <c:crossAx val="41426944"/>
        <c:crosses val="autoZero"/>
        <c:crossBetween val="midCat"/>
      </c:valAx>
      <c:valAx>
        <c:axId val="41426944"/>
        <c:scaling>
          <c:orientation val="minMax"/>
        </c:scaling>
        <c:axPos val="l"/>
        <c:numFmt formatCode="General" sourceLinked="1"/>
        <c:tickLblPos val="nextTo"/>
        <c:crossAx val="659188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14T12:29:49.625" idx="1">
    <p:pos x="6509" y="2478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8BD40-C190-4A03-8E56-2EB80050958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198C758-DD2E-4B1E-A00C-547E15E9EDCF}">
      <dgm:prSet phldrT="[Текст]"/>
      <dgm:spPr/>
      <dgm:t>
        <a:bodyPr/>
        <a:lstStyle/>
        <a:p>
          <a:r>
            <a:rPr lang="ru-RU" dirty="0" smtClean="0"/>
            <a:t>НА  ПОЛНОЦЕННОЕ ОБЩЕНИЕ С ОКРУЖАЮЩИМИ</a:t>
          </a:r>
          <a:endParaRPr lang="ru-RU" dirty="0"/>
        </a:p>
      </dgm:t>
    </dgm:pt>
    <dgm:pt modelId="{8C457881-4CF0-400F-B2DC-B7D9A3213281}" type="parTrans" cxnId="{5655B6CB-2487-4175-93B3-8A565790BA2D}">
      <dgm:prSet/>
      <dgm:spPr/>
    </dgm:pt>
    <dgm:pt modelId="{E0A71128-68C3-44F0-8074-BF7A550A42FC}" type="sibTrans" cxnId="{5655B6CB-2487-4175-93B3-8A565790BA2D}">
      <dgm:prSet/>
      <dgm:spPr/>
    </dgm:pt>
    <dgm:pt modelId="{F634465B-4048-4F79-A473-E446941D9ADB}">
      <dgm:prSet phldrT="[Текст]"/>
      <dgm:spPr/>
      <dgm:t>
        <a:bodyPr/>
        <a:lstStyle/>
        <a:p>
          <a:r>
            <a:rPr lang="ru-RU" dirty="0" smtClean="0"/>
            <a:t>НА ГРАМОТНОЕ ОВЛАДЕНИЕ ЧТЕНИЕМ И ПИСЬМОМ</a:t>
          </a:r>
          <a:endParaRPr lang="ru-RU" dirty="0"/>
        </a:p>
      </dgm:t>
    </dgm:pt>
    <dgm:pt modelId="{4D5CDC69-2054-421A-B629-6CDF9ABBBE90}" type="parTrans" cxnId="{E106433B-06DF-4497-8172-1EE9978CB3A9}">
      <dgm:prSet/>
      <dgm:spPr/>
    </dgm:pt>
    <dgm:pt modelId="{45EC8B7E-EFBA-4037-BF31-B56E64A18225}" type="sibTrans" cxnId="{E106433B-06DF-4497-8172-1EE9978CB3A9}">
      <dgm:prSet/>
      <dgm:spPr/>
    </dgm:pt>
    <dgm:pt modelId="{5D037060-CED3-45F4-8A24-0530BC43B28F}">
      <dgm:prSet phldrT="[Текст]"/>
      <dgm:spPr/>
      <dgm:t>
        <a:bodyPr/>
        <a:lstStyle/>
        <a:p>
          <a:r>
            <a:rPr lang="ru-RU" dirty="0" smtClean="0"/>
            <a:t>НА САМООЦЕНКУ И  РАЗВИТИЕ ДРУГИХ ПСИХИЧЕСКИХ ФУНКЦИЙ </a:t>
          </a:r>
          <a:endParaRPr lang="ru-RU" dirty="0"/>
        </a:p>
      </dgm:t>
    </dgm:pt>
    <dgm:pt modelId="{120DE09B-7005-4CAD-8355-F1EB0AD92752}" type="parTrans" cxnId="{66BA8DA2-A272-4E45-B0E6-7F9F7ED7221A}">
      <dgm:prSet/>
      <dgm:spPr/>
    </dgm:pt>
    <dgm:pt modelId="{1BE76033-6003-4719-8975-C766F1DF9DA7}" type="sibTrans" cxnId="{66BA8DA2-A272-4E45-B0E6-7F9F7ED7221A}">
      <dgm:prSet/>
      <dgm:spPr/>
    </dgm:pt>
    <dgm:pt modelId="{31DD7D60-2B84-4009-8058-BE75B99B9ED9}" type="pres">
      <dgm:prSet presAssocID="{1068BD40-C190-4A03-8E56-2EB800509589}" presName="compositeShape" presStyleCnt="0">
        <dgm:presLayoutVars>
          <dgm:dir/>
          <dgm:resizeHandles/>
        </dgm:presLayoutVars>
      </dgm:prSet>
      <dgm:spPr/>
    </dgm:pt>
    <dgm:pt modelId="{D7DFC173-859E-4EFF-8ECC-BC2FC769B74A}" type="pres">
      <dgm:prSet presAssocID="{1068BD40-C190-4A03-8E56-2EB800509589}" presName="pyramid" presStyleLbl="node1" presStyleIdx="0" presStyleCnt="1" custLinFactNeighborX="83" custLinFactNeighborY="-418"/>
      <dgm:spPr/>
    </dgm:pt>
    <dgm:pt modelId="{9B251FC1-671F-4AD0-85C5-D4AF11C7FED7}" type="pres">
      <dgm:prSet presAssocID="{1068BD40-C190-4A03-8E56-2EB800509589}" presName="theList" presStyleCnt="0"/>
      <dgm:spPr/>
    </dgm:pt>
    <dgm:pt modelId="{E95C9D81-886B-4F0E-945F-81A0B2B5C1DF}" type="pres">
      <dgm:prSet presAssocID="{8198C758-DD2E-4B1E-A00C-547E15E9EDC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D220-782A-4952-9BF2-4ED0375F8307}" type="pres">
      <dgm:prSet presAssocID="{8198C758-DD2E-4B1E-A00C-547E15E9EDCF}" presName="aSpace" presStyleCnt="0"/>
      <dgm:spPr/>
    </dgm:pt>
    <dgm:pt modelId="{0EEECAC4-CD44-489F-8587-922F114D70C2}" type="pres">
      <dgm:prSet presAssocID="{F634465B-4048-4F79-A473-E446941D9AD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7EAB9-3001-4B97-AE61-453C8BD0BD4D}" type="pres">
      <dgm:prSet presAssocID="{F634465B-4048-4F79-A473-E446941D9ADB}" presName="aSpace" presStyleCnt="0"/>
      <dgm:spPr/>
    </dgm:pt>
    <dgm:pt modelId="{5C130C61-390F-40E2-A491-EB1487CE080F}" type="pres">
      <dgm:prSet presAssocID="{5D037060-CED3-45F4-8A24-0530BC43B28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E495C-4D47-4962-87BC-E13C1F2BB8C3}" type="pres">
      <dgm:prSet presAssocID="{5D037060-CED3-45F4-8A24-0530BC43B28F}" presName="aSpace" presStyleCnt="0"/>
      <dgm:spPr/>
    </dgm:pt>
  </dgm:ptLst>
  <dgm:cxnLst>
    <dgm:cxn modelId="{360887CD-F706-4F13-A793-8A23339A0C35}" type="presOf" srcId="{F634465B-4048-4F79-A473-E446941D9ADB}" destId="{0EEECAC4-CD44-489F-8587-922F114D70C2}" srcOrd="0" destOrd="0" presId="urn:microsoft.com/office/officeart/2005/8/layout/pyramid2"/>
    <dgm:cxn modelId="{F7D82C42-BC53-4AC0-9DFF-52E362CA62CB}" type="presOf" srcId="{5D037060-CED3-45F4-8A24-0530BC43B28F}" destId="{5C130C61-390F-40E2-A491-EB1487CE080F}" srcOrd="0" destOrd="0" presId="urn:microsoft.com/office/officeart/2005/8/layout/pyramid2"/>
    <dgm:cxn modelId="{604F3F92-F72E-41D1-92A6-21A525E8FB02}" type="presOf" srcId="{1068BD40-C190-4A03-8E56-2EB800509589}" destId="{31DD7D60-2B84-4009-8058-BE75B99B9ED9}" srcOrd="0" destOrd="0" presId="urn:microsoft.com/office/officeart/2005/8/layout/pyramid2"/>
    <dgm:cxn modelId="{867300EF-CBF8-42C8-B78F-1CA9C3A90F6A}" type="presOf" srcId="{8198C758-DD2E-4B1E-A00C-547E15E9EDCF}" destId="{E95C9D81-886B-4F0E-945F-81A0B2B5C1DF}" srcOrd="0" destOrd="0" presId="urn:microsoft.com/office/officeart/2005/8/layout/pyramid2"/>
    <dgm:cxn modelId="{E106433B-06DF-4497-8172-1EE9978CB3A9}" srcId="{1068BD40-C190-4A03-8E56-2EB800509589}" destId="{F634465B-4048-4F79-A473-E446941D9ADB}" srcOrd="1" destOrd="0" parTransId="{4D5CDC69-2054-421A-B629-6CDF9ABBBE90}" sibTransId="{45EC8B7E-EFBA-4037-BF31-B56E64A18225}"/>
    <dgm:cxn modelId="{5655B6CB-2487-4175-93B3-8A565790BA2D}" srcId="{1068BD40-C190-4A03-8E56-2EB800509589}" destId="{8198C758-DD2E-4B1E-A00C-547E15E9EDCF}" srcOrd="0" destOrd="0" parTransId="{8C457881-4CF0-400F-B2DC-B7D9A3213281}" sibTransId="{E0A71128-68C3-44F0-8074-BF7A550A42FC}"/>
    <dgm:cxn modelId="{66BA8DA2-A272-4E45-B0E6-7F9F7ED7221A}" srcId="{1068BD40-C190-4A03-8E56-2EB800509589}" destId="{5D037060-CED3-45F4-8A24-0530BC43B28F}" srcOrd="2" destOrd="0" parTransId="{120DE09B-7005-4CAD-8355-F1EB0AD92752}" sibTransId="{1BE76033-6003-4719-8975-C766F1DF9DA7}"/>
    <dgm:cxn modelId="{AC505846-7151-44F5-BC49-ABBA1C39D60B}" type="presParOf" srcId="{31DD7D60-2B84-4009-8058-BE75B99B9ED9}" destId="{D7DFC173-859E-4EFF-8ECC-BC2FC769B74A}" srcOrd="0" destOrd="0" presId="urn:microsoft.com/office/officeart/2005/8/layout/pyramid2"/>
    <dgm:cxn modelId="{7BB8962D-0AAF-4969-9865-8C9DDEBAD6D4}" type="presParOf" srcId="{31DD7D60-2B84-4009-8058-BE75B99B9ED9}" destId="{9B251FC1-671F-4AD0-85C5-D4AF11C7FED7}" srcOrd="1" destOrd="0" presId="urn:microsoft.com/office/officeart/2005/8/layout/pyramid2"/>
    <dgm:cxn modelId="{1CA34850-DA65-4FD7-8531-EE1381A521A0}" type="presParOf" srcId="{9B251FC1-671F-4AD0-85C5-D4AF11C7FED7}" destId="{E95C9D81-886B-4F0E-945F-81A0B2B5C1DF}" srcOrd="0" destOrd="0" presId="urn:microsoft.com/office/officeart/2005/8/layout/pyramid2"/>
    <dgm:cxn modelId="{E98A4E41-923A-4B88-8762-4F742901A681}" type="presParOf" srcId="{9B251FC1-671F-4AD0-85C5-D4AF11C7FED7}" destId="{6271D220-782A-4952-9BF2-4ED0375F8307}" srcOrd="1" destOrd="0" presId="urn:microsoft.com/office/officeart/2005/8/layout/pyramid2"/>
    <dgm:cxn modelId="{077713C1-C1A0-4E22-A4F9-12D5A416F63A}" type="presParOf" srcId="{9B251FC1-671F-4AD0-85C5-D4AF11C7FED7}" destId="{0EEECAC4-CD44-489F-8587-922F114D70C2}" srcOrd="2" destOrd="0" presId="urn:microsoft.com/office/officeart/2005/8/layout/pyramid2"/>
    <dgm:cxn modelId="{F3F3B198-AE71-45A7-9F02-98A8E4ABAFDA}" type="presParOf" srcId="{9B251FC1-671F-4AD0-85C5-D4AF11C7FED7}" destId="{6497EAB9-3001-4B97-AE61-453C8BD0BD4D}" srcOrd="3" destOrd="0" presId="urn:microsoft.com/office/officeart/2005/8/layout/pyramid2"/>
    <dgm:cxn modelId="{38A715AE-B6DB-4483-8474-E4B8D3FD8704}" type="presParOf" srcId="{9B251FC1-671F-4AD0-85C5-D4AF11C7FED7}" destId="{5C130C61-390F-40E2-A491-EB1487CE080F}" srcOrd="4" destOrd="0" presId="urn:microsoft.com/office/officeart/2005/8/layout/pyramid2"/>
    <dgm:cxn modelId="{F4C6690D-9484-4832-9994-5E88B263911F}" type="presParOf" srcId="{9B251FC1-671F-4AD0-85C5-D4AF11C7FED7}" destId="{F53E495C-4D47-4962-87BC-E13C1F2BB8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FC173-859E-4EFF-8ECC-BC2FC769B74A}">
      <dsp:nvSpPr>
        <dsp:cNvPr id="0" name=""/>
        <dsp:cNvSpPr/>
      </dsp:nvSpPr>
      <dsp:spPr>
        <a:xfrm>
          <a:off x="1594516" y="0"/>
          <a:ext cx="4389437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C9D81-886B-4F0E-945F-81A0B2B5C1DF}">
      <dsp:nvSpPr>
        <dsp:cNvPr id="0" name=""/>
        <dsp:cNvSpPr/>
      </dsp:nvSpPr>
      <dsp:spPr>
        <a:xfrm>
          <a:off x="3785592" y="441301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 ПОЛНОЦЕННОЕ ОБЩЕНИЕ С ОКРУЖАЮЩИМИ</a:t>
          </a:r>
          <a:endParaRPr lang="ru-RU" sz="1500" kern="1200" dirty="0"/>
        </a:p>
      </dsp:txBody>
      <dsp:txXfrm>
        <a:off x="3785592" y="441301"/>
        <a:ext cx="2853134" cy="1039062"/>
      </dsp:txXfrm>
    </dsp:sp>
    <dsp:sp modelId="{0EEECAC4-CD44-489F-8587-922F114D70C2}">
      <dsp:nvSpPr>
        <dsp:cNvPr id="0" name=""/>
        <dsp:cNvSpPr/>
      </dsp:nvSpPr>
      <dsp:spPr>
        <a:xfrm>
          <a:off x="3785592" y="1610246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ГРАМОТНОЕ ОВЛАДЕНИЕ ЧТЕНИЕМ И ПИСЬМОМ</a:t>
          </a:r>
          <a:endParaRPr lang="ru-RU" sz="1500" kern="1200" dirty="0"/>
        </a:p>
      </dsp:txBody>
      <dsp:txXfrm>
        <a:off x="3785592" y="1610246"/>
        <a:ext cx="2853134" cy="1039062"/>
      </dsp:txXfrm>
    </dsp:sp>
    <dsp:sp modelId="{5C130C61-390F-40E2-A491-EB1487CE080F}">
      <dsp:nvSpPr>
        <dsp:cNvPr id="0" name=""/>
        <dsp:cNvSpPr/>
      </dsp:nvSpPr>
      <dsp:spPr>
        <a:xfrm>
          <a:off x="3785592" y="2779190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САМООЦЕНКУ И  РАЗВИТИЕ ДРУГИХ ПСИХИЧЕСКИХ ФУНКЦИЙ </a:t>
          </a:r>
          <a:endParaRPr lang="ru-RU" sz="1500" kern="1200" dirty="0"/>
        </a:p>
      </dsp:txBody>
      <dsp:txXfrm>
        <a:off x="3785592" y="2779190"/>
        <a:ext cx="2853134" cy="1039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0.79652</cdr:x>
      <cdr:y>0.89003</cdr:y>
    </cdr:from>
    <cdr:to>
      <cdr:x>0.80168</cdr:x>
      <cdr:y>0.8975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7848750" flipH="1">
          <a:off x="7054726" y="5444878"/>
          <a:ext cx="45719" cy="4571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0.30949</cdr:y>
    </cdr:from>
    <cdr:to>
      <cdr:x>0.00695</cdr:x>
      <cdr:y>0.31724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H="1">
          <a:off x="0" y="1826489"/>
          <a:ext cx="57200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1</cdr:x>
      <cdr:y>0.29426</cdr:y>
    </cdr:from>
    <cdr:to>
      <cdr:x>1</cdr:x>
      <cdr:y>0.30603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>
          <a:off x="8856983" y="1800200"/>
          <a:ext cx="1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 flipV="1">
          <a:off x="-287016" y="-404664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-539552" y="-74037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0.5162</cdr:x>
      <cdr:y>0.01127</cdr:y>
    </cdr:from>
    <cdr:to>
      <cdr:x>0.99988</cdr:x>
      <cdr:y>1</cdr:y>
    </cdr:to>
    <cdr:sp macro="" textlink="">
      <cdr:nvSpPr>
        <cdr:cNvPr id="13" name="Блок-схема: процесс 12"/>
        <cdr:cNvSpPr/>
      </cdr:nvSpPr>
      <cdr:spPr>
        <a:xfrm xmlns:a="http://schemas.openxmlformats.org/drawingml/2006/main">
          <a:off x="4572000" y="404653"/>
          <a:ext cx="4283946" cy="6048683"/>
        </a:xfrm>
        <a:prstGeom xmlns:a="http://schemas.openxmlformats.org/drawingml/2006/main" prst="flowChart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0" i="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При диагнозе </a:t>
          </a:r>
          <a:r>
            <a: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дизартрия</a:t>
          </a:r>
          <a:r>
            <a:rPr lang="ru-RU" sz="2800" b="0" i="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 у детей нарушено не только произношение    звуков, но также темп, модуляция, выразительность голоса, ритм и дыхание, то есть в дефиците все отделы, участвующие в "говорении": и </a:t>
          </a:r>
          <a:r>
            <a:rPr lang="ru-RU" sz="2800" b="0" i="0" dirty="0" err="1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дыхатель-ные</a:t>
          </a:r>
          <a:r>
            <a:rPr lang="ru-RU" sz="2800" b="0" i="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, и голосовые, и </a:t>
          </a:r>
          <a:r>
            <a:rPr lang="ru-RU" sz="2800" b="0" i="0" dirty="0" err="1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мыш-цы</a:t>
          </a:r>
          <a:r>
            <a:rPr lang="ru-RU" sz="2800" b="0" i="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 артикуляционного аппарата.</a:t>
          </a:r>
          <a:endParaRPr lang="ru-RU" sz="2800" dirty="0">
            <a:solidFill>
              <a:schemeClr val="l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0.86992</cdr:x>
      <cdr:y>0.90633</cdr:y>
    </cdr:from>
    <cdr:to>
      <cdr:x>0.87508</cdr:x>
      <cdr:y>0.9181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7704867" y="5544615"/>
          <a:ext cx="45719" cy="7197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i="1" u="none" strike="noStrik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Фонетико-фонематическое недоразвитие речи (ФФН) </a:t>
          </a:r>
          <a:r>
            <a:rPr lang="ru-RU" sz="2000" b="1" i="1" u="none" strike="noStrike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дефекты произношения  и восприятия  звуков.</a:t>
          </a:r>
          <a:endParaRPr lang="ru-RU" sz="2400" dirty="0">
            <a:solidFill>
              <a:schemeClr val="l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0.50613</cdr:y>
    </cdr:from>
    <cdr:to>
      <cdr:x>0.46754</cdr:x>
      <cdr:y>0.97696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0" y="3096344"/>
          <a:ext cx="4140968" cy="28803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Общее недоразвитие речи </a:t>
          </a:r>
          <a:r>
            <a: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(ОНР)- </a:t>
          </a:r>
          <a:r>
            <a:rPr lang="ru-RU" sz="28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это </a:t>
          </a:r>
          <a:r>
            <a:rPr lang="ru-RU" sz="28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системное  нарушение всех компонентов </a:t>
          </a:r>
          <a:r>
            <a:rPr lang="ru-RU" sz="28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речи: и </a:t>
          </a:r>
          <a:r>
            <a:rPr lang="ru-RU" sz="28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лексики, </a:t>
          </a:r>
          <a:r>
            <a:rPr lang="ru-RU" sz="28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28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грамматики, </a:t>
          </a:r>
          <a:r>
            <a:rPr lang="ru-RU" sz="28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28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фразовой речи..</a:t>
          </a:r>
          <a:endParaRPr lang="ru-RU" sz="2800" dirty="0">
            <a:solidFill>
              <a:schemeClr val="l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0.48368</cdr:x>
      <cdr:y>0</cdr:y>
    </cdr:from>
    <cdr:to>
      <cdr:x>0.53246</cdr:x>
      <cdr:y>0.00747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283968" y="0"/>
          <a:ext cx="432048" cy="457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3200" dirty="0" smtClean="0">
            <a:solidFill>
              <a:srgbClr val="FFC000"/>
            </a:solidFill>
          </a:endParaRPr>
        </a:p>
        <a:p xmlns:a="http://schemas.openxmlformats.org/drawingml/2006/main">
          <a:endParaRPr lang="ru-RU" sz="3200" dirty="0"/>
        </a:p>
      </cdr:txBody>
    </cdr:sp>
  </cdr:relSizeAnchor>
  <cdr:relSizeAnchor xmlns:cdr="http://schemas.openxmlformats.org/drawingml/2006/chartDrawing">
    <cdr:from>
      <cdr:x>1</cdr:x>
      <cdr:y>0.29824</cdr:y>
    </cdr:from>
    <cdr:to>
      <cdr:x>1</cdr:x>
      <cdr:y>0.31001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H="1">
          <a:off x="8856983" y="1824533"/>
          <a:ext cx="1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0.36986</cdr:x>
      <cdr:y>0.14125</cdr:y>
    </cdr:from>
    <cdr:to>
      <cdr:x>0.71133</cdr:x>
      <cdr:y>0.28249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3275856" y="864096"/>
          <a:ext cx="3024351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0.16661</cdr:x>
      <cdr:y>0.30603</cdr:y>
    </cdr:from>
    <cdr:to>
      <cdr:x>0.36173</cdr:x>
      <cdr:y>0.58853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 flipH="1">
          <a:off x="1475655" y="1872208"/>
          <a:ext cx="1728193" cy="1728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0.04477</cdr:x>
      <cdr:y>0.09416</cdr:y>
    </cdr:from>
    <cdr:to>
      <cdr:x>0.43502</cdr:x>
      <cdr:y>0.38843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6552" y="576064"/>
          <a:ext cx="345638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0.02027</cdr:x>
      <cdr:y>0.02354</cdr:y>
    </cdr:from>
    <cdr:to>
      <cdr:x>0.44303</cdr:x>
      <cdr:y>0.45905</cdr:y>
    </cdr:to>
    <cdr:sp macro="" textlink="">
      <cdr:nvSpPr>
        <cdr:cNvPr id="21" name="Прямоугольник с двумя вырезанными противолежащими углами 20"/>
        <cdr:cNvSpPr/>
      </cdr:nvSpPr>
      <cdr:spPr>
        <a:xfrm xmlns:a="http://schemas.openxmlformats.org/drawingml/2006/main">
          <a:off x="179512" y="144016"/>
          <a:ext cx="3744378" cy="2664289"/>
        </a:xfrm>
        <a:prstGeom xmlns:a="http://schemas.openxmlformats.org/drawingml/2006/main" prst="snip2Diag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FFC000"/>
              </a:solidFill>
            </a:rPr>
            <a:t>Речевые диагнозы детей нашей группы</a:t>
          </a:r>
          <a:endParaRPr lang="ru-RU" sz="32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BEF5E-36DA-4948-B38B-9DB4C7901414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26CF-256F-481F-8995-675A70472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какими нарушениями речи дети  нашей группы?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CF-256F-481F-8995-675A704729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475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 собрание  на тему 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000" dirty="0" smtClean="0"/>
              <a:t>Роль семьи в преодолении речевых нарушений у детей, посещающих логопедическую группу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522" y="2136338"/>
            <a:ext cx="798295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Презентацию подготовила и провела </a:t>
            </a: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учитель- логопед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МДОУ-д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/с №3 г.Люберцы</a:t>
            </a: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Антонова Светлана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Анатольевна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п гр лог занятие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88640"/>
            <a:ext cx="4499992" cy="4842901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пальч гим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4104456" cy="566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52128"/>
          </a:xfrm>
        </p:spPr>
        <p:txBody>
          <a:bodyPr>
            <a:noAutofit/>
          </a:bodyPr>
          <a:lstStyle/>
          <a:p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smtClean="0"/>
              <a:t>УМ РЕБЁНКА НАХОДИТСЯ НА КОНЧИКАХ ЕГО ПАЛЬЦЕВ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/>
              <a:t>  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                                                    </a:t>
            </a:r>
            <a:r>
              <a:rPr lang="en-US" sz="2800" dirty="0" smtClean="0"/>
              <a:t>       </a:t>
            </a:r>
            <a:r>
              <a:rPr lang="ru-RU" sz="2800" dirty="0" smtClean="0"/>
              <a:t>             </a:t>
            </a:r>
            <a:r>
              <a:rPr lang="en-US" sz="2800" dirty="0" smtClean="0"/>
              <a:t> </a:t>
            </a:r>
            <a:r>
              <a:rPr lang="ru-RU" sz="2800" dirty="0" smtClean="0"/>
              <a:t>В.А.Сухомлинский.</a:t>
            </a:r>
            <a:endParaRPr lang="ru-RU" sz="2800" dirty="0"/>
          </a:p>
        </p:txBody>
      </p:sp>
      <p:pic>
        <p:nvPicPr>
          <p:cNvPr id="4098" name="Picture 2" descr="C:\Documents and Settings\User\Рабочий стол\ЛОГОПЕДИЯ\мелкая моторика\2мото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4032448" cy="537693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ЛОГОПЕДИЯ\мелкая моторика\пальч гим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564904"/>
            <a:ext cx="4277275" cy="3774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ЛОГОПЕДИЯ\мелкая моторика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76672"/>
            <a:ext cx="7128792" cy="572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снимки\пересказ сказки ст г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4032448" cy="55455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снимки\обследова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6672"/>
            <a:ext cx="420969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037512" y="6858000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снимки\денис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7776864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73582" y="188640"/>
            <a:ext cx="459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Обследование речи ребёнка.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8201679" y="8294288"/>
            <a:ext cx="114737" cy="39129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2звук ана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26585"/>
            <a:ext cx="8172400" cy="57314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Нахождение места звука в слове.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работа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88640"/>
            <a:ext cx="5405966" cy="4608512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дыхат гим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92896"/>
            <a:ext cx="4392488" cy="37336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Дыхательная  гимнастика и постановка звука.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слогов стр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204864"/>
            <a:ext cx="5409329" cy="4275634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автом звука 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8820" y="0"/>
            <a:ext cx="5705180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476231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на автоматизацию звука ,,Л,, в словах.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433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,,Найди домик слову,,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ФРОНТАЛЬНОЕ ЛОГОПЕДИЧЕСКОЕ ЗАНЯТИЕ.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84784"/>
            <a:ext cx="3960440" cy="5040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   </a:t>
            </a:r>
            <a:r>
              <a:rPr lang="ru-RU" sz="1600" dirty="0" smtClean="0"/>
              <a:t>На фронтальных логопедических занятиях дети в игровой форме пополняют свой словарный запас, учатся правильно употреблять </a:t>
            </a:r>
            <a:r>
              <a:rPr lang="ru-RU" sz="1600" dirty="0" err="1" smtClean="0"/>
              <a:t>лексико</a:t>
            </a:r>
            <a:r>
              <a:rPr lang="ru-RU" sz="1600" dirty="0" smtClean="0"/>
              <a:t> - грамматические категории родного языка (образование мн. ч., уменьшительно – ласкательной формы существительных, правильное употребление предлогов), развивают связную речь (пересказывают рассказы, придумывают свои рассказы и сказки, составляют описательные рассказы…). На занятиях по формированию фонематического слуха учатся выделять заданный звук из ряда других звуков, определять место звука в слове, делить слова на слоги, развивать  </a:t>
            </a:r>
            <a:r>
              <a:rPr lang="ru-RU" sz="1600" dirty="0" err="1" smtClean="0"/>
              <a:t>графомоторные</a:t>
            </a:r>
            <a:r>
              <a:rPr lang="ru-RU" sz="1600" dirty="0" smtClean="0"/>
              <a:t>  навыки.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55068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формы существительных, правильное употребление предлогов…), развивают связную речь (пересказывают рассказы, придумывают свои рассказы и сказки, составляют описательные рассказы…). На занятиях по формированию фонематического слуха, учатся выделять заданный звук из ряда других звуков, определять место звука в слове, делить слова на слоги, развивают </a:t>
            </a:r>
            <a:r>
              <a:rPr lang="ru-RU" dirty="0" err="1" smtClean="0"/>
              <a:t>графомоторные</a:t>
            </a:r>
            <a:r>
              <a:rPr lang="ru-RU" dirty="0" smtClean="0"/>
              <a:t> навыки</a:t>
            </a:r>
            <a:endParaRPr lang="ru-RU" dirty="0"/>
          </a:p>
        </p:txBody>
      </p:sp>
      <p:pic>
        <p:nvPicPr>
          <p:cNvPr id="5" name="Рисунок 4" descr="ГРАМОТА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996952" y="8757592"/>
            <a:ext cx="1872208" cy="1872208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58887" y="973138"/>
            <a:ext cx="70248" cy="47661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професс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204864"/>
            <a:ext cx="460879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221088"/>
            <a:ext cx="5266928" cy="2103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6672"/>
            <a:ext cx="8808979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73582" y="0"/>
            <a:ext cx="3738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Игра ,,Повар,,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 проблемы.</a:t>
            </a:r>
          </a:p>
          <a:p>
            <a:r>
              <a:rPr lang="ru-RU" dirty="0" smtClean="0"/>
              <a:t>Вашему ребёнку логопед поставил диагноз-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ОНР,  осложнённое </a:t>
            </a:r>
            <a:r>
              <a:rPr lang="ru-RU" dirty="0" err="1" smtClean="0"/>
              <a:t>дизартрическим</a:t>
            </a:r>
            <a:r>
              <a:rPr lang="ru-RU" dirty="0" smtClean="0"/>
              <a:t> компонентом.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Что это такое?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Какие занятия проводит логопед?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Работа детей на занятиях (показ слайдов).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Рекомендации  учителя-логопеда родителям.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Речевая азбука для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Критерии оценки речи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88640"/>
            <a:ext cx="6963932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 или реальность: раннее обучение чтению - необходимый навык для ребёнка?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19256" cy="424847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Развитая речь в понимании многих родителей – это умение читать (и писать – хотя бы печатными буквами) как максимум и умение рассказывать стихи, как минимум. Чтение и письмо – только необходимое средство, которым на определенном этапе ребенок овладевает для своего последующего полноценного развития. При этом чтение и письмо – сложные навыки, которые требуют от ребенка определенного уровня развития, в том числе и речевого. Известно, что качественно овладеть чтением и письмом невозможно без чистого звукопроизношения, без развитого речевого слуха и т. п. Овладение грамотой – не самоцель, это определенный этап речевого развития ребенка, который подразумевает серьезную предшествующую и последующую работу по речевому и языковому развитию детей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 или реальность: обучать детей иностранному языку можно в раннем детстве?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075240" cy="4437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Необходимо весьма осторожно относиться к раннему введению иностранных языков в жизнь ребенка. Если у него проблемы с родным языком или речь находится в стадии формирования, то не стоит усугублять его проблемы приобщением к другой языковой системе. Почему? Практически все языки по некоторым своим характеристикам вступают в противоречие друг с другом. Прежде всего это касается их фонематической (звуковой) стороны: любой язык имеет в своем арсенале звуки, которые характерны только для него, а обучение иностранному языку подразумевает постановку правильного звукопроизношения. Вот тут и начинаются трудности.</a:t>
            </a:r>
          </a:p>
          <a:p>
            <a:r>
              <a:rPr lang="ru-RU" dirty="0" smtClean="0"/>
              <a:t>Так, в английском языке есть межзубные звуки, которых нет в русском языке. Более того, межзубное произношение звуков русского языка (шипящих и свистящих звуков) считается речевым дефектом (межзубный </a:t>
            </a:r>
            <a:r>
              <a:rPr lang="ru-RU" dirty="0" err="1" smtClean="0"/>
              <a:t>сигматизм</a:t>
            </a:r>
            <a:r>
              <a:rPr lang="ru-RU" dirty="0" smtClean="0"/>
              <a:t>), требующим серьезной работы по его исправлению.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Рекомендации учителя-логопеда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родителям детей с речевыми проблемами.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Покажите ребенка детскому психиатру, невропатологу, учителю-логопеду.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Систематически и аккуратно выполняйте с ним домашнее задание.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Занимайтесь ежедневно или через день в доброжелательной, игровой форме.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Вводите поставленные звуки и закрепленные звуки в обиходную речь, вырабатывая у ребенка навык самоконтроля.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 наблюдать, слушать, рассуждать, четко и ясно выражать свои мысли.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Воспитывайте усидчивость, самостоятельность.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Помните, сроки преодоления речевых нарушений зависят от степени сложности дефекта, от возрастных и индивидуальных особенностей ребенка, регулярности занятий, заинтересованности и участия родителей в коррекционной работе.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фиксируйте внимание ребенка на том, что у него не получается, лучше подбодрите его.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Родителям, имеющим дефекты произношения, полезно заниматься вместе с ребенком. Запаситесь терпением, не ждите быстрых результатов и обязательно доведите курс коррекции произношения у ребенка до конца.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Помните, что по мере взросления привычка говорить неправильно у ребенка закрепляется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хуже   поддается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коррекции.</a:t>
            </a:r>
          </a:p>
          <a:p>
            <a:pPr lvl="5" algn="ctr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ДЕСЯТЬ «ПОЧЕМУ» ДЕТЯМ НЕОБХОДИМО ЧИТАТЬ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118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Благодаря чтению развивается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ребенка и увеличивается его словарный запас. Книга учит маленького человека выражать свои мысли и понимать сказанное другими людьми.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Чтение развивает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Из книг ребенок учится абстрактным понятиям и расширяет горизонты своего мира. Книга объясняет ему жизнь и помогает увидеть связь одного явления с другим.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Работа с книгой стимулирует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ТВОРЧЕСКОЕ ВООБРАЖЕНИЕ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позволяет работать фантазии и учит детей мыслить образами.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Чтение развивает познавательные интересы и расширяет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КРУГОЗОР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Из книг и периодики ребенок узнает о других странах и другом образе жизни, о природе, технике, истории и обо всем, что его интересует.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Книги помогают ребенку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ПОЗНАТЬ САМОГО СЕБЯ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Для чувства собственного достоинства очень важно знать, что другие люди думают, чувствуют и реагируют так же, как он.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Книги помогают детям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ПОНЯТЬ ДРУГИХ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Читая книги, написанные писателями других культур и других эпох, и, видя, что их мысли и чувства похожи на наши, дети лучше понимают их и избавляются от предрассудков.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Хорошую детскую книжку можно читать ребенку вслух. Процесс совместного чтения способствует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ДУХОВНОМУ ОБЩЕНИЮ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родителей и детей, установлению взаимопонимания, близости, доверительности.  Книга объединяет поколения.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Книги -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ПОМОЩНИКИ РОДИТЕЛЕЙ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 решении воспитательных задач. Они учат детей этике, заставляют размышлять о добре и зле, развивают способность к сопереживанию, помогают научиться входить в положение других людей.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Книги придают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СИЛЫ И ВДОХНОВЕНИЕ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Они увлекают и развлекают. Они заставляют детей и взрослых смеяться и плакать. Они сокращают одиночество, приносят утешение и указывают выход из трудного положения.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Чтение - самое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ДОСТУПНОЕ И ПОЛЕЗНОЕ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для интеллектуального и эмоционально-психического развития ребенка занятие.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Речевая азбука для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это гимнастика для губ, языка, нижней челюсти. Научите ребёнка перед зеркалом открывать и закрывать рот, поднимать вверх язык, делать его широким и узким, удерживать в правильном положении.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Быстрая речь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неприемлема в разговоре с ребёнком. Говорите ясно, чётко, называя предметы правильно, используя «взрослые» слова. Не позволяйте ребёнку говорить быстро.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Всегда рассказывайте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ребёнку о том, что видите. Помните, что если для вас всё окружающее знакомо и привычно, то ребёнка со всем, что нас окружает, нужно познакомить. Объясните ему, что дерево растёт, цветок цветёт, зачем на нём пчела. От вас зависит, будет ли развиваться ваш ребёнок.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Главные составляющие  красивой речи: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правильность, чёткость, внятность, умеренные темп и громкость, богатство словарного запаса и интонационная выразительность. Такой должна быть ваша речь.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важна в становлении речи. Чтобы выработать  воздушную струю, необходимую для произнесения многих звуков, научите ребёнка дуть тонкой струйкой на лёгкие игрушки, шарики, кораблики на воде (щёки раздувать нельзя!).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Если ребёнку исполнилось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5-6 лет, он обязательно должен уметь говорить фразами…………………………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Жесты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дополняют нашу речь. Но если ребёнок вместо речи часто пользуется жестами, не пытайтесь понимать его без слов. Побуждайте ребенка  говорить.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Золота серединка»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вот к чему надо стремиться в развитии ребёнка, т. е. к норме. Присмотритесь к ребёнку. Отличается ли он от сверстников? Не перегружайте его информацией не ускоряйте его развитие. Пока ребёнок не овладел родным языком, рано изучать иностранный (не зря в двуязычных семьях очень часто у детей наблюдается общее недоразвитие речи!).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детских книгах, соответствующие  возрасту ребёнка, - прекрасное пособие для развития речи. Рассматривайте с ним иллюстрации, говорите о том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что (кто?)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изображён на них; пусть ребёнок отвечает на вопросы: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где? кто? какой? что делает? какого цвета? какой формы? почему?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Ставьте вопросы с предлогами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за, под, над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8722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Критерии,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 которым можно оценить речь ребёнка, родители должны знать.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Нормы звукопроизношения таковы: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3 - 4 года - [с], 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 уже должны правильно произноситься;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4 - 5 лет - 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], [ч], [ж];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5 - 6 лет - - [л], 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 ,[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Леворукость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не отклонение, а индивидуальная особенность человека, заложенная во внутриутробном периоде, и не приемлет переучивания, Это может привести к возникновению неврозов и заикания.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так обычно называют движения кистей  и пальцев рук. Чем лучше развиты пальчики, тем лучше развита речь. Поэтому стремитесь к развитию мышц руки ребёнка. Это игры с мелкими предметами под вашим контролем, шнуровки, лепка, застёгивание пуговиц, завязывание шнурков и т. д.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Нельзя заниматься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 ребёнком, если у вас плохое настроение. Лучше отложить занятия и в том случае, если ребенок чем-то расстроен или болен. Только положительные эмоции обеспечивают эффективность и высокую результативность занятия.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Общее недоразвитие речи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(ОНР) часто встречается у тех детей, которые заговорили поздно: слова  - после 2 лет, фраза - после 3.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Подражание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свойственно всем детям, поэтому старайтесь, по возможности, ограничивать общение ребёнка с людьми, имеющими речевые нарушения (особенно заикание!).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очень важен для ребёнка, особенно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гиперактивного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Постоянное перевозбуждение нервной системы, недостаточный сон приводят к переутомлению, перенапряжению, что в свою очередь, может вызвать заикание и другие речевые расстройства. Если ребёнок плохо спит, у изголовья можно положить саше (мешочек) с корнем валерианы. Можно использовать натуральные масла, обладающие успокаивающим эффектом.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Скороговорки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развивают дикцию. Но сначала их нужно произносить в медленном темпе, перед зеркалом, чётко проговаривая каждый звук, затем темп увеличивать.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Только комплексное воздействие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различных специалистов (логопед, врач, учитель, родители) поможет качественно улучшить или исправить сложные речевые нарушения - заикание, алалию,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ринолалию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ОНР, дизартрию.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Умственное развитие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неотделимо от   речевого,  поэтому,  занимаясь с ребёнком,  нужно развивать все психические процессы: мышление, память, речь, восприятие.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Преемственность в работе семьи и детского сада осуществляется через индивидуальные консультации, наглядную информацию для родителей и на занятиях, которые родители могут посещать по договоренности с педагогами.</a:t>
            </a:r>
          </a:p>
          <a:p>
            <a:pPr>
              <a:buNone/>
            </a:pPr>
            <a:r>
              <a:rPr lang="ru-RU" smtClean="0"/>
              <a:t>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ГРАМОТА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2708920"/>
            <a:ext cx="4914888" cy="39015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8722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>План проведения мероприятий для </a:t>
            </a:r>
            <a:r>
              <a:rPr lang="ru-RU" sz="3100" smtClean="0"/>
              <a:t>родителей       старшей </a:t>
            </a:r>
            <a:r>
              <a:rPr lang="ru-RU" sz="3100" dirty="0" smtClean="0"/>
              <a:t>логопедической группы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8712968" cy="50371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4300" dirty="0" smtClean="0"/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Родительские  собрания  в  форме  презентации: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         ,, Роль семьи в преодолении дефектов речи,,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         ,,Логопедическая работа по звуковому анализу и синтезу,,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mtClean="0"/>
              <a:t>Индивидуальные </a:t>
            </a:r>
            <a:r>
              <a:rPr lang="ru-RU" dirty="0" smtClean="0"/>
              <a:t>консультации: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,,Весёлый   язычок,,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,,Пальчики умеют говорить,,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,,Если    ваш   ребёнок    плохо     говорит,,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,,Речь ребёнка 6 года жизни,,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,,Что читать дошкольникам,,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,,Читаем зимние сказки,,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НОД</a:t>
            </a:r>
          </a:p>
          <a:p>
            <a:pPr>
              <a:buNone/>
            </a:pPr>
            <a:r>
              <a:rPr lang="ru-RU" dirty="0" smtClean="0"/>
              <a:t>,, Домашние животные,, (с приглашением педагогов и родителей)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</a:t>
            </a: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Физиологи установили  зависимость психики  развития ребёнка от развития его речи:</a:t>
            </a:r>
          </a:p>
          <a:p>
            <a:r>
              <a:rPr lang="ru-RU" sz="2800" dirty="0" smtClean="0"/>
              <a:t>на первом году жизни ребёнка закладывается основа будущей связной речи;</a:t>
            </a:r>
          </a:p>
          <a:p>
            <a:r>
              <a:rPr lang="ru-RU" sz="2800" dirty="0" smtClean="0"/>
              <a:t>речь второго года жизни выступает средством познания мира и средством установления контакта ;</a:t>
            </a:r>
          </a:p>
          <a:p>
            <a:r>
              <a:rPr lang="ru-RU" sz="2800" dirty="0" smtClean="0"/>
              <a:t>на третьем  году  жизни ребёнок использует  диалог ;</a:t>
            </a:r>
          </a:p>
          <a:p>
            <a:r>
              <a:rPr lang="ru-RU" sz="2800" dirty="0" smtClean="0"/>
              <a:t>в 4-5 лет- возникает  планирующая функция речи, появляется монологическая, контекстная речь.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На что влияет правильное звукопроизношение?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4000" b="1" dirty="0" smtClean="0"/>
              <a:t>Родителям каждого ребенка хочется, чтобы он умел хорошо выражать свои мысли и не испытывал трудностей при общении с окружающими.</a:t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4" name="Содержимое 3" descr="профессии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3429000"/>
            <a:ext cx="3836324" cy="2709949"/>
          </a:xfrm>
        </p:spPr>
      </p:pic>
      <p:pic>
        <p:nvPicPr>
          <p:cNvPr id="7" name="Содержимое 6" descr="миша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652120" y="2780928"/>
            <a:ext cx="2807619" cy="3743492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40371"/>
          <a:ext cx="8856984" cy="61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Преодоление  недостатков  произношения  требует  определенной системы  и  особых методов  коррекционной работы.   Логопед  ведет  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индивидуальную, подгрупповую и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фронтальную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работу с детьми по нескольким направлениям: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107504" y="3933056"/>
            <a:ext cx="4104456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РАЗВИТИЕ  ФОНЕМАТИЧЕСКОГО </a:t>
            </a:r>
            <a:r>
              <a:rPr lang="ru-RU" dirty="0" smtClean="0">
                <a:solidFill>
                  <a:schemeClr val="tx1"/>
                </a:solidFill>
              </a:rPr>
              <a:t>СЛУХА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1439652" y="3897052"/>
            <a:ext cx="4176464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 ОРГАНОВ АРТИКУЛЯЦИОННОГО АППАРАТА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735796" y="3969060"/>
            <a:ext cx="4176464" cy="936104"/>
          </a:xfrm>
          <a:prstGeom prst="homePlate">
            <a:avLst>
              <a:gd name="adj" fmla="val 57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И АВТОМАТИЗАЦИЯ  ЗВУКОВ  РЕЧИ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5030340" y="3978772"/>
            <a:ext cx="4176464" cy="9166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   НАВЫКОВ ЗВУКОВОГО    АНАЛИЗА   И СИНТЕЗА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-1126344" y="3942768"/>
            <a:ext cx="4104456" cy="9166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  ПРАВИЛЬНОГО РЕЧЕВОГО  ДЫХАНИЯ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3887924" y="3969060"/>
            <a:ext cx="4176464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 НАД  ГОЛОСОМ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300192" y="3933056"/>
            <a:ext cx="403244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  ГРАМОТЕ   И ПОДГОТОВКА  РУКИ  К  ПИСЬМУ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670857" y="-211157831"/>
          <a:ext cx="7517767" cy="30967680"/>
        </p:xfrm>
        <a:graphic>
          <a:graphicData uri="http://schemas.openxmlformats.org/drawingml/2006/table">
            <a:tbl>
              <a:tblPr/>
              <a:tblGrid>
                <a:gridCol w="80930"/>
                <a:gridCol w="7436837"/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3. Индивидуальная программа логопедического сопровождения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ФИО, год рождения ребёнка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Calibri"/>
                        </a:rPr>
                        <a:t>Рудавина Вика 31.08.07 года рождения.  </a:t>
                      </a: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ПМПК от 19.06.12год.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Логопедическое заключение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ОНР 4 уровень , осложнённое дизартрическим компонентом.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Актуальная проблема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Речь понятна, разборчива. Нарушение звукопроизношения ( р, л) , нарушения фонематического слуха, незначительное нарушение лексико-грамматического строя речи, единичные нарушения словообразования.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Цель программы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Устранение нарушений речи посредством специального обучения и воспитания.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Задачи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Развитие слухового восприятия и фонематического слуха.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Коррекция звукопроизношения.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Коррекция лексико-грамматического строя речи, логического мышления и связной речи.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Содержание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В соответствии с коррекционно-развивающей образовательной программой логопедической работы по преодолению ОНР Т.Б.Филичевой, Г.В.Чиркиной ,,Коррекционное обучение и воспитание детей 5- летнего возраста с общим недоразвитием речи,, (</a:t>
                      </a:r>
                      <a:r>
                        <a:rPr lang="en-US" sz="400">
                          <a:latin typeface="Times New Roman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 год обучения, старшая группа) Москва, 1991 год и технологию Т.Б.Филичевой, Г.В.Чиркиной ,,Подготовка к школе детей с общим недоразвитием речи в условиях специального детского сада,, (ч.</a:t>
                      </a:r>
                      <a:r>
                        <a:rPr lang="en-US" sz="400">
                          <a:latin typeface="Times New Roman"/>
                          <a:ea typeface="Times New Roman"/>
                          <a:cs typeface="Calibri"/>
                        </a:rPr>
                        <a:t>II</a:t>
                      </a: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 второй год обучения, подготовительная группа), Москва, 1993 год. В работе использую,,Альбомы1-3 упражнений по обучению грамоте детей подготовительной к школе логогруппы,, Гомзяк О.С.,Гном и Д,,,2007 и ,,Логопедические домашние задания для детей 5-7лет с ОНР,,Теремковой Н.Э.,,ГНОМ,, 2010.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Содержание работы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1. Развитие общей и мелкой моторики.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Логоритмические упражнения под музыку.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Упражнения на развитие общей и мелкой моторики: пальчиковые упражнения, нанизывание бусинок, колечек; шнуровка, собирание пазлов, мозайки, кубиков Дьенеша;учить ребёнка штриховать, обводить, раскрашивать, лепить.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2. Развитие слухового восприятия и фонематического слуха.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Узнавание звука в ряду других звуков, отбор картинок с заданным звуком,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Определение первого гласного звука в слове, последнего звука (согласного, гласного), нахождение заданного звука (гласного в слове в ударной позиции); повторение звуковых рядов; различение слов со сходным звуковым составом.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Определение первого согласного  звука в 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слове.Упражнение,,Лишняя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 картинка,, 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3. Развитие артикуляционной моторики, просодии, коррекция звукопроизношения.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Артикуляционные упражнения для языка: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язык широкий, узкий, чашечкой, трубочкой;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-упражнение ,,Лошадка,,( присасывание языка к верхним альвеолам);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,,Лопатка,, ( 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распластывание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 широкого языка и удержание его между зубами);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-,,Болтушка,,( движение вперёд-назад при открытом рте);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,,Кошечка,,(попеременный захват языком то верхней, то нижней губы);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,, Вкусное варенье,, (движение языка по верхней губе, затем по нижней);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 ,,Часики,,(тянуться к ушам ,на счёт);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 ,,Качели,,(движение вверх-вниз);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,,Маляр,,(движения от верхних зубов к горлу и обратно по нёбу);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- присасывание языка к нёбу с последующим задуванием на кончик языка с 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издаванием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 шёпотного </a:t>
                      </a:r>
                      <a:r>
                        <a:rPr lang="ru-RU" sz="400" b="1" i="1" dirty="0" err="1">
                          <a:latin typeface="Times New Roman"/>
                          <a:ea typeface="Times New Roman"/>
                          <a:cs typeface="Calibri"/>
                        </a:rPr>
                        <a:t>трр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Постановка и автоматизация звуков [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р-рь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].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Автоматизация звуков [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р-рь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].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Дифференциация звуков: [ч]- [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щ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], [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]-[л]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. Развитие импрессивной речи.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Понимание сравнительных конструкций.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Исключение лишнего предмета.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Узнавание предмета по описанию.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5. Коррекция лексико-грамматического строя речи, логического мышления и связной речи.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Называние антонимов: высокий-низкий, широкий-узкий,  длинный-короткий, толстый-тонкий.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Образование прилагательных от существительных. Упражнения:,,Что из чего?,,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Развитие валентности слов. Образование притяжательных прилагательных. Упражнения:,,Чей домик?Чьи уши?Чей хвост?,, ;,,Предметы и профессии,, ;,,Подбери предмет к действию,,; ,,Подбери признак к предмету,,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Составление предложений (сложно- сочинённых, сложно- подчинённых). Пересказ короткого текста  с опорой (на  картинку), составление рассказа по картинке, серии картин.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Закрепление в речи грамматических конструкций со сложными предлогами.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ППС (педагогические программные средства).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Рекомендованы  родителям, как дополнитльные , к домашним заданиям.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Компьютерные программы: ,,Веселая логоритмика,, автор Е. Железнова, ,,Музыка с мамой. Весёлые пальчики,, авторы </a:t>
                      </a:r>
                      <a:r>
                        <a:rPr lang="ru-RU" sz="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Е. Железнова, С. Железнов,</a:t>
                      </a: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 ,,Удивляшки. Цвета и формы,,  ;,,Игры для Тигры,,; ,,Развитие речи. Учимся говорить правильно,,; ,,Скоро в школу. Учимся говорить правильно,,; ,,Шиворот-навыворот,,.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Сроки динамического контроля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Динамические показатели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Январь 2013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Calibri"/>
                        </a:rPr>
                        <a:t>Май 2013г.</a:t>
                      </a:r>
                    </a:p>
                  </a:txBody>
                  <a:tcPr marL="27765" marR="2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Динамика: положительная, незначительная, нулевая, отрицательная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Особенности речевого развития 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Calibri"/>
                        </a:rPr>
                        <a:t>__________________________________________________________________________</a:t>
                      </a:r>
                    </a:p>
                  </a:txBody>
                  <a:tcPr marL="27765" marR="2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3681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    детей   над    мелкой  </a:t>
            </a:r>
            <a:br>
              <a:rPr lang="ru-RU" dirty="0" smtClean="0"/>
            </a:br>
            <a:r>
              <a:rPr lang="ru-RU" dirty="0" smtClean="0"/>
              <a:t>  моторикой  рук.</a:t>
            </a:r>
            <a:endParaRPr lang="ru-RU" dirty="0"/>
          </a:p>
        </p:txBody>
      </p:sp>
      <p:pic>
        <p:nvPicPr>
          <p:cNvPr id="1027" name="Picture 3" descr="C:\Documents and Settings\User\Рабочий стол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9972600" y="11124238"/>
            <a:ext cx="1146119" cy="58568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пальч гим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948264" y="11565904"/>
            <a:ext cx="1359286" cy="1715289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снимки\снимки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2060848"/>
            <a:ext cx="6030285" cy="452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нимки\снимки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2283</Words>
  <Application>Microsoft Office PowerPoint</Application>
  <PresentationFormat>Экран (4:3)</PresentationFormat>
  <Paragraphs>202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     Родительское  собрание  на тему :     « Роль семьи в преодолении речевых нарушений у детей, посещающих логопедическую группу »  </vt:lpstr>
      <vt:lpstr>                Содержание:</vt:lpstr>
      <vt:lpstr>Слайд 3</vt:lpstr>
      <vt:lpstr>На что влияет правильное звукопроизношение?</vt:lpstr>
      <vt:lpstr>            Родителям каждого ребенка хочется, чтобы он умел хорошо выражать свои мысли и не испытывал трудностей при общении с окружающими. </vt:lpstr>
      <vt:lpstr>.</vt:lpstr>
      <vt:lpstr>Преодоление  недостатков  произношения  требует  определенной системы  и  особых методов  коррекционной работы.   Логопед  ведет   индивидуальную, подгрупповую и фронтальную  работу с детьми по нескольким направлениям: </vt:lpstr>
      <vt:lpstr>Работа    детей   над    мелкой     моторикой  рук.</vt:lpstr>
      <vt:lpstr>Слайд 9</vt:lpstr>
      <vt:lpstr>Слайд 10</vt:lpstr>
      <vt:lpstr>,    «УМ РЕБЁНКА НАХОДИТСЯ НА КОНЧИКАХ ЕГО ПАЛЬЦЕВ»                                                                                                В.А.Сухомлинский.</vt:lpstr>
      <vt:lpstr>Слайд 12</vt:lpstr>
      <vt:lpstr>Слайд 13</vt:lpstr>
      <vt:lpstr>Слайд 14</vt:lpstr>
      <vt:lpstr>Слайд 15</vt:lpstr>
      <vt:lpstr>Слайд 16</vt:lpstr>
      <vt:lpstr>Слайд 17</vt:lpstr>
      <vt:lpstr>ФРОНТАЛЬНОЕ ЛОГОПЕДИЧЕСКОЕ ЗАНЯТИЕ.</vt:lpstr>
      <vt:lpstr>Слайд 19</vt:lpstr>
      <vt:lpstr>Слайд 20</vt:lpstr>
      <vt:lpstr>Миф или реальность: раннее обучение чтению - необходимый навык для ребёнка?</vt:lpstr>
      <vt:lpstr>Миф или реальность: обучать детей иностранному языку можно в раннем детстве?</vt:lpstr>
      <vt:lpstr>          Рекомендации учителя-логопеда       родителям детей с речевыми проблемами. </vt:lpstr>
      <vt:lpstr>ДЕСЯТЬ «ПОЧЕМУ» ДЕТЯМ НЕОБХОДИМО ЧИТАТЬ</vt:lpstr>
      <vt:lpstr>                                                    Речевая азбука для родителей </vt:lpstr>
      <vt:lpstr>   Критерии, по которым можно оценить речь ребёнка, родители должны знать.  </vt:lpstr>
      <vt:lpstr>Слайд 27</vt:lpstr>
      <vt:lpstr>План проведения мероприятий для родителей       старшей логопедической группы .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 Роль семьи в преодолении дефектов речи,,</dc:title>
  <cp:lastModifiedBy>User</cp:lastModifiedBy>
  <cp:revision>163</cp:revision>
  <dcterms:modified xsi:type="dcterms:W3CDTF">2013-10-01T10:58:53Z</dcterms:modified>
</cp:coreProperties>
</file>