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1" r:id="rId2"/>
    <p:sldId id="260" r:id="rId3"/>
    <p:sldId id="259" r:id="rId4"/>
    <p:sldId id="258" r:id="rId5"/>
    <p:sldId id="262" r:id="rId6"/>
    <p:sldId id="264" r:id="rId7"/>
    <p:sldId id="263" r:id="rId8"/>
    <p:sldId id="265" r:id="rId9"/>
    <p:sldId id="267" r:id="rId10"/>
    <p:sldId id="268" r:id="rId11"/>
    <p:sldId id="266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E14CF1-EE7B-4813-8032-7CFDB3490BF2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8C9B73-62A2-452A-8EFC-BAD14F0CDE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E14CF1-EE7B-4813-8032-7CFDB3490BF2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8C9B73-62A2-452A-8EFC-BAD14F0CDE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E14CF1-EE7B-4813-8032-7CFDB3490BF2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8C9B73-62A2-452A-8EFC-BAD14F0CDE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E14CF1-EE7B-4813-8032-7CFDB3490BF2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8C9B73-62A2-452A-8EFC-BAD14F0CDE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E14CF1-EE7B-4813-8032-7CFDB3490BF2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8C9B73-62A2-452A-8EFC-BAD14F0CDE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E14CF1-EE7B-4813-8032-7CFDB3490BF2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8C9B73-62A2-452A-8EFC-BAD14F0CDE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E14CF1-EE7B-4813-8032-7CFDB3490BF2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8C9B73-62A2-452A-8EFC-BAD14F0CDE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E14CF1-EE7B-4813-8032-7CFDB3490BF2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8C9B73-62A2-452A-8EFC-BAD14F0CDE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E14CF1-EE7B-4813-8032-7CFDB3490BF2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8C9B73-62A2-452A-8EFC-BAD14F0CDE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E14CF1-EE7B-4813-8032-7CFDB3490BF2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8C9B73-62A2-452A-8EFC-BAD14F0CDE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E14CF1-EE7B-4813-8032-7CFDB3490BF2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8C9B73-62A2-452A-8EFC-BAD14F0CDE4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2E14CF1-EE7B-4813-8032-7CFDB3490BF2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D8C9B73-62A2-452A-8EFC-BAD14F0CDE4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4048" y="5013176"/>
            <a:ext cx="3791392" cy="1051560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Воспитатель МБДОУ  ЦРР ДС «Сказка»  Абрамова О.А. </a:t>
            </a:r>
            <a:br>
              <a:rPr lang="ru-RU" sz="1800" dirty="0" smtClean="0"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г. 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Мичуринск</a:t>
            </a:r>
            <a:r>
              <a:rPr lang="en-US" sz="1800" dirty="0" smtClean="0"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ГРУППА ДОУ № 3</a:t>
            </a:r>
            <a:endParaRPr lang="ru-RU" sz="1800" dirty="0"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354672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/>
              <a:t>       </a:t>
            </a:r>
            <a:r>
              <a:rPr lang="ru-RU" b="1" dirty="0" smtClean="0"/>
              <a:t> </a:t>
            </a:r>
          </a:p>
          <a:p>
            <a:endParaRPr lang="ru-RU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4600" b="1" dirty="0" smtClean="0">
                <a:solidFill>
                  <a:schemeClr val="accent2">
                    <a:lumMod val="75000"/>
                  </a:schemeClr>
                </a:solidFill>
              </a:rPr>
              <a:t>       РАБОЧАЯ  ПРОГРАММА</a:t>
            </a:r>
            <a:endParaRPr lang="ru-RU" sz="46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sz="4600" b="1" dirty="0" smtClean="0">
                <a:solidFill>
                  <a:schemeClr val="accent2">
                    <a:lumMod val="75000"/>
                  </a:schemeClr>
                </a:solidFill>
              </a:rPr>
              <a:t>   </a:t>
            </a:r>
            <a:r>
              <a:rPr lang="ru-RU" sz="4600" b="1" dirty="0" smtClean="0">
                <a:solidFill>
                  <a:schemeClr val="accent2">
                    <a:lumMod val="75000"/>
                  </a:schemeClr>
                </a:solidFill>
              </a:rPr>
              <a:t>  по физическому развитию</a:t>
            </a:r>
          </a:p>
          <a:p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1700" i="1" dirty="0" smtClean="0">
                <a:solidFill>
                  <a:schemeClr val="accent2">
                    <a:lumMod val="75000"/>
                  </a:schemeClr>
                </a:solidFill>
              </a:rPr>
              <a:t>(разработана основе примерной  основной общеобразовательной программы </a:t>
            </a:r>
            <a:endParaRPr lang="ru-RU" sz="17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1700" i="1" dirty="0" smtClean="0">
                <a:solidFill>
                  <a:schemeClr val="accent2">
                    <a:lumMod val="75000"/>
                  </a:schemeClr>
                </a:solidFill>
              </a:rPr>
              <a:t>дошкольного образования «От рождения до школы» </a:t>
            </a:r>
            <a:endParaRPr lang="ru-RU" sz="17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1700" i="1" dirty="0" smtClean="0">
                <a:solidFill>
                  <a:schemeClr val="accent2">
                    <a:lumMod val="75000"/>
                  </a:schemeClr>
                </a:solidFill>
              </a:rPr>
              <a:t>под редакцией Н. Е. </a:t>
            </a:r>
            <a:r>
              <a:rPr lang="ru-RU" sz="1700" i="1" dirty="0" err="1" smtClean="0">
                <a:solidFill>
                  <a:schemeClr val="accent2">
                    <a:lumMod val="75000"/>
                  </a:schemeClr>
                </a:solidFill>
              </a:rPr>
              <a:t>Вераксы</a:t>
            </a:r>
            <a:r>
              <a:rPr lang="ru-RU" sz="1700" i="1" dirty="0" smtClean="0">
                <a:solidFill>
                  <a:schemeClr val="accent2">
                    <a:lumMod val="75000"/>
                  </a:schemeClr>
                </a:solidFill>
              </a:rPr>
              <a:t>, Т. С. </a:t>
            </a:r>
            <a:r>
              <a:rPr lang="ru-RU" sz="1700" i="1" dirty="0" err="1" smtClean="0">
                <a:solidFill>
                  <a:schemeClr val="accent2">
                    <a:lumMod val="75000"/>
                  </a:schemeClr>
                </a:solidFill>
              </a:rPr>
              <a:t>Комаровой,М</a:t>
            </a:r>
            <a:r>
              <a:rPr lang="ru-RU" sz="1700" i="1" dirty="0" smtClean="0">
                <a:solidFill>
                  <a:schemeClr val="accent2">
                    <a:lumMod val="75000"/>
                  </a:schemeClr>
                </a:solidFill>
              </a:rPr>
              <a:t>. А. Васильевой) </a:t>
            </a:r>
            <a:endParaRPr lang="ru-RU" sz="17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           старшая группа от 5 до 6-ти лет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32440" y="5301208"/>
            <a:ext cx="154360" cy="73383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0"/>
            <a:ext cx="8640960" cy="6525344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1600" b="1" u="sng" dirty="0" smtClean="0"/>
          </a:p>
          <a:p>
            <a:pPr>
              <a:buNone/>
            </a:pPr>
            <a:endParaRPr lang="ru-RU" sz="1600" b="1" u="sng" dirty="0" smtClean="0"/>
          </a:p>
          <a:p>
            <a:r>
              <a:rPr lang="ru-RU" sz="1400" dirty="0" smtClean="0"/>
              <a:t> </a:t>
            </a:r>
          </a:p>
          <a:p>
            <a:r>
              <a:rPr lang="ru-RU" sz="1600" dirty="0" smtClean="0"/>
              <a:t> </a:t>
            </a:r>
          </a:p>
          <a:p>
            <a:pPr>
              <a:buNone/>
            </a:pPr>
            <a:endParaRPr lang="ru-RU" sz="1600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5536" y="1124740"/>
          <a:ext cx="8352928" cy="5191272"/>
        </p:xfrm>
        <a:graphic>
          <a:graphicData uri="http://schemas.openxmlformats.org/drawingml/2006/table">
            <a:tbl>
              <a:tblPr/>
              <a:tblGrid>
                <a:gridCol w="3907257"/>
                <a:gridCol w="4445671"/>
              </a:tblGrid>
              <a:tr h="288036">
                <a:tc>
                  <a:txBody>
                    <a:bodyPr/>
                    <a:lstStyle/>
                    <a:p>
                      <a:pPr marR="8985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+mn-lt"/>
                          <a:ea typeface="Times New Roman"/>
                        </a:rPr>
                        <a:t>Месяц</a:t>
                      </a:r>
                      <a:endParaRPr lang="ru-RU" sz="14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8985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377">
                <a:tc>
                  <a:txBody>
                    <a:bodyPr/>
                    <a:lstStyle/>
                    <a:p>
                      <a:pPr marR="8985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+mn-lt"/>
                          <a:ea typeface="Times New Roman"/>
                        </a:rPr>
                        <a:t>Сентябрь</a:t>
                      </a:r>
                      <a:endParaRPr lang="ru-RU" sz="14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8985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Родительское собрание </a:t>
                      </a:r>
                      <a:endParaRPr lang="ru-RU" sz="1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377">
                <a:tc>
                  <a:txBody>
                    <a:bodyPr/>
                    <a:lstStyle/>
                    <a:p>
                      <a:pPr marR="8985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+mn-lt"/>
                          <a:ea typeface="Times New Roman"/>
                        </a:rPr>
                        <a:t>Октябрь</a:t>
                      </a:r>
                      <a:endParaRPr lang="ru-RU" sz="14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8985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Стенгазета «Осенний марафон»</a:t>
                      </a:r>
                      <a:endParaRPr lang="ru-RU" sz="1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377">
                <a:tc>
                  <a:txBody>
                    <a:bodyPr/>
                    <a:lstStyle/>
                    <a:p>
                      <a:pPr marR="8985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+mn-lt"/>
                          <a:ea typeface="Times New Roman"/>
                        </a:rPr>
                        <a:t>Ноябрь</a:t>
                      </a:r>
                      <a:endParaRPr lang="ru-RU" sz="14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8985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«Физкультурный вестник»</a:t>
                      </a:r>
                      <a:endParaRPr lang="ru-RU" sz="1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377">
                <a:tc>
                  <a:txBody>
                    <a:bodyPr/>
                    <a:lstStyle/>
                    <a:p>
                      <a:pPr marR="8985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+mn-lt"/>
                          <a:ea typeface="Times New Roman"/>
                        </a:rPr>
                        <a:t>Декабрь</a:t>
                      </a:r>
                      <a:endParaRPr lang="ru-RU" sz="1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8985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«День здоровья»</a:t>
                      </a:r>
                      <a:endParaRPr lang="ru-RU" sz="14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377">
                <a:tc>
                  <a:txBody>
                    <a:bodyPr/>
                    <a:lstStyle/>
                    <a:p>
                      <a:pPr marR="8985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+mn-lt"/>
                          <a:ea typeface="Times New Roman"/>
                        </a:rPr>
                        <a:t>Январь</a:t>
                      </a:r>
                      <a:endParaRPr lang="ru-RU" sz="1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8985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Консультация</a:t>
                      </a:r>
                      <a:endParaRPr lang="ru-RU" sz="14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377">
                <a:tc>
                  <a:txBody>
                    <a:bodyPr/>
                    <a:lstStyle/>
                    <a:p>
                      <a:pPr marR="8985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+mn-lt"/>
                          <a:ea typeface="Times New Roman"/>
                        </a:rPr>
                        <a:t>Февраль</a:t>
                      </a:r>
                      <a:endParaRPr lang="ru-RU" sz="1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8985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Родительское собрание по теме ЗОЖ</a:t>
                      </a:r>
                      <a:endParaRPr lang="ru-RU" sz="14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377">
                <a:tc>
                  <a:txBody>
                    <a:bodyPr/>
                    <a:lstStyle/>
                    <a:p>
                      <a:pPr marR="8985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+mn-lt"/>
                          <a:ea typeface="Times New Roman"/>
                        </a:rPr>
                        <a:t>Март</a:t>
                      </a:r>
                      <a:endParaRPr lang="ru-RU" sz="1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8985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Информационный листок по теме ЗОЖ</a:t>
                      </a:r>
                      <a:endParaRPr lang="ru-RU" sz="14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377">
                <a:tc>
                  <a:txBody>
                    <a:bodyPr/>
                    <a:lstStyle/>
                    <a:p>
                      <a:pPr marR="8985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+mn-lt"/>
                          <a:ea typeface="Times New Roman"/>
                        </a:rPr>
                        <a:t>Апрель</a:t>
                      </a:r>
                      <a:endParaRPr lang="ru-RU" sz="1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8985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Консультация</a:t>
                      </a:r>
                      <a:endParaRPr lang="ru-RU" sz="14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377">
                <a:tc>
                  <a:txBody>
                    <a:bodyPr/>
                    <a:lstStyle/>
                    <a:p>
                      <a:pPr marR="8985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+mn-lt"/>
                          <a:ea typeface="Times New Roman"/>
                        </a:rPr>
                        <a:t>Май</a:t>
                      </a:r>
                      <a:endParaRPr lang="ru-RU" sz="1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8985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Родительское собрание</a:t>
                      </a:r>
                      <a:endParaRPr lang="ru-RU" sz="14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377">
                <a:tc>
                  <a:txBody>
                    <a:bodyPr/>
                    <a:lstStyle/>
                    <a:p>
                      <a:pPr marR="8985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+mn-lt"/>
                          <a:ea typeface="Times New Roman"/>
                        </a:rPr>
                        <a:t>Июнь</a:t>
                      </a:r>
                      <a:endParaRPr lang="ru-RU" sz="1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8985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«День здоровья»</a:t>
                      </a:r>
                      <a:endParaRPr lang="ru-RU" sz="14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377">
                <a:tc>
                  <a:txBody>
                    <a:bodyPr/>
                    <a:lstStyle/>
                    <a:p>
                      <a:pPr marR="8985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+mn-lt"/>
                          <a:ea typeface="Times New Roman"/>
                        </a:rPr>
                        <a:t>Июль</a:t>
                      </a:r>
                      <a:endParaRPr lang="ru-RU" sz="1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8985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Консультация</a:t>
                      </a:r>
                      <a:endParaRPr lang="ru-RU" sz="14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377">
                <a:tc>
                  <a:txBody>
                    <a:bodyPr/>
                    <a:lstStyle/>
                    <a:p>
                      <a:pPr marR="8985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+mn-lt"/>
                          <a:ea typeface="Times New Roman"/>
                        </a:rPr>
                        <a:t>Август</a:t>
                      </a:r>
                      <a:endParaRPr lang="ru-RU" sz="1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8985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Тест – опрос « Как мы закалялись – летом»</a:t>
                      </a:r>
                      <a:endParaRPr lang="ru-RU" sz="14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467544" y="-817838"/>
            <a:ext cx="8136904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800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800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800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800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800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              План работы с родителями детей старшей  группы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         по физическому развитию</a:t>
            </a:r>
            <a:r>
              <a:rPr lang="ru-RU" sz="1600" dirty="0">
                <a:cs typeface="Arial" pitchFamily="34" charset="0"/>
              </a:rPr>
              <a:t> </a:t>
            </a:r>
            <a:r>
              <a:rPr lang="ru-RU" sz="1600" dirty="0" smtClean="0">
                <a:cs typeface="Arial" pitchFamily="34" charset="0"/>
              </a:rPr>
              <a:t>  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(на 2015-2016 учебный год)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32440" y="5301208"/>
            <a:ext cx="154360" cy="73383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0"/>
            <a:ext cx="8640960" cy="6525344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1600" b="1" u="sng" dirty="0" smtClean="0"/>
          </a:p>
          <a:p>
            <a:pPr>
              <a:buNone/>
            </a:pPr>
            <a:endParaRPr lang="ru-RU" sz="1600" b="1" u="sng" dirty="0" smtClean="0"/>
          </a:p>
          <a:p>
            <a:r>
              <a:rPr lang="ru-RU" sz="1400" dirty="0" smtClean="0"/>
              <a:t> </a:t>
            </a:r>
          </a:p>
          <a:p>
            <a:r>
              <a:rPr lang="ru-RU" sz="1600" dirty="0" smtClean="0"/>
              <a:t> </a:t>
            </a:r>
          </a:p>
          <a:p>
            <a:pPr>
              <a:buNone/>
            </a:pPr>
            <a:endParaRPr lang="ru-RU" sz="1600" dirty="0" smtClean="0"/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755575" y="-3594971"/>
            <a:ext cx="7848873" cy="9464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1" i="0" u="sng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800" b="1" u="sng" dirty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1" i="0" u="sng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800" b="1" u="sng" dirty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1" i="0" u="sng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800" b="1" u="sng" dirty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1" i="0" u="sng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800" b="1" u="sng" dirty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1" i="0" u="sng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800" b="1" u="sng" dirty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1" i="0" u="sng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800" b="1" u="sng" dirty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1" i="0" u="sng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800" b="1" u="sng" dirty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1" i="0" u="sng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800" b="1" u="sng" dirty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1" i="0" u="sng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800" b="1" u="sng" dirty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1" i="0" u="sng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1" i="0" u="sng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b="1" u="sng" dirty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1" i="0" u="sng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b="1" u="sng" dirty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1" i="0" u="sng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b="1" u="sng" dirty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1" i="0" u="sng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b="1" u="sng" dirty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1" i="0" u="sng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b="1" u="sng" dirty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1" i="0" u="sng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b="1" u="sng" dirty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1" i="0" u="sng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Список  учебно-методического обеспечения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Сюжетные игры (ролевые атрибуты к играм).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Дидактические материалы по сопровождению двигательной деятельности.</a:t>
            </a:r>
            <a:r>
              <a:rPr kumimoji="0" lang="ru-RU" sz="11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Магнитофон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                      Условия ДОУ для проведения занятий: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   Спортивный зал - 64,4  м²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   Мини-стадион 120 м²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                    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                 </a:t>
            </a:r>
            <a:r>
              <a:rPr kumimoji="0" lang="ru-RU" sz="14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Список литературы к рабочей программе: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1. ОТ РОЖДЕНИЯ ДО ШКОЛЫ. Примерная общеобразовательная программа дошкольного образования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/ Под ред. Н. Е. </a:t>
            </a:r>
            <a:r>
              <a:rPr kumimoji="0" lang="ru-RU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Вераксы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, Т. С. Комаровой, М. А. Васильевой. — М.: МОЗАИКА-СИНТЕЗ, 2014.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2. Организация деятельности детей на прогулке. Старшая группа / авт.-сост. Т.Г. </a:t>
            </a:r>
            <a:r>
              <a:rPr kumimoji="0" lang="ru-RU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Кобзеева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, Г.С. Александрова, И.А. Холодова. – Изд. 2-е. – Волгоград: Учитель, 2013.- 287 с.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3. </a:t>
            </a:r>
            <a:r>
              <a:rPr kumimoji="0" lang="ru-RU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Пензулаева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. Л.И. Оздоровительная гимнастика. Комплекс упражнений для детей 3-7 лет. – М.: МОЗАИКА-СИНТЕЗ, 2013.- 128 с.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4. </a:t>
            </a:r>
            <a:r>
              <a:rPr kumimoji="0" lang="ru-RU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Пензулаева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, Л.И. Физическая культура в детском саду: Старшая группа. – М.: МОЗАИКА-СИНТЕЗ, 2014. – 128с.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5. </a:t>
            </a:r>
            <a:r>
              <a:rPr kumimoji="0" lang="ru-RU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СанПиН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2.4.1.3049-13 от 15.05.2013. №26.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6. Физическое развитие детей 2-7 лет: сюжетно-ролевые занятия / авт.-сост. Е.И. Подольская. – Изд. 2-е, </a:t>
            </a:r>
            <a:r>
              <a:rPr kumimoji="0" lang="ru-RU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перераб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. – Волгоград: Учитель, 2013. – 229 с.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7.«Федеральный государственный образовательный стандарт дошкольного образования» от 17.10.2013. №1155.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ea typeface="Times New Roman" pitchFamily="18" charset="0"/>
                <a:cs typeface="Arial" pitchFamily="34" charset="0"/>
              </a:rPr>
              <a:t>· Л.Ф. Тихомирова «Упражнения на каждый день: Уроки здоровья для детей 5-8 лет» — Ярославль: Академия развития, Академия Холдинг, 2003.</a:t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ea typeface="Times New Roman" pitchFamily="18" charset="0"/>
                <a:cs typeface="Arial" pitchFamily="34" charset="0"/>
              </a:rPr>
            </a:b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ea typeface="Times New Roman" pitchFamily="18" charset="0"/>
                <a:cs typeface="Arial" pitchFamily="34" charset="0"/>
              </a:rPr>
              <a:t>·. О.В. </a:t>
            </a:r>
            <a:r>
              <a:rPr kumimoji="0" lang="ru-RU" sz="11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ea typeface="Times New Roman" pitchFamily="18" charset="0"/>
                <a:cs typeface="Arial" pitchFamily="34" charset="0"/>
              </a:rPr>
              <a:t>Чермашенцева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ea typeface="Times New Roman" pitchFamily="18" charset="0"/>
                <a:cs typeface="Arial" pitchFamily="34" charset="0"/>
              </a:rPr>
              <a:t>. «Основы безопасного поведения дошкольников: занятие, планирование, рекомендации» - Волгоград: Учитель,2008.</a:t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ea typeface="Times New Roman" pitchFamily="18" charset="0"/>
                <a:cs typeface="Arial" pitchFamily="34" charset="0"/>
              </a:rPr>
            </a:b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ea typeface="Times New Roman" pitchFamily="18" charset="0"/>
                <a:cs typeface="Arial" pitchFamily="34" charset="0"/>
              </a:rPr>
              <a:t>· Т.А. Шорыгина «Беседы о здоровье: Методическое пособие» — М.: ТЦ Сфера, 2004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32440" y="5301208"/>
            <a:ext cx="154360" cy="73383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0"/>
            <a:ext cx="8640960" cy="6525344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1600" b="1" u="sng" dirty="0" smtClean="0"/>
          </a:p>
          <a:p>
            <a:pPr>
              <a:buNone/>
            </a:pPr>
            <a:endParaRPr lang="ru-RU" sz="1600" b="1" u="sng" dirty="0" smtClean="0"/>
          </a:p>
          <a:p>
            <a:r>
              <a:rPr lang="ru-RU" sz="1400" dirty="0" smtClean="0"/>
              <a:t> </a:t>
            </a:r>
          </a:p>
          <a:p>
            <a:r>
              <a:rPr lang="ru-RU" sz="1600" dirty="0" smtClean="0"/>
              <a:t> </a:t>
            </a:r>
          </a:p>
          <a:p>
            <a:pPr>
              <a:buNone/>
            </a:pPr>
            <a:endParaRPr lang="ru-RU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0"/>
            <a:ext cx="8435280" cy="6858000"/>
          </a:xfrm>
        </p:spPr>
        <p:txBody>
          <a:bodyPr>
            <a:no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</a:t>
            </a:r>
          </a:p>
          <a:p>
            <a:r>
              <a:rPr lang="ru-RU" sz="1200" b="1" dirty="0" smtClean="0">
                <a:cs typeface="Times New Roman" pitchFamily="18" charset="0"/>
              </a:rPr>
              <a:t>                                            Пояснительная записка </a:t>
            </a:r>
          </a:p>
          <a:p>
            <a:pPr marL="0" indent="0">
              <a:buNone/>
            </a:pPr>
            <a:r>
              <a:rPr lang="ru-RU" sz="1200" dirty="0" smtClean="0">
                <a:cs typeface="Times New Roman" pitchFamily="18" charset="0"/>
              </a:rPr>
              <a:t>     Ведущими целями примерной общеобразовательной программы дошкольного образования «От </a:t>
            </a:r>
            <a:r>
              <a:rPr lang="ru-RU" sz="1200" dirty="0" smtClean="0">
                <a:latin typeface="+mj-lt"/>
                <a:cs typeface="Times New Roman" pitchFamily="18" charset="0"/>
              </a:rPr>
              <a:t>рождения до школы» под редакцией  Н. Е. </a:t>
            </a:r>
            <a:r>
              <a:rPr lang="ru-RU" sz="1200" dirty="0" err="1" smtClean="0">
                <a:latin typeface="+mj-lt"/>
                <a:cs typeface="Times New Roman" pitchFamily="18" charset="0"/>
              </a:rPr>
              <a:t>Вераксы</a:t>
            </a:r>
            <a:r>
              <a:rPr lang="ru-RU" sz="1200" dirty="0" smtClean="0">
                <a:latin typeface="+mj-lt"/>
                <a:cs typeface="Times New Roman" pitchFamily="18" charset="0"/>
              </a:rPr>
              <a:t>,  Т. С. Комаровой,  М. А. Васильевой (М.: Мозаика-Синтез, 2014) являются: создание  благоприятных условий для полноценного проживания ребенком дошкольного детства, формирование основ базовой культуры личности, всестороннее развитие психических и физических качеств в соответствии с возрастными и индивидуальными  особенностями, подготовка ребенка к жизни в современном обществе, к обучению в школе, обеспечение безопасности  жизнедеятельности дошкольника.</a:t>
            </a:r>
          </a:p>
          <a:p>
            <a:pPr marL="0" indent="0"/>
            <a:r>
              <a:rPr lang="ru-RU" sz="1200" dirty="0" smtClean="0">
                <a:latin typeface="+mj-lt"/>
                <a:cs typeface="Times New Roman" pitchFamily="18" charset="0"/>
              </a:rPr>
              <a:t>Эти цели реализуются в процессе освоения детьми образовательных областей «Физическое развитие», «Социально-коммуникативное развитие», «Познавательное развитие», «Речевое развитие», «Художественно-эстетическое развитие» с учетом их возрастных и индивидуальных особенностей по основным направлениям: физическому, коммуникативно-личностному, познавательно-речевому и художественно-эстетическому. Для достижения целей программы первостепенное значение имеют:</a:t>
            </a:r>
          </a:p>
          <a:p>
            <a:pPr marL="0" lvl="0" indent="0"/>
            <a:r>
              <a:rPr lang="ru-RU" sz="1200" dirty="0" smtClean="0">
                <a:latin typeface="+mj-lt"/>
                <a:cs typeface="Times New Roman" pitchFamily="18" charset="0"/>
              </a:rPr>
              <a:t>забота о здоровье, эмоциональном благополучии и своевременном всестороннем развитии каждого ребенка;</a:t>
            </a:r>
          </a:p>
          <a:p>
            <a:pPr marL="0" lvl="0" indent="0"/>
            <a:r>
              <a:rPr lang="ru-RU" sz="1200" dirty="0" smtClean="0">
                <a:latin typeface="+mj-lt"/>
                <a:cs typeface="Times New Roman" pitchFamily="18" charset="0"/>
              </a:rPr>
              <a:t>создание в группах атмосферы гуманного и доброжелательного отношения ко всем воспитанникам, что позволит растить их общительными, добрыми, любознательными, инициативными, стремящимися к самостоятельности и творчеству;</a:t>
            </a:r>
          </a:p>
          <a:p>
            <a:pPr marL="0" lvl="0" indent="0"/>
            <a:r>
              <a:rPr lang="ru-RU" sz="1200" dirty="0" smtClean="0">
                <a:latin typeface="+mj-lt"/>
                <a:cs typeface="Times New Roman" pitchFamily="18" charset="0"/>
              </a:rPr>
              <a:t>максимальное использование разнообразных видов детской деятельности; их интеграция в целях повышения эффективности образовательного процесса;</a:t>
            </a:r>
          </a:p>
          <a:p>
            <a:pPr marL="0" lvl="0" indent="0"/>
            <a:r>
              <a:rPr lang="ru-RU" sz="1200" dirty="0" smtClean="0">
                <a:latin typeface="+mj-lt"/>
                <a:cs typeface="Times New Roman" pitchFamily="18" charset="0"/>
              </a:rPr>
              <a:t>творческая организация (</a:t>
            </a:r>
            <a:r>
              <a:rPr lang="ru-RU" sz="1200" dirty="0" err="1" smtClean="0">
                <a:latin typeface="+mj-lt"/>
                <a:cs typeface="Times New Roman" pitchFamily="18" charset="0"/>
              </a:rPr>
              <a:t>креативность</a:t>
            </a:r>
            <a:r>
              <a:rPr lang="ru-RU" sz="1200" dirty="0" smtClean="0">
                <a:latin typeface="+mj-lt"/>
                <a:cs typeface="Times New Roman" pitchFamily="18" charset="0"/>
              </a:rPr>
              <a:t>) воспитательно-образовательного процесса;</a:t>
            </a:r>
          </a:p>
          <a:p>
            <a:pPr marL="0" lvl="0" indent="0"/>
            <a:r>
              <a:rPr lang="ru-RU" sz="1200" dirty="0" smtClean="0">
                <a:latin typeface="+mj-lt"/>
                <a:cs typeface="Times New Roman" pitchFamily="18" charset="0"/>
              </a:rPr>
              <a:t>вариативность использования образовательного материала, позволяющая развивать творчество в соответствии с интересами и наклонностями каждого ребенка;</a:t>
            </a:r>
          </a:p>
          <a:p>
            <a:pPr marL="0" lvl="0" indent="0"/>
            <a:r>
              <a:rPr lang="ru-RU" sz="1200" dirty="0" smtClean="0">
                <a:latin typeface="+mj-lt"/>
                <a:cs typeface="Times New Roman" pitchFamily="18" charset="0"/>
              </a:rPr>
              <a:t>уважительное отношение к результатам детского творчества;</a:t>
            </a:r>
          </a:p>
          <a:p>
            <a:pPr marL="0" lvl="0" indent="0"/>
            <a:r>
              <a:rPr lang="ru-RU" sz="1200" dirty="0" smtClean="0">
                <a:latin typeface="+mj-lt"/>
                <a:cs typeface="Times New Roman" pitchFamily="18" charset="0"/>
              </a:rPr>
              <a:t>единство подходов к воспитанию детей в условиях ДОУ и семьи;</a:t>
            </a:r>
          </a:p>
          <a:p>
            <a:pPr marL="0" lvl="0" indent="0"/>
            <a:r>
              <a:rPr lang="ru-RU" sz="1200" dirty="0" smtClean="0">
                <a:latin typeface="+mj-lt"/>
                <a:cs typeface="Times New Roman" pitchFamily="18" charset="0"/>
              </a:rPr>
              <a:t>соблюдение преемственности в работе детского сада и начальной школы, исключающей умственные и физические перегрузки в содержании образования ребенка дошкольного возраста, обеспечивая отсутствие давления предметного обучения.</a:t>
            </a:r>
          </a:p>
          <a:p>
            <a:pPr marL="0" lvl="0" indent="0"/>
            <a:endParaRPr lang="ru-RU" sz="1200" dirty="0" smtClean="0">
              <a:cs typeface="Times New Roman" pitchFamily="18" charset="0"/>
            </a:endParaRPr>
          </a:p>
          <a:p>
            <a:pPr marL="0" lvl="0" indent="0"/>
            <a:endParaRPr lang="ru-RU" sz="1200" dirty="0" smtClean="0">
              <a:cs typeface="Times New Roman" pitchFamily="18" charset="0"/>
            </a:endParaRPr>
          </a:p>
          <a:p>
            <a:pPr marL="0" indent="0">
              <a:buNone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8424" y="4983480"/>
            <a:ext cx="298376" cy="10515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530352"/>
            <a:ext cx="8291264" cy="5994992"/>
          </a:xfrm>
        </p:spPr>
        <p:txBody>
          <a:bodyPr>
            <a:normAutofit fontScale="55000" lnSpcReduction="20000"/>
          </a:bodyPr>
          <a:lstStyle/>
          <a:p>
            <a:r>
              <a:rPr lang="ru-RU" sz="2900" b="1" dirty="0" smtClean="0"/>
              <a:t>                 Содержание дошкольного образования по                       </a:t>
            </a:r>
          </a:p>
          <a:p>
            <a:r>
              <a:rPr lang="ru-RU" sz="2900" b="1" dirty="0" smtClean="0"/>
              <a:t>                                 физическому развитию</a:t>
            </a:r>
            <a:r>
              <a:rPr lang="ru-RU" sz="2900" dirty="0" smtClean="0"/>
              <a:t> </a:t>
            </a:r>
          </a:p>
          <a:p>
            <a:r>
              <a:rPr lang="ru-RU" dirty="0" smtClean="0"/>
              <a:t> </a:t>
            </a:r>
          </a:p>
          <a:p>
            <a:r>
              <a:rPr lang="ru-RU" sz="2900" dirty="0" smtClean="0"/>
              <a:t>Физическое развитие включает приобретение опыта в следующих  видах   деятельности детей: двигательной, в том числе связанной с выполнением упражнений, направленных на развитие таких физических качеств, как координация и гибкость; способствующих правильному формированию опорно-двигательной системы организма, развитию равновесия, координации движения, крупной и мелкой моторики обеих рук, а также с правильным, не наносящим ущерба организму, выполнением основных движений (ходьба, бег, мягкие прыжки, повороты в обе стороны), формирование начальных представлений о некоторых видах спорта, овладение подвижными играми с правилами; становление целенаправленности и </a:t>
            </a:r>
            <a:r>
              <a:rPr lang="ru-RU" sz="2900" dirty="0" err="1" smtClean="0"/>
              <a:t>саморегуляции</a:t>
            </a:r>
            <a:r>
              <a:rPr lang="ru-RU" sz="2900" dirty="0" smtClean="0"/>
              <a:t> в двигательной сфере; становление ценностей здорового образа жизни,   овладение его элементарными нормами и правилами (в питании, двигательном режиме, закаливании, при формировании полезных привычек и др.).</a:t>
            </a:r>
          </a:p>
          <a:p>
            <a:r>
              <a:rPr lang="ru-RU" sz="2900" b="1" dirty="0" smtClean="0"/>
              <a:t>«ЗОЖ»</a:t>
            </a:r>
            <a:r>
              <a:rPr lang="ru-RU" sz="2900" dirty="0" smtClean="0"/>
              <a:t> - Формирование у детей начальных представлений о здоровом образе жизни. </a:t>
            </a:r>
          </a:p>
          <a:p>
            <a:r>
              <a:rPr lang="ru-RU" sz="2900" b="1" dirty="0" smtClean="0"/>
              <a:t> «Физкультура» - </a:t>
            </a:r>
            <a:r>
              <a:rPr lang="ru-RU" sz="2900" dirty="0" smtClean="0"/>
              <a:t>Сохранение, укрепление и охрана здоровья детей; повышение умственной и физической работоспособности, предупреждение утомления. Обеспечение гармоничного физического развития, совершенствование умений и навыков в основных видах движений, воспитание красоты, грациозности, выразительности движений, формирование правильной осанки.</a:t>
            </a:r>
            <a:endParaRPr lang="ru-RU" sz="2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32440" y="5301208"/>
            <a:ext cx="154360" cy="73383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332656"/>
            <a:ext cx="7499176" cy="619268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b="1" u="sng" dirty="0" smtClean="0"/>
              <a:t>Основные цель и задачи</a:t>
            </a:r>
            <a:endParaRPr lang="ru-RU" sz="1600" dirty="0" smtClean="0"/>
          </a:p>
          <a:p>
            <a:pPr>
              <a:buNone/>
            </a:pPr>
            <a:r>
              <a:rPr lang="ru-RU" sz="1400" b="1" dirty="0" smtClean="0"/>
              <a:t>Формирование начальных представлений о здоровом образе жизни</a:t>
            </a:r>
            <a:r>
              <a:rPr lang="ru-RU" sz="1200" dirty="0" smtClean="0"/>
              <a:t>                        </a:t>
            </a:r>
          </a:p>
          <a:p>
            <a:pPr>
              <a:buNone/>
            </a:pPr>
            <a:r>
              <a:rPr lang="ru-RU" sz="1400" dirty="0" smtClean="0"/>
              <a:t>Расширять представления об особенностях функционирования и целостности человеческого организма. Акцентировать внимание детей на особенностях их организма и здоровья («Мне нельзя есть апельсины — у меня аллергия», «Мне нужно носить очки»).</a:t>
            </a:r>
          </a:p>
          <a:p>
            <a:r>
              <a:rPr lang="ru-RU" sz="1400" dirty="0" smtClean="0"/>
              <a:t>Расширять представления о составляющих (важных компонентах) здорового образа жизни (правильное питание, движение, сон и солнце, воздух и вода — наши лучшие друзья) и факторах, разрушающих здоровье.</a:t>
            </a:r>
          </a:p>
          <a:p>
            <a:r>
              <a:rPr lang="ru-RU" sz="1400" dirty="0" smtClean="0"/>
              <a:t>Формировать представления о зависимости здоровья человека от правильного питания; умения определять качество продуктов, основываясь на сенсорных ощущениях.</a:t>
            </a:r>
          </a:p>
          <a:p>
            <a:r>
              <a:rPr lang="ru-RU" sz="1400" dirty="0" smtClean="0"/>
              <a:t>Расширять представления о роли гигиены и режима дня для здоровья человека.</a:t>
            </a:r>
          </a:p>
          <a:p>
            <a:r>
              <a:rPr lang="ru-RU" sz="1400" dirty="0" smtClean="0"/>
              <a:t>Формировать представления о правилах ухода за больным (заботиться о нем, не шуметь, выполнять его просьбы и поручения). Воспитывать сочувствие к болеющим. Формировать умение характеризовать свое самочувствие.</a:t>
            </a:r>
          </a:p>
          <a:p>
            <a:r>
              <a:rPr lang="ru-RU" sz="1400" dirty="0" smtClean="0"/>
              <a:t>Знакомить детей с возможностями здорового человека.</a:t>
            </a:r>
          </a:p>
          <a:p>
            <a:r>
              <a:rPr lang="ru-RU" sz="1400" dirty="0" smtClean="0"/>
              <a:t>Формировать потребность в здоровом образе жизни. Прививать интерес к физической культуре и спорту и желание заниматься физкультурой и спортом.</a:t>
            </a:r>
          </a:p>
          <a:p>
            <a:r>
              <a:rPr lang="ru-RU" sz="1400" dirty="0" smtClean="0"/>
              <a:t>Знакомить с доступными сведениями из истории олимпийского движения.</a:t>
            </a:r>
          </a:p>
          <a:p>
            <a:r>
              <a:rPr lang="ru-RU" sz="1400" dirty="0" smtClean="0"/>
              <a:t>Знакомить с основами техники безопасности и правилами поведения в спортивном зале и на спортивной площадке.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32440" y="5301208"/>
            <a:ext cx="154360" cy="73383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0"/>
            <a:ext cx="8640960" cy="6525344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1600" b="1" u="sng" dirty="0" smtClean="0"/>
          </a:p>
          <a:p>
            <a:pPr>
              <a:buNone/>
            </a:pPr>
            <a:endParaRPr lang="ru-RU" sz="1600" b="1" u="sng" dirty="0" smtClean="0"/>
          </a:p>
          <a:p>
            <a:pPr>
              <a:buNone/>
            </a:pPr>
            <a:r>
              <a:rPr lang="ru-RU" sz="1600" b="1" dirty="0" smtClean="0"/>
              <a:t>                               Основные цель и задачи</a:t>
            </a:r>
          </a:p>
          <a:p>
            <a:r>
              <a:rPr lang="ru-RU" sz="1600" b="1" dirty="0" smtClean="0"/>
              <a:t>                               Физическая культура</a:t>
            </a:r>
            <a:endParaRPr lang="ru-RU" sz="1600" dirty="0" smtClean="0"/>
          </a:p>
          <a:p>
            <a:r>
              <a:rPr lang="ru-RU" sz="1400" dirty="0" smtClean="0"/>
              <a:t>Продолжать формировать правильную осанку; умение осознанно выполнять движения.</a:t>
            </a:r>
          </a:p>
          <a:p>
            <a:r>
              <a:rPr lang="ru-RU" sz="1400" dirty="0" smtClean="0"/>
              <a:t>Совершенствовать двигательные умения и навыки детей.</a:t>
            </a:r>
          </a:p>
          <a:p>
            <a:r>
              <a:rPr lang="ru-RU" sz="1400" dirty="0" smtClean="0"/>
              <a:t>Развивать быстроту, силу, выносливость, гибкость.</a:t>
            </a:r>
          </a:p>
          <a:p>
            <a:r>
              <a:rPr lang="ru-RU" sz="1400" dirty="0" smtClean="0"/>
              <a:t>Закреплять умение легко ходить и бегать, энергично отталкиваясь от опоры.</a:t>
            </a:r>
          </a:p>
          <a:p>
            <a:r>
              <a:rPr lang="ru-RU" sz="1400" dirty="0" smtClean="0"/>
              <a:t>Учить бегать наперегонки, с преодолением препятствий.</a:t>
            </a:r>
          </a:p>
          <a:p>
            <a:r>
              <a:rPr lang="ru-RU" sz="1400" dirty="0" smtClean="0"/>
              <a:t>Учить лазать по гимнастической стенке, меняя темп.</a:t>
            </a:r>
          </a:p>
          <a:p>
            <a:r>
              <a:rPr lang="ru-RU" sz="1400" dirty="0" smtClean="0"/>
              <a:t>Учить прыгать в длину, в высоту с разбега, правильно разбегаться, отталкиваться и приземляться в зависимости от вида прыжка, прыгать на мягкое покрытие через длинную скакалку, сохранять равновесие при приземлении.</a:t>
            </a:r>
          </a:p>
          <a:p>
            <a:r>
              <a:rPr lang="ru-RU" sz="1400" dirty="0" smtClean="0"/>
              <a:t>Учить сочетать замах с броском при метании, подбрасывать и ловить мяч одной рукой, отбивать его правой и левой рукой на месте и вести при ходьбе.</a:t>
            </a:r>
          </a:p>
          <a:p>
            <a:r>
              <a:rPr lang="ru-RU" sz="1400" dirty="0" smtClean="0"/>
              <a:t>Учить ходить на лыжах скользящим шагом, подниматься на склон, спускаться с горы, кататься на двухколесном велосипеде, кататься на самокате, отталкиваясь одной ногой (правой и левой). Учить ориентироваться в пространстве.</a:t>
            </a:r>
          </a:p>
          <a:p>
            <a:r>
              <a:rPr lang="ru-RU" sz="1400" dirty="0" smtClean="0"/>
              <a:t>Учить элементам спортивных игр, играм с элементами соревнования, играм-эстафетам.</a:t>
            </a:r>
          </a:p>
          <a:p>
            <a:r>
              <a:rPr lang="ru-RU" sz="1400" dirty="0" smtClean="0"/>
              <a:t>Приучать помогать, взрослым готовить физкультурный инвентарь к занятиям физическими упражнениями, убирать его на место.</a:t>
            </a:r>
          </a:p>
          <a:p>
            <a:r>
              <a:rPr lang="ru-RU" sz="1400" dirty="0" smtClean="0"/>
              <a:t>Поддерживать интерес детей к различным видам спорта, сообщать им некоторые сведения о событиях спортивной жизни </a:t>
            </a:r>
          </a:p>
          <a:p>
            <a:r>
              <a:rPr lang="ru-RU" sz="1400" dirty="0" smtClean="0"/>
              <a:t> </a:t>
            </a:r>
          </a:p>
          <a:p>
            <a:r>
              <a:rPr lang="ru-RU" sz="1600" dirty="0" smtClean="0"/>
              <a:t> </a:t>
            </a:r>
          </a:p>
          <a:p>
            <a:pPr>
              <a:buNone/>
            </a:pPr>
            <a:endParaRPr lang="ru-RU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32440" y="5301208"/>
            <a:ext cx="154360" cy="73383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0"/>
            <a:ext cx="8640960" cy="6525344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1600" b="1" u="sng" dirty="0" smtClean="0"/>
          </a:p>
          <a:p>
            <a:pPr>
              <a:buNone/>
            </a:pPr>
            <a:endParaRPr lang="ru-RU" sz="1600" b="1" u="sng" dirty="0" smtClean="0"/>
          </a:p>
          <a:p>
            <a:r>
              <a:rPr lang="ru-RU" sz="1400" dirty="0" smtClean="0"/>
              <a:t>                             </a:t>
            </a:r>
            <a:r>
              <a:rPr lang="ru-RU" sz="1600" b="1" u="sng" dirty="0" smtClean="0"/>
              <a:t>Требования к уровню усвоения:</a:t>
            </a:r>
            <a:r>
              <a:rPr lang="ru-RU" sz="1600" b="1" dirty="0" smtClean="0"/>
              <a:t> </a:t>
            </a:r>
            <a:endParaRPr lang="ru-RU" sz="1600" dirty="0" smtClean="0"/>
          </a:p>
          <a:p>
            <a:r>
              <a:rPr lang="ru-RU" sz="1600" b="1" dirty="0" smtClean="0"/>
              <a:t>Система диагностики</a:t>
            </a:r>
            <a:endParaRPr lang="ru-RU" sz="1600" dirty="0" smtClean="0"/>
          </a:p>
          <a:p>
            <a:r>
              <a:rPr lang="ru-RU" sz="1600" dirty="0" smtClean="0"/>
              <a:t>Характеристики инструментария образовательной диагностики: </a:t>
            </a:r>
          </a:p>
          <a:p>
            <a:endParaRPr lang="ru-RU" sz="1600" dirty="0" smtClean="0"/>
          </a:p>
          <a:p>
            <a:r>
              <a:rPr lang="ru-RU" sz="1600" dirty="0" smtClean="0"/>
              <a:t>1. Критерии и методы проведения диагностических процедур: интерес ребенка к содержанию бесед, игровых задач, проблемных ситуаций, связанных со здоровьем, здоровым образом жизни; адекватность детских ответов и решений; самостоятельность применения знаний, умений, навыков. </a:t>
            </a:r>
          </a:p>
          <a:p>
            <a:endParaRPr lang="ru-RU" sz="1600" dirty="0" smtClean="0"/>
          </a:p>
          <a:p>
            <a:r>
              <a:rPr lang="ru-RU" sz="1600" dirty="0" smtClean="0"/>
              <a:t>2. Методы диагностики: наблюдение за проявлением любознательности, наблюдение за проявлениями активности в деятельности и т.д.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32440" y="5301208"/>
            <a:ext cx="154360" cy="73383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0"/>
            <a:ext cx="8640960" cy="6525344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1600" b="1" u="sng" dirty="0" smtClean="0"/>
          </a:p>
          <a:p>
            <a:pPr>
              <a:buNone/>
            </a:pPr>
            <a:endParaRPr lang="ru-RU" sz="1600" b="1" u="sng" dirty="0" smtClean="0"/>
          </a:p>
          <a:p>
            <a:r>
              <a:rPr lang="ru-RU" sz="1400" dirty="0" smtClean="0"/>
              <a:t> </a:t>
            </a:r>
          </a:p>
          <a:p>
            <a:r>
              <a:rPr lang="ru-RU" sz="1600" dirty="0" smtClean="0"/>
              <a:t> </a:t>
            </a:r>
          </a:p>
          <a:p>
            <a:pPr>
              <a:buNone/>
            </a:pPr>
            <a:endParaRPr lang="ru-RU" sz="1600" dirty="0" smtClean="0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395536" y="737970"/>
            <a:ext cx="8424936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</a:t>
            </a:r>
          </a:p>
          <a:p>
            <a:pPr marL="0" marR="0" lvl="0" indent="1809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ru-RU" sz="1400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1809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            Целевые ориентиры на этапе завершения     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                      программы для детей 5 -6 лет</a:t>
            </a: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Ходить прямо, не шаркая ногами, сохраняя заданное направление, выполнять задания – остановиться, присесть, повернуться.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Бегать, сохраняя равновесие, изменяя направление, темп бега в соответствии с указанием воспитателя.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Сохранять равновесие при ходьбе и беге по ограниченной плоскости, перешагивая через предметы.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Ползать на четвереньках, лазать по лесенке-стремянке, гимнастической стенке произвольным способом.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Энергично отталкиваться в прыжках на двух ногах. Прыгать в длину с места не менее чем на 40 см.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Катать мяч в заданном направлении с расстояния 1,5 м, бросать мяч двумя руками от груди, из-за головы; ударять мячом об пол, бросать его вверх 2-3 раза подряд и ловить; метать предметы правой и левой рукой на расстояние не мене 5м.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Уметь выполнять движения, проявляя элементы творчества и фантазии.</a:t>
            </a: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lang="ru-RU" sz="1400" dirty="0"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32440" y="5301208"/>
            <a:ext cx="154360" cy="73383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0"/>
            <a:ext cx="8640960" cy="6525344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1600" b="1" u="sng" dirty="0" smtClean="0"/>
          </a:p>
          <a:p>
            <a:pPr>
              <a:buNone/>
            </a:pPr>
            <a:endParaRPr lang="ru-RU" sz="1600" b="1" u="sng" dirty="0" smtClean="0"/>
          </a:p>
          <a:p>
            <a:r>
              <a:rPr lang="ru-RU" sz="1400" dirty="0" smtClean="0"/>
              <a:t> </a:t>
            </a:r>
          </a:p>
          <a:p>
            <a:r>
              <a:rPr lang="ru-RU" sz="1600" dirty="0" smtClean="0"/>
              <a:t> </a:t>
            </a:r>
          </a:p>
          <a:p>
            <a:pPr>
              <a:buNone/>
            </a:pPr>
            <a:endParaRPr lang="ru-RU" sz="1600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5536" y="2492896"/>
          <a:ext cx="8352922" cy="3816424"/>
        </p:xfrm>
        <a:graphic>
          <a:graphicData uri="http://schemas.openxmlformats.org/drawingml/2006/table">
            <a:tbl>
              <a:tblPr/>
              <a:tblGrid>
                <a:gridCol w="394431"/>
                <a:gridCol w="262205"/>
                <a:gridCol w="328317"/>
                <a:gridCol w="329091"/>
                <a:gridCol w="440333"/>
                <a:gridCol w="440333"/>
                <a:gridCol w="440333"/>
                <a:gridCol w="328317"/>
                <a:gridCol w="328317"/>
                <a:gridCol w="329091"/>
                <a:gridCol w="329091"/>
                <a:gridCol w="440333"/>
                <a:gridCol w="58966"/>
                <a:gridCol w="440333"/>
                <a:gridCol w="328317"/>
                <a:gridCol w="58966"/>
                <a:gridCol w="328317"/>
                <a:gridCol w="440333"/>
                <a:gridCol w="440333"/>
                <a:gridCol w="440333"/>
                <a:gridCol w="440333"/>
                <a:gridCol w="329091"/>
                <a:gridCol w="329091"/>
                <a:gridCol w="328317"/>
              </a:tblGrid>
              <a:tr h="292720">
                <a:tc rowSpan="3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x-none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№</a:t>
                      </a:r>
                      <a:br>
                        <a:rPr lang="x-none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</a:br>
                      <a:r>
                        <a:rPr lang="x-none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п/п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17660" marR="17660" marT="17660" marB="176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x-none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Фамилия, имя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x-none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ребенка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17660" marR="17660" marT="17660" marB="176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2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x-none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Виды деятельности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17660" marR="17660" marT="17660" marB="176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996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700">
                          <a:latin typeface="Times New Roman"/>
                          <a:ea typeface="Calibri"/>
                        </a:rPr>
                        <a:t>Умеет быстро, аккуратно одеваться и раздеваться, соблюдает порядок</a:t>
                      </a:r>
                      <a:br>
                        <a:rPr lang="x-none" sz="700">
                          <a:latin typeface="Times New Roman"/>
                          <a:ea typeface="Calibri"/>
                        </a:rPr>
                      </a:br>
                      <a:r>
                        <a:rPr lang="x-none" sz="700">
                          <a:latin typeface="Times New Roman"/>
                          <a:ea typeface="Calibri"/>
                        </a:rPr>
                        <a:t>в своем шкафу. Сформированы навыки опрятности, личной</a:t>
                      </a:r>
                      <a:br>
                        <a:rPr lang="x-none" sz="700">
                          <a:latin typeface="Times New Roman"/>
                          <a:ea typeface="Calibri"/>
                        </a:rPr>
                      </a:br>
                      <a:r>
                        <a:rPr lang="x-none" sz="700">
                          <a:latin typeface="Times New Roman"/>
                          <a:ea typeface="Calibri"/>
                        </a:rPr>
                        <a:t>гигиены</a:t>
                      </a:r>
                      <a:endParaRPr lang="ru-RU" sz="1100" dirty="0">
                        <a:latin typeface="Arial"/>
                        <a:ea typeface="Calibri"/>
                      </a:endParaRPr>
                    </a:p>
                  </a:txBody>
                  <a:tcPr marL="17660" marR="17660" marT="17660" marB="176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700">
                          <a:latin typeface="Times New Roman"/>
                          <a:ea typeface="Calibri"/>
                        </a:rPr>
                        <a:t>Владеет простейшими навыками поведения во время еды, пользуется вилкой,</a:t>
                      </a:r>
                      <a:br>
                        <a:rPr lang="x-none" sz="700">
                          <a:latin typeface="Times New Roman"/>
                          <a:ea typeface="Calibri"/>
                        </a:rPr>
                      </a:br>
                      <a:r>
                        <a:rPr lang="x-none" sz="700">
                          <a:latin typeface="Times New Roman"/>
                          <a:ea typeface="Calibri"/>
                        </a:rPr>
                        <a:t>ножом</a:t>
                      </a:r>
                      <a:endParaRPr lang="ru-RU" sz="1100" dirty="0">
                        <a:latin typeface="Arial"/>
                        <a:ea typeface="Calibri"/>
                      </a:endParaRPr>
                    </a:p>
                  </a:txBody>
                  <a:tcPr marL="17660" marR="17660" marT="17660" marB="176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700">
                          <a:latin typeface="Times New Roman"/>
                          <a:ea typeface="Calibri"/>
                        </a:rPr>
                        <a:t>Имеет начальные представления о составляющих здорового образа </a:t>
                      </a:r>
                      <a:br>
                        <a:rPr lang="x-none" sz="700">
                          <a:latin typeface="Times New Roman"/>
                          <a:ea typeface="Calibri"/>
                        </a:rPr>
                      </a:br>
                      <a:r>
                        <a:rPr lang="x-none" sz="700">
                          <a:latin typeface="Times New Roman"/>
                          <a:ea typeface="Calibri"/>
                        </a:rPr>
                        <a:t>жизни, факторах, разрушающих здоровье. </a:t>
                      </a:r>
                      <a:br>
                        <a:rPr lang="x-none" sz="700">
                          <a:latin typeface="Times New Roman"/>
                          <a:ea typeface="Calibri"/>
                        </a:rPr>
                      </a:br>
                      <a:r>
                        <a:rPr lang="x-none" sz="700">
                          <a:latin typeface="Times New Roman"/>
                          <a:ea typeface="Calibri"/>
                        </a:rPr>
                        <a:t>Знает о значении ежедневных физических упражнений, соблюдении режима дня</a:t>
                      </a:r>
                      <a:endParaRPr lang="ru-RU" sz="1100">
                        <a:latin typeface="Arial"/>
                        <a:ea typeface="Calibri"/>
                      </a:endParaRPr>
                    </a:p>
                  </a:txBody>
                  <a:tcPr marL="17660" marR="17660" marT="17660" marB="176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700">
                          <a:latin typeface="Times New Roman"/>
                          <a:ea typeface="Calibri"/>
                        </a:rPr>
                        <a:t>Выполняет ходьбу и бег легко, ритмично, сохраняя правильную</a:t>
                      </a:r>
                      <a:br>
                        <a:rPr lang="x-none" sz="700">
                          <a:latin typeface="Times New Roman"/>
                          <a:ea typeface="Calibri"/>
                        </a:rPr>
                      </a:br>
                      <a:r>
                        <a:rPr lang="x-none" sz="700">
                          <a:latin typeface="Times New Roman"/>
                          <a:ea typeface="Calibri"/>
                        </a:rPr>
                        <a:t>осанку и темп</a:t>
                      </a:r>
                      <a:endParaRPr lang="ru-RU" sz="1100">
                        <a:latin typeface="Arial"/>
                        <a:ea typeface="Calibri"/>
                      </a:endParaRPr>
                    </a:p>
                  </a:txBody>
                  <a:tcPr marL="17660" marR="17660" marT="17660" marB="176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700">
                          <a:latin typeface="Times New Roman"/>
                          <a:ea typeface="Calibri"/>
                        </a:rPr>
                        <a:t>Умеет лазать по гимнастической стенке до 2,5 м с изменением темпа</a:t>
                      </a:r>
                      <a:endParaRPr lang="ru-RU" sz="1100">
                        <a:latin typeface="Arial"/>
                        <a:ea typeface="Calibri"/>
                      </a:endParaRPr>
                    </a:p>
                  </a:txBody>
                  <a:tcPr marL="17660" marR="17660" marT="17660" marB="176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700">
                          <a:latin typeface="Times New Roman"/>
                          <a:ea typeface="Calibri"/>
                        </a:rPr>
                        <a:t>Может прыгать на мягкое покрытие</a:t>
                      </a:r>
                      <a:br>
                        <a:rPr lang="x-none" sz="700">
                          <a:latin typeface="Times New Roman"/>
                          <a:ea typeface="Calibri"/>
                        </a:rPr>
                      </a:br>
                      <a:r>
                        <a:rPr lang="x-none" sz="700">
                          <a:latin typeface="Times New Roman"/>
                          <a:ea typeface="Calibri"/>
                        </a:rPr>
                        <a:t>в обозначенное место, в длину с места </a:t>
                      </a:r>
                      <a:br>
                        <a:rPr lang="x-none" sz="700">
                          <a:latin typeface="Times New Roman"/>
                          <a:ea typeface="Calibri"/>
                        </a:rPr>
                      </a:br>
                      <a:r>
                        <a:rPr lang="x-none" sz="700">
                          <a:latin typeface="Times New Roman"/>
                          <a:ea typeface="Calibri"/>
                        </a:rPr>
                        <a:t>(не &lt; 80 см),</a:t>
                      </a:r>
                      <a:endParaRPr lang="ru-RU" sz="1100">
                        <a:latin typeface="Arial"/>
                        <a:ea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700">
                          <a:latin typeface="Times New Roman"/>
                          <a:ea typeface="Calibri"/>
                        </a:rPr>
                        <a:t>с разбега</a:t>
                      </a:r>
                      <a:br>
                        <a:rPr lang="x-none" sz="700">
                          <a:latin typeface="Times New Roman"/>
                          <a:ea typeface="Calibri"/>
                        </a:rPr>
                      </a:br>
                      <a:r>
                        <a:rPr lang="x-none" sz="700">
                          <a:latin typeface="Times New Roman"/>
                          <a:ea typeface="Calibri"/>
                        </a:rPr>
                        <a:t>(не &lt; 100 см),</a:t>
                      </a:r>
                      <a:br>
                        <a:rPr lang="x-none" sz="700">
                          <a:latin typeface="Times New Roman"/>
                          <a:ea typeface="Calibri"/>
                        </a:rPr>
                      </a:br>
                      <a:r>
                        <a:rPr lang="x-none" sz="700">
                          <a:latin typeface="Times New Roman"/>
                          <a:ea typeface="Calibri"/>
                        </a:rPr>
                        <a:t>в высоту</a:t>
                      </a:r>
                      <a:br>
                        <a:rPr lang="x-none" sz="700">
                          <a:latin typeface="Times New Roman"/>
                          <a:ea typeface="Calibri"/>
                        </a:rPr>
                      </a:br>
                      <a:r>
                        <a:rPr lang="x-none" sz="700">
                          <a:latin typeface="Times New Roman"/>
                          <a:ea typeface="Calibri"/>
                        </a:rPr>
                        <a:t>с разбега</a:t>
                      </a:r>
                      <a:br>
                        <a:rPr lang="x-none" sz="700">
                          <a:latin typeface="Times New Roman"/>
                          <a:ea typeface="Calibri"/>
                        </a:rPr>
                      </a:br>
                      <a:r>
                        <a:rPr lang="x-none" sz="700">
                          <a:latin typeface="Times New Roman"/>
                          <a:ea typeface="Calibri"/>
                        </a:rPr>
                        <a:t>(не &lt; 40 см),</a:t>
                      </a:r>
                      <a:br>
                        <a:rPr lang="x-none" sz="700">
                          <a:latin typeface="Times New Roman"/>
                          <a:ea typeface="Calibri"/>
                        </a:rPr>
                      </a:br>
                      <a:r>
                        <a:rPr lang="x-none" sz="700">
                          <a:latin typeface="Times New Roman"/>
                          <a:ea typeface="Calibri"/>
                        </a:rPr>
                        <a:t>прыгать через короткую</a:t>
                      </a:r>
                      <a:br>
                        <a:rPr lang="x-none" sz="700">
                          <a:latin typeface="Times New Roman"/>
                          <a:ea typeface="Calibri"/>
                        </a:rPr>
                      </a:br>
                      <a:r>
                        <a:rPr lang="x-none" sz="700">
                          <a:latin typeface="Times New Roman"/>
                          <a:ea typeface="Calibri"/>
                        </a:rPr>
                        <a:t>и длинную</a:t>
                      </a:r>
                      <a:br>
                        <a:rPr lang="x-none" sz="700">
                          <a:latin typeface="Times New Roman"/>
                          <a:ea typeface="Calibri"/>
                        </a:rPr>
                      </a:br>
                      <a:r>
                        <a:rPr lang="x-none" sz="700">
                          <a:latin typeface="Times New Roman"/>
                          <a:ea typeface="Calibri"/>
                        </a:rPr>
                        <a:t>скакалку</a:t>
                      </a:r>
                      <a:endParaRPr lang="ru-RU" sz="1100">
                        <a:latin typeface="Arial"/>
                        <a:ea typeface="Calibri"/>
                      </a:endParaRPr>
                    </a:p>
                  </a:txBody>
                  <a:tcPr marL="17660" marR="17660" marT="17660" marB="176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700">
                          <a:latin typeface="Times New Roman"/>
                          <a:ea typeface="Calibri"/>
                        </a:rPr>
                        <a:t>Выполняет упражнения на статическое </a:t>
                      </a:r>
                      <a:br>
                        <a:rPr lang="x-none" sz="700">
                          <a:latin typeface="Times New Roman"/>
                          <a:ea typeface="Calibri"/>
                        </a:rPr>
                      </a:br>
                      <a:r>
                        <a:rPr lang="x-none" sz="700">
                          <a:latin typeface="Times New Roman"/>
                          <a:ea typeface="Calibri"/>
                        </a:rPr>
                        <a:t>и динамическое равновесие</a:t>
                      </a:r>
                      <a:endParaRPr lang="ru-RU" sz="1100">
                        <a:latin typeface="Arial"/>
                        <a:ea typeface="Calibri"/>
                      </a:endParaRPr>
                    </a:p>
                  </a:txBody>
                  <a:tcPr marL="17660" marR="17660" marT="17660" marB="176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700">
                          <a:latin typeface="Times New Roman"/>
                          <a:ea typeface="Calibri"/>
                        </a:rPr>
                        <a:t>Умеет перестраиваться</a:t>
                      </a:r>
                      <a:br>
                        <a:rPr lang="x-none" sz="700">
                          <a:latin typeface="Times New Roman"/>
                          <a:ea typeface="Calibri"/>
                        </a:rPr>
                      </a:br>
                      <a:r>
                        <a:rPr lang="x-none" sz="700">
                          <a:latin typeface="Times New Roman"/>
                          <a:ea typeface="Calibri"/>
                        </a:rPr>
                        <a:t>в колонну</a:t>
                      </a:r>
                      <a:br>
                        <a:rPr lang="x-none" sz="700">
                          <a:latin typeface="Times New Roman"/>
                          <a:ea typeface="Calibri"/>
                        </a:rPr>
                      </a:br>
                      <a:r>
                        <a:rPr lang="x-none" sz="700">
                          <a:latin typeface="Times New Roman"/>
                          <a:ea typeface="Calibri"/>
                        </a:rPr>
                        <a:t>по трое, четверо, равняться,</a:t>
                      </a:r>
                      <a:br>
                        <a:rPr lang="x-none" sz="700">
                          <a:latin typeface="Times New Roman"/>
                          <a:ea typeface="Calibri"/>
                        </a:rPr>
                      </a:br>
                      <a:r>
                        <a:rPr lang="x-none" sz="700">
                          <a:latin typeface="Times New Roman"/>
                          <a:ea typeface="Calibri"/>
                        </a:rPr>
                        <a:t>размыкаться в колонне,</a:t>
                      </a:r>
                      <a:br>
                        <a:rPr lang="x-none" sz="700">
                          <a:latin typeface="Times New Roman"/>
                          <a:ea typeface="Calibri"/>
                        </a:rPr>
                      </a:br>
                      <a:r>
                        <a:rPr lang="x-none" sz="700">
                          <a:latin typeface="Times New Roman"/>
                          <a:ea typeface="Calibri"/>
                        </a:rPr>
                        <a:t>шеренге,</a:t>
                      </a:r>
                      <a:br>
                        <a:rPr lang="x-none" sz="700">
                          <a:latin typeface="Times New Roman"/>
                          <a:ea typeface="Calibri"/>
                        </a:rPr>
                      </a:br>
                      <a:r>
                        <a:rPr lang="x-none" sz="700">
                          <a:latin typeface="Times New Roman"/>
                          <a:ea typeface="Calibri"/>
                        </a:rPr>
                        <a:t>выполнять</a:t>
                      </a:r>
                      <a:br>
                        <a:rPr lang="x-none" sz="700">
                          <a:latin typeface="Times New Roman"/>
                          <a:ea typeface="Calibri"/>
                        </a:rPr>
                      </a:br>
                      <a:r>
                        <a:rPr lang="x-none" sz="700">
                          <a:latin typeface="Times New Roman"/>
                          <a:ea typeface="Calibri"/>
                        </a:rPr>
                        <a:t>повороты направо, налево,</a:t>
                      </a:r>
                      <a:br>
                        <a:rPr lang="x-none" sz="700">
                          <a:latin typeface="Times New Roman"/>
                          <a:ea typeface="Calibri"/>
                        </a:rPr>
                      </a:br>
                      <a:r>
                        <a:rPr lang="x-none" sz="700">
                          <a:latin typeface="Times New Roman"/>
                          <a:ea typeface="Calibri"/>
                        </a:rPr>
                        <a:t>кругом</a:t>
                      </a:r>
                      <a:endParaRPr lang="ru-RU" sz="1100">
                        <a:latin typeface="Arial"/>
                        <a:ea typeface="Calibri"/>
                      </a:endParaRPr>
                    </a:p>
                  </a:txBody>
                  <a:tcPr marL="17660" marR="17660" marT="17660" marB="176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700">
                          <a:latin typeface="Times New Roman"/>
                          <a:ea typeface="Calibri"/>
                        </a:rPr>
                        <a:t>Ходит на лыжах скользящим шагом</a:t>
                      </a:r>
                      <a:br>
                        <a:rPr lang="x-none" sz="700">
                          <a:latin typeface="Times New Roman"/>
                          <a:ea typeface="Calibri"/>
                        </a:rPr>
                      </a:br>
                      <a:r>
                        <a:rPr lang="x-none" sz="700">
                          <a:latin typeface="Times New Roman"/>
                          <a:ea typeface="Calibri"/>
                        </a:rPr>
                        <a:t>на расстояние около 2 км, ухаживает</a:t>
                      </a:r>
                      <a:br>
                        <a:rPr lang="x-none" sz="700">
                          <a:latin typeface="Times New Roman"/>
                          <a:ea typeface="Calibri"/>
                        </a:rPr>
                      </a:br>
                      <a:r>
                        <a:rPr lang="x-none" sz="700">
                          <a:latin typeface="Times New Roman"/>
                          <a:ea typeface="Calibri"/>
                        </a:rPr>
                        <a:t>за лыжами. Умеет кататься на самокате.</a:t>
                      </a:r>
                      <a:endParaRPr lang="ru-RU" sz="1100">
                        <a:latin typeface="Arial"/>
                        <a:ea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700">
                          <a:latin typeface="Times New Roman"/>
                          <a:ea typeface="Calibri"/>
                        </a:rPr>
                        <a:t>Умеет произвольно плавать</a:t>
                      </a:r>
                      <a:endParaRPr lang="ru-RU" sz="1100">
                        <a:latin typeface="Arial"/>
                        <a:ea typeface="Calibri"/>
                      </a:endParaRPr>
                    </a:p>
                  </a:txBody>
                  <a:tcPr marL="17660" marR="17660" marT="17660" marB="176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700">
                          <a:latin typeface="Times New Roman"/>
                          <a:ea typeface="Calibri"/>
                        </a:rPr>
                        <a:t>Участвует</a:t>
                      </a:r>
                      <a:br>
                        <a:rPr lang="x-none" sz="700">
                          <a:latin typeface="Times New Roman"/>
                          <a:ea typeface="Calibri"/>
                        </a:rPr>
                      </a:br>
                      <a:r>
                        <a:rPr lang="x-none" sz="700">
                          <a:latin typeface="Times New Roman"/>
                          <a:ea typeface="Calibri"/>
                        </a:rPr>
                        <a:t>в упражнениях</a:t>
                      </a:r>
                      <a:br>
                        <a:rPr lang="x-none" sz="700">
                          <a:latin typeface="Times New Roman"/>
                          <a:ea typeface="Calibri"/>
                        </a:rPr>
                      </a:br>
                      <a:r>
                        <a:rPr lang="x-none" sz="700">
                          <a:latin typeface="Times New Roman"/>
                          <a:ea typeface="Calibri"/>
                        </a:rPr>
                        <a:t>с элементами спортивных игр: городки, бадминтон, футбол, хоккей</a:t>
                      </a:r>
                      <a:endParaRPr lang="ru-RU" sz="1100">
                        <a:latin typeface="Arial"/>
                        <a:ea typeface="Calibri"/>
                      </a:endParaRPr>
                    </a:p>
                  </a:txBody>
                  <a:tcPr marL="17660" marR="17660" marT="17660" marB="176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83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Н.Г.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17660" marR="17660" marT="17660" marB="176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К.Г.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17660" marR="17660" marT="17660" marB="176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Н.Г.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17660" marR="17660" marT="17660" marB="176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К.Г.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17660" marR="17660" marT="17660" marB="176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Н.Г.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17660" marR="17660" marT="17660" marB="176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К.Г.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17660" marR="17660" marT="17660" marB="176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Н.Г.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17660" marR="17660" marT="17660" marB="176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К.Г.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17660" marR="17660" marT="17660" marB="176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Н.Г.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17660" marR="17660" marT="17660" marB="176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К.Г.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17660" marR="17660" marT="17660" marB="176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Н.Г.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17660" marR="17660" marT="17660" marB="176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К.Г.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17660" marR="17660" marT="17660" marB="176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Н.Г.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17660" marR="17660" marT="17660" marB="176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К.Г.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17660" marR="17660" marT="17660" marB="176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Н.Г.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17660" marR="17660" marT="17660" marB="176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К.Г.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17660" marR="17660" marT="17660" marB="176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Н.Г.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17660" marR="17660" marT="17660" marB="176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К.Г.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17660" marR="17660" marT="17660" marB="176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Н.Г.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17660" marR="17660" marT="17660" marB="176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К.Г.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17660" marR="17660" marT="17660" marB="176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737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x-none" sz="7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17660" marR="17660" marT="17660" marB="176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x-none" sz="7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17660" marR="17660" marT="17660" marB="176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x-none" sz="7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17660" marR="17660" marT="17660" marB="176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x-none" sz="7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17660" marR="17660" marT="17660" marB="176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x-none" sz="7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17660" marR="17660" marT="17660" marB="176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x-none" sz="7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17660" marR="17660" marT="17660" marB="176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x-none" sz="7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17660" marR="17660" marT="17660" marB="176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x-none" sz="7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17660" marR="17660" marT="17660" marB="176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x-none" sz="7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17660" marR="17660" marT="17660" marB="176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x-none" sz="7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17660" marR="17660" marT="17660" marB="176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x-none" sz="7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17660" marR="17660" marT="17660" marB="176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x-none" sz="7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17660" marR="17660" marT="17660" marB="176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x-none" sz="7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17660" marR="17660" marT="17660" marB="176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x-none" sz="7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17660" marR="17660" marT="17660" marB="176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x-none" sz="7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17660" marR="17660" marT="17660" marB="176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x-none" sz="7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17660" marR="17660" marT="17660" marB="176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x-none" sz="7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17660" marR="17660" marT="17660" marB="176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x-none" sz="7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17660" marR="17660" marT="17660" marB="176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x-none" sz="7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17660" marR="17660" marT="17660" marB="176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x-none" sz="7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17660" marR="17660" marT="17660" marB="176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x-none" sz="7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17660" marR="17660" marT="17660" marB="176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x-none" sz="7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17660" marR="17660" marT="17660" marB="176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323528" y="-2202829"/>
            <a:ext cx="8496944" cy="4862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8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8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8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8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8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8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8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Педагогическая диагностика (мониторинг) в индивидуальном развитии ребенка (в течение года).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В течение года ведутся наблюдения за двигательной активностью детей и диагностируются  2 раза – в начале (сентябре), и конце года (май).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  МОНИТОРИНГ ДОСТИЖЕНИЯ ДЕТЬМИ ПЛАНИРУЕМЫХ РЕЗУЛЬТАТОВ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b="1" dirty="0">
                <a:ea typeface="Calibri" pitchFamily="34" charset="0"/>
                <a:cs typeface="Arial" pitchFamily="34" charset="0"/>
              </a:rPr>
              <a:t> </a:t>
            </a:r>
            <a:r>
              <a:rPr lang="ru-RU" sz="1200" b="1" dirty="0" smtClean="0">
                <a:ea typeface="Calibri" pitchFamily="34" charset="0"/>
                <a:cs typeface="Arial" pitchFamily="34" charset="0"/>
              </a:rPr>
              <a:t>                                                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ОСВОЕНИЯ ПРОГРАММЫ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Диагностика освоения содержания Программы воспитанниками (старшая, 5–6 лет)</a:t>
            </a:r>
            <a:b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</a:br>
            <a:r>
              <a:rPr lang="ru-RU" sz="1200" dirty="0">
                <a:cs typeface="Arial" pitchFamily="34" charset="0"/>
              </a:rPr>
              <a:t> </a:t>
            </a:r>
            <a:r>
              <a:rPr lang="ru-RU" sz="1200" dirty="0" smtClean="0">
                <a:cs typeface="Arial" pitchFamily="34" charset="0"/>
              </a:rPr>
              <a:t>                                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Образовательная область «ФИЗИЧЕСКОЕ РАЗВИТИЕ»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32440" y="5301208"/>
            <a:ext cx="154360" cy="73383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0"/>
            <a:ext cx="8640960" cy="6525344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1600" b="1" u="sng" dirty="0" smtClean="0"/>
          </a:p>
          <a:p>
            <a:pPr>
              <a:buNone/>
            </a:pPr>
            <a:endParaRPr lang="ru-RU" sz="1600" b="1" u="sng" dirty="0" smtClean="0"/>
          </a:p>
          <a:p>
            <a:pPr>
              <a:buNone/>
            </a:pPr>
            <a:endParaRPr lang="ru-RU" sz="1600" b="1" u="sng" dirty="0" smtClean="0"/>
          </a:p>
          <a:p>
            <a:pPr>
              <a:buNone/>
            </a:pPr>
            <a:endParaRPr lang="ru-RU" sz="1600" b="1" u="sng" dirty="0" smtClean="0"/>
          </a:p>
          <a:p>
            <a:r>
              <a:rPr lang="ru-RU" sz="1400" dirty="0" smtClean="0"/>
              <a:t> </a:t>
            </a:r>
          </a:p>
          <a:p>
            <a:r>
              <a:rPr lang="ru-RU" sz="1600" dirty="0" smtClean="0"/>
              <a:t> </a:t>
            </a:r>
          </a:p>
          <a:p>
            <a:pPr>
              <a:buNone/>
            </a:pPr>
            <a:endParaRPr lang="ru-RU" sz="1600" dirty="0" smtClean="0"/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395536" y="-3757095"/>
            <a:ext cx="8352928" cy="797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30350" algn="l"/>
                <a:tab pos="4781550" algn="l"/>
              </a:tabLst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30350" algn="l"/>
                <a:tab pos="4781550" algn="l"/>
              </a:tabLst>
            </a:pPr>
            <a:endParaRPr lang="ru-RU" sz="800" dirty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30350" algn="l"/>
                <a:tab pos="4781550" algn="l"/>
              </a:tabLst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30350" algn="l"/>
                <a:tab pos="4781550" algn="l"/>
              </a:tabLst>
            </a:pPr>
            <a:endParaRPr lang="ru-RU" sz="800" dirty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30350" algn="l"/>
                <a:tab pos="4781550" algn="l"/>
              </a:tabLst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30350" algn="l"/>
                <a:tab pos="4781550" algn="l"/>
              </a:tabLst>
            </a:pPr>
            <a:endParaRPr lang="ru-RU" sz="800" dirty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30350" algn="l"/>
                <a:tab pos="4781550" algn="l"/>
              </a:tabLst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30350" algn="l"/>
                <a:tab pos="4781550" algn="l"/>
              </a:tabLst>
            </a:pPr>
            <a:endParaRPr lang="ru-RU" sz="800" dirty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30350" algn="l"/>
                <a:tab pos="4781550" algn="l"/>
              </a:tabLst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30350" algn="l"/>
                <a:tab pos="4781550" algn="l"/>
              </a:tabLst>
            </a:pPr>
            <a:endParaRPr lang="ru-RU" sz="800" dirty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30350" algn="l"/>
                <a:tab pos="4781550" algn="l"/>
              </a:tabLst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30350" algn="l"/>
                <a:tab pos="4781550" algn="l"/>
              </a:tabLst>
            </a:pPr>
            <a:endParaRPr lang="ru-RU" sz="800" dirty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30350" algn="l"/>
                <a:tab pos="4781550" algn="l"/>
              </a:tabLst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30350" algn="l"/>
                <a:tab pos="4781550" algn="l"/>
              </a:tabLst>
            </a:pPr>
            <a:endParaRPr lang="ru-RU" sz="800" dirty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30350" algn="l"/>
                <a:tab pos="4781550" algn="l"/>
              </a:tabLst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30350" algn="l"/>
                <a:tab pos="4781550" algn="l"/>
              </a:tabLst>
            </a:pPr>
            <a:endParaRPr lang="ru-RU" sz="800" dirty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30350" algn="l"/>
                <a:tab pos="4781550" algn="l"/>
              </a:tabLst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30350" algn="l"/>
                <a:tab pos="4781550" algn="l"/>
              </a:tabLst>
            </a:pPr>
            <a:endParaRPr lang="ru-RU" sz="800" dirty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30350" algn="l"/>
                <a:tab pos="4781550" algn="l"/>
              </a:tabLst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30350" algn="l"/>
                <a:tab pos="4781550" algn="l"/>
              </a:tabLst>
            </a:pPr>
            <a:endParaRPr lang="ru-RU" sz="800" dirty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30350" algn="l"/>
                <a:tab pos="4781550" algn="l"/>
              </a:tabLst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30350" algn="l"/>
                <a:tab pos="4781550" algn="l"/>
              </a:tabLst>
            </a:pPr>
            <a:endParaRPr lang="ru-RU" sz="800" dirty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30350" algn="l"/>
                <a:tab pos="4781550" algn="l"/>
              </a:tabLst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30350" algn="l"/>
                <a:tab pos="4781550" algn="l"/>
              </a:tabLst>
            </a:pPr>
            <a:endParaRPr lang="ru-RU" sz="1600" dirty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30350" algn="l"/>
                <a:tab pos="4781550" algn="l"/>
              </a:tabLst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30350" algn="l"/>
                <a:tab pos="4781550" algn="l"/>
              </a:tabLst>
            </a:pPr>
            <a:endParaRPr lang="ru-RU" sz="1600" dirty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30350" algn="l"/>
                <a:tab pos="4781550" algn="l"/>
              </a:tabLst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30350" algn="l"/>
                <a:tab pos="4781550" algn="l"/>
              </a:tabLst>
            </a:pPr>
            <a:endParaRPr lang="ru-RU" sz="1600" dirty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30350" algn="l"/>
                <a:tab pos="478155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     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30350" algn="l"/>
                <a:tab pos="4781550" algn="l"/>
              </a:tabLst>
            </a:pPr>
            <a:endParaRPr lang="ru-RU" sz="1600" dirty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30350" algn="l"/>
                <a:tab pos="478155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                               </a:t>
            </a: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СОТРУДНИЧЕСТВО С СЕМЬЕЙ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30350" algn="l"/>
                <a:tab pos="4781550" algn="l"/>
              </a:tabLst>
            </a:pPr>
            <a:endParaRPr lang="ru-RU" sz="1600" b="1" u="sng" dirty="0">
              <a:solidFill>
                <a:srgbClr val="000000"/>
              </a:solidFill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30350" algn="l"/>
                <a:tab pos="4781550" algn="l"/>
              </a:tabLst>
            </a:pPr>
            <a:endParaRPr kumimoji="0" lang="ru-RU" sz="16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360363"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30350" algn="l"/>
                <a:tab pos="478155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Содержание работы с семьей по образовательной области направленное на: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360363"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30350" algn="l"/>
                <a:tab pos="478155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 «Формирование начальных представлений о здоровом образе жизни»: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360363"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30350" algn="l"/>
                <a:tab pos="478155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- информирование родителей о факторах, влияющих на физическое здоровье ребенка (спокойное общение, питание, закаливание, движение).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360363"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30350" algn="l"/>
                <a:tab pos="478155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 «Физическая культура»: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360363"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30350" algn="l"/>
                <a:tab pos="478155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- привлечение родителей к участию в совместных с детьми физкультурных праздниках и других мероприятиях.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360363"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30350" algn="l"/>
                <a:tab pos="4781550" algn="l"/>
              </a:tabLst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84</TotalTime>
  <Words>1227</Words>
  <Application>Microsoft Office PowerPoint</Application>
  <PresentationFormat>Экран (4:3)</PresentationFormat>
  <Paragraphs>292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Аспект</vt:lpstr>
      <vt:lpstr>Воспитатель МБДОУ  ЦРР ДС «Сказка»  Абрамова О.А.  г. Мичуринск  ГРУППА ДОУ № 3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Len</dc:creator>
  <cp:lastModifiedBy>Len</cp:lastModifiedBy>
  <cp:revision>10</cp:revision>
  <dcterms:created xsi:type="dcterms:W3CDTF">2015-11-03T15:40:10Z</dcterms:created>
  <dcterms:modified xsi:type="dcterms:W3CDTF">2015-11-03T17:09:05Z</dcterms:modified>
</cp:coreProperties>
</file>