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8" r:id="rId10"/>
    <p:sldId id="269" r:id="rId11"/>
    <p:sldId id="270" r:id="rId12"/>
    <p:sldId id="272" r:id="rId13"/>
    <p:sldId id="271" r:id="rId14"/>
    <p:sldId id="273" r:id="rId15"/>
    <p:sldId id="276" r:id="rId16"/>
    <p:sldId id="260" r:id="rId17"/>
    <p:sldId id="262" r:id="rId18"/>
    <p:sldId id="263" r:id="rId19"/>
    <p:sldId id="259" r:id="rId20"/>
    <p:sldId id="277" r:id="rId21"/>
    <p:sldId id="264" r:id="rId22"/>
    <p:sldId id="266" r:id="rId23"/>
    <p:sldId id="268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0"/>
            <a:ext cx="1714500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65104"/>
            <a:ext cx="4762500" cy="2409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0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4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8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0"/>
            <a:ext cx="1714500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65104"/>
            <a:ext cx="4762500" cy="2409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7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21088"/>
            <a:ext cx="1714500" cy="2352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509120"/>
            <a:ext cx="1714500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1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5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94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2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9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7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21088"/>
            <a:ext cx="1714500" cy="2352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82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84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56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84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0"/>
            <a:ext cx="1714500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65104"/>
            <a:ext cx="4762500" cy="2409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56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21088"/>
            <a:ext cx="1714500" cy="2352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37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509120"/>
            <a:ext cx="1714500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13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30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44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7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509120"/>
            <a:ext cx="1714500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94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6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33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48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80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0"/>
            <a:ext cx="1714500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65104"/>
            <a:ext cx="4762500" cy="2409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3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21088"/>
            <a:ext cx="1714500" cy="2352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9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509120"/>
            <a:ext cx="1714500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18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82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20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4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73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57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72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13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88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9597-8614-4EAF-9922-35B9BAB361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07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5524-D40B-4BA1-951D-6376B96144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232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FF3DA-499C-4A09-B4DF-92D41B893B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984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EE222-9E90-49A2-A08A-62144D883C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92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FAE69-661B-42B1-A061-B5A7D46B8E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1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46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57B7-59C5-4702-A727-93D2E4DBF0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DEB1-3151-4323-BE7A-C7210E508D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56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7D36B-50B9-4BC3-83AA-40565B5A07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91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C65C-AF2E-43ED-AAE6-2E2622F160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18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79E6-2CA4-48AD-978C-89A355E220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48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4A21B-902A-4677-B314-0EF6B9C080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58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1A65-4650-4CC6-AA0E-1D54985FE9E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64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E1C1-7E3B-41DA-8C4F-71A90F44F9D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957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9D65-54D7-4D47-A7CC-C72DC266CC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71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9666-18B0-4551-93F1-8FEBAAA459C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82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05A0-78F6-4E2F-8C51-70BCD51790E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445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39C3-8116-4F42-8924-E72FD71BCA9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361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F6A4-DF67-4EAF-8826-25F53CC2E3A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0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FCD5-CF8D-46FB-8BB0-F620DCCA501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434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5E7F-5E3B-42CB-AC83-6CD50764619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324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7A2D4-804B-454C-A931-9D9755ADE28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07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9063-1CF2-47E8-B401-D12CAF2E65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45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243F2-8ACA-4A79-8C4F-41A18BA48F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3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79791-063A-46DE-8366-52C91CAB81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46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1AFD9-70F4-4D8D-B495-4B35745DD4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4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193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2432F-218C-4C0E-8934-2AAE06332C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AB20F-2845-42BA-A6FB-868C93B72E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69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9D493-4FA8-485C-9057-9780869906F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5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202FB-349A-4D5A-A49E-62D1013AB2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61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0CEBE-6D79-4BB3-90D4-B17FA73E6A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86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4C4A2-392A-43AE-8E9B-01586A1990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9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FCA30-8336-40CA-86D0-83BDC5619E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44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A54D6-B2B3-4431-9F73-C7BA55E4CC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40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9C34E-D322-4E33-95DA-5A915CA459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740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3B90D-CFD2-4457-BBB9-0216132B62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30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DAC42-55E2-4A4B-946D-5F36FCB670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23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60117-FB8C-41C9-80DE-BEDD28F4A7B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9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198F8-B3CB-4E8A-ADD0-47D3CA8BD2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865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DBC72-07A1-465C-BFF9-B5D255A65E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349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AA42-F587-44E0-B190-B360A127A62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115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8ECE9-9AC7-4A4A-8AEA-FDEE53163C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76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E0766-2871-486A-9C82-49919CB9DE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876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A5BA0-2B38-4339-AE59-6032D9D800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91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0214-72BC-4443-AD7D-8AFE2FF5A5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1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7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074476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Ekaterina050466</a:t>
            </a:r>
            <a:endParaRPr lang="ru-RU" sz="1000" i="1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323528" y="296310"/>
            <a:ext cx="8496944" cy="6373050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4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074476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Ekaterina050466</a:t>
            </a:r>
            <a:endParaRPr lang="ru-RU" sz="1000" i="1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323528" y="296310"/>
            <a:ext cx="8496944" cy="6373050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6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074476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Ekaterina050466</a:t>
            </a:r>
            <a:endParaRPr lang="ru-RU" sz="1000" i="1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323528" y="296310"/>
            <a:ext cx="8496944" cy="6373050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074476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Ekaterina050466</a:t>
            </a:r>
            <a:endParaRPr lang="ru-RU" sz="1000" i="1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EE1B-F5C6-4AB8-AB74-CE94D7A640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C3E6-E675-4497-9A74-ED16F3267D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323528" y="296310"/>
            <a:ext cx="8496944" cy="6373050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3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9C11F-6A0E-46FA-90AD-C73933966C6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2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D76FD-F323-43E0-BDC0-899927D5528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5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A6AD61-C2F2-403E-B2BA-A47BA5D8113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5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17D821-8002-40ED-A04F-B85A3E7C9C1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0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45357" y="1791866"/>
            <a:ext cx="5688632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4008" y="4797152"/>
            <a:ext cx="370445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Автор: Попова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Надежда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Витальевна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учитель начальных классов </a:t>
            </a:r>
          </a:p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МАОУ СОШ №44</a:t>
            </a:r>
          </a:p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города Тюмень </a:t>
            </a:r>
          </a:p>
          <a:p>
            <a:pPr>
              <a:spcBef>
                <a:spcPts val="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2015</a:t>
            </a:r>
          </a:p>
          <a:p>
            <a:pPr>
              <a:defRPr/>
            </a:pPr>
            <a:endParaRPr lang="ru-RU" dirty="0">
              <a:solidFill>
                <a:sysClr val="windowText" lastClr="000000">
                  <a:tint val="75000"/>
                </a:sys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83854" y="2780928"/>
            <a:ext cx="5648672" cy="120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Знакомство с новой частью слова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87624" y="1220118"/>
            <a:ext cx="514461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 литературного чтения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822" y="1609357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</a:t>
            </a:r>
            <a:r>
              <a:rPr lang="ru-RU" sz="4000" b="1" dirty="0" smtClean="0"/>
              <a:t>о      до     про    пере    при   у    вы</a:t>
            </a:r>
            <a:endParaRPr lang="ru-RU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8554" y="2492896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</a:t>
            </a:r>
            <a:r>
              <a:rPr lang="ru-RU" sz="4000" b="1" dirty="0" smtClean="0"/>
              <a:t>лыл    шёл      вёл        нёс     летел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50851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Проверь  работу в группах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260648"/>
            <a:ext cx="8640960" cy="6264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п</a:t>
            </a:r>
            <a:r>
              <a:rPr lang="ru-RU" sz="4000" dirty="0" smtClean="0">
                <a:solidFill>
                  <a:srgbClr val="0070C0"/>
                </a:solidFill>
              </a:rPr>
              <a:t>о      до     про    пере    при   у    вы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3568" y="620688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15616" y="620688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35696" y="620688"/>
            <a:ext cx="5040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39752" y="620688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79912" y="692696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292080" y="692696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516216" y="692696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164288" y="692696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172400" y="692696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87824" y="692696"/>
            <a:ext cx="792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11960" y="692696"/>
            <a:ext cx="10801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24128" y="692696"/>
            <a:ext cx="792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24328" y="692696"/>
            <a:ext cx="6480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76256" y="692696"/>
            <a:ext cx="288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5576" y="1772816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п</a:t>
            </a:r>
            <a:r>
              <a:rPr lang="ru-RU" sz="3600" dirty="0" smtClean="0">
                <a:solidFill>
                  <a:prstClr val="black"/>
                </a:solidFill>
              </a:rPr>
              <a:t>лыл               </a:t>
            </a:r>
            <a:r>
              <a:rPr lang="ru-RU" sz="3600" dirty="0" smtClean="0">
                <a:solidFill>
                  <a:srgbClr val="0070C0"/>
                </a:solidFill>
              </a:rPr>
              <a:t>у</a:t>
            </a:r>
            <a:r>
              <a:rPr lang="ru-RU" sz="3600" dirty="0" smtClean="0">
                <a:solidFill>
                  <a:prstClr val="black"/>
                </a:solidFill>
              </a:rPr>
              <a:t>шёл               </a:t>
            </a:r>
            <a:r>
              <a:rPr lang="ru-RU" sz="3600" dirty="0" smtClean="0">
                <a:solidFill>
                  <a:srgbClr val="0070C0"/>
                </a:solidFill>
              </a:rPr>
              <a:t>у</a:t>
            </a:r>
            <a:r>
              <a:rPr lang="ru-RU" sz="3600" dirty="0" smtClean="0">
                <a:solidFill>
                  <a:prstClr val="black"/>
                </a:solidFill>
              </a:rPr>
              <a:t>летел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п</a:t>
            </a:r>
            <a:r>
              <a:rPr lang="ru-RU" sz="3600" dirty="0" smtClean="0">
                <a:solidFill>
                  <a:srgbClr val="0070C0"/>
                </a:solidFill>
              </a:rPr>
              <a:t>о</a:t>
            </a:r>
            <a:r>
              <a:rPr lang="ru-RU" sz="3600" dirty="0" smtClean="0">
                <a:solidFill>
                  <a:prstClr val="black"/>
                </a:solidFill>
              </a:rPr>
              <a:t>плыл           </a:t>
            </a:r>
            <a:r>
              <a:rPr lang="ru-RU" sz="3600" dirty="0" smtClean="0">
                <a:solidFill>
                  <a:srgbClr val="0070C0"/>
                </a:solidFill>
              </a:rPr>
              <a:t>по</a:t>
            </a:r>
            <a:r>
              <a:rPr lang="ru-RU" sz="3600" dirty="0" smtClean="0">
                <a:solidFill>
                  <a:prstClr val="black"/>
                </a:solidFill>
              </a:rPr>
              <a:t>шёл            </a:t>
            </a:r>
            <a:r>
              <a:rPr lang="ru-RU" sz="3600" dirty="0" smtClean="0">
                <a:solidFill>
                  <a:srgbClr val="0070C0"/>
                </a:solidFill>
              </a:rPr>
              <a:t>по</a:t>
            </a:r>
            <a:r>
              <a:rPr lang="ru-RU" sz="3600" dirty="0" smtClean="0">
                <a:solidFill>
                  <a:prstClr val="black"/>
                </a:solidFill>
              </a:rPr>
              <a:t>летел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д</a:t>
            </a:r>
            <a:r>
              <a:rPr lang="ru-RU" sz="3600" dirty="0" smtClean="0">
                <a:solidFill>
                  <a:srgbClr val="0070C0"/>
                </a:solidFill>
              </a:rPr>
              <a:t>о</a:t>
            </a:r>
            <a:r>
              <a:rPr lang="ru-RU" sz="3600" dirty="0" smtClean="0">
                <a:solidFill>
                  <a:prstClr val="black"/>
                </a:solidFill>
              </a:rPr>
              <a:t>плыл          </a:t>
            </a:r>
            <a:r>
              <a:rPr lang="ru-RU" sz="3600" dirty="0" smtClean="0">
                <a:solidFill>
                  <a:srgbClr val="0070C0"/>
                </a:solidFill>
              </a:rPr>
              <a:t>до</a:t>
            </a:r>
            <a:r>
              <a:rPr lang="ru-RU" sz="3600" dirty="0" smtClean="0">
                <a:solidFill>
                  <a:prstClr val="black"/>
                </a:solidFill>
              </a:rPr>
              <a:t>шёл             </a:t>
            </a:r>
            <a:r>
              <a:rPr lang="ru-RU" sz="3600" dirty="0" smtClean="0">
                <a:solidFill>
                  <a:srgbClr val="0070C0"/>
                </a:solidFill>
              </a:rPr>
              <a:t>до</a:t>
            </a:r>
            <a:r>
              <a:rPr lang="ru-RU" sz="3600" dirty="0" smtClean="0">
                <a:solidFill>
                  <a:prstClr val="black"/>
                </a:solidFill>
              </a:rPr>
              <a:t>летел</a:t>
            </a:r>
          </a:p>
          <a:p>
            <a:endParaRPr lang="ru-RU" sz="3600" dirty="0">
              <a:solidFill>
                <a:prstClr val="black"/>
              </a:solidFill>
            </a:endParaRPr>
          </a:p>
          <a:p>
            <a:r>
              <a:rPr lang="ru-RU" sz="3600" dirty="0">
                <a:solidFill>
                  <a:srgbClr val="0070C0"/>
                </a:solidFill>
              </a:rPr>
              <a:t>в</a:t>
            </a:r>
            <a:r>
              <a:rPr lang="ru-RU" sz="3600" dirty="0" smtClean="0">
                <a:solidFill>
                  <a:srgbClr val="0070C0"/>
                </a:solidFill>
              </a:rPr>
              <a:t>ы</a:t>
            </a:r>
            <a:r>
              <a:rPr lang="ru-RU" sz="3600" dirty="0" smtClean="0">
                <a:solidFill>
                  <a:prstClr val="black"/>
                </a:solidFill>
              </a:rPr>
              <a:t>плыл          </a:t>
            </a:r>
            <a:r>
              <a:rPr lang="ru-RU" sz="3600" dirty="0" smtClean="0">
                <a:solidFill>
                  <a:srgbClr val="0070C0"/>
                </a:solidFill>
              </a:rPr>
              <a:t>при</a:t>
            </a:r>
            <a:r>
              <a:rPr lang="ru-RU" sz="3600" dirty="0" smtClean="0">
                <a:solidFill>
                  <a:prstClr val="black"/>
                </a:solidFill>
              </a:rPr>
              <a:t>шёл          </a:t>
            </a:r>
            <a:r>
              <a:rPr lang="ru-RU" sz="3600" dirty="0" smtClean="0">
                <a:solidFill>
                  <a:srgbClr val="0070C0"/>
                </a:solidFill>
              </a:rPr>
              <a:t>до</a:t>
            </a:r>
            <a:r>
              <a:rPr lang="ru-RU" sz="3600" dirty="0" smtClean="0">
                <a:solidFill>
                  <a:prstClr val="black"/>
                </a:solidFill>
              </a:rPr>
              <a:t>летел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п</a:t>
            </a:r>
            <a:r>
              <a:rPr lang="ru-RU" sz="3600" dirty="0" smtClean="0">
                <a:solidFill>
                  <a:srgbClr val="0070C0"/>
                </a:solidFill>
              </a:rPr>
              <a:t>ри</a:t>
            </a:r>
            <a:r>
              <a:rPr lang="ru-RU" sz="3600" dirty="0" smtClean="0">
                <a:solidFill>
                  <a:prstClr val="black"/>
                </a:solidFill>
              </a:rPr>
              <a:t>плыл        </a:t>
            </a:r>
            <a:r>
              <a:rPr lang="ru-RU" sz="3600" dirty="0" smtClean="0">
                <a:solidFill>
                  <a:srgbClr val="0070C0"/>
                </a:solidFill>
              </a:rPr>
              <a:t>про</a:t>
            </a:r>
            <a:r>
              <a:rPr lang="ru-RU" sz="3600" dirty="0" smtClean="0">
                <a:solidFill>
                  <a:prstClr val="black"/>
                </a:solidFill>
              </a:rPr>
              <a:t>шёл          </a:t>
            </a:r>
            <a:r>
              <a:rPr lang="ru-RU" sz="3600" dirty="0" smtClean="0">
                <a:solidFill>
                  <a:srgbClr val="0070C0"/>
                </a:solidFill>
              </a:rPr>
              <a:t>про</a:t>
            </a:r>
            <a:r>
              <a:rPr lang="ru-RU" sz="3600" dirty="0" smtClean="0">
                <a:solidFill>
                  <a:prstClr val="black"/>
                </a:solidFill>
              </a:rPr>
              <a:t>летел</a:t>
            </a:r>
          </a:p>
          <a:p>
            <a:r>
              <a:rPr lang="ru-RU" sz="3600" dirty="0" smtClean="0">
                <a:solidFill>
                  <a:prstClr val="black"/>
                </a:solidFill>
              </a:rPr>
              <a:t>    плыл           </a:t>
            </a:r>
            <a:r>
              <a:rPr lang="ru-RU" sz="3600" dirty="0" smtClean="0">
                <a:solidFill>
                  <a:srgbClr val="0070C0"/>
                </a:solidFill>
              </a:rPr>
              <a:t>пере</a:t>
            </a:r>
            <a:r>
              <a:rPr lang="ru-RU" sz="3600" dirty="0" smtClean="0">
                <a:solidFill>
                  <a:prstClr val="black"/>
                </a:solidFill>
              </a:rPr>
              <a:t>шёл        </a:t>
            </a:r>
            <a:r>
              <a:rPr lang="ru-RU" sz="3600" dirty="0" smtClean="0">
                <a:solidFill>
                  <a:srgbClr val="0070C0"/>
                </a:solidFill>
              </a:rPr>
              <a:t>пере</a:t>
            </a:r>
            <a:r>
              <a:rPr lang="ru-RU" sz="3600" dirty="0" smtClean="0">
                <a:solidFill>
                  <a:prstClr val="black"/>
                </a:solidFill>
              </a:rPr>
              <a:t>летел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5516" y="508264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пере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43608" y="668288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Приставка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0080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Перед корнем есть приставка,</a:t>
            </a:r>
          </a:p>
          <a:p>
            <a:r>
              <a:rPr lang="ru-RU" sz="3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Слитно пишется она.</a:t>
            </a:r>
          </a:p>
          <a:p>
            <a:r>
              <a:rPr lang="ru-RU" sz="3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 при помощи приставки</a:t>
            </a:r>
          </a:p>
          <a:p>
            <a:r>
              <a:rPr lang="ru-RU" sz="3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Образуются слова.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72524" y="4221088"/>
            <a:ext cx="8640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36620" y="4221088"/>
            <a:ext cx="0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92771" y="418754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пере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65325" y="420587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плыл</a:t>
            </a:r>
            <a:endParaRPr lang="ru-RU" sz="3600" b="1" dirty="0"/>
          </a:p>
        </p:txBody>
      </p:sp>
      <p:pic>
        <p:nvPicPr>
          <p:cNvPr id="2050" name="Picture 2" descr="C:\Users\1\Desktop\0_a5e99_deb5f061_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30141"/>
            <a:ext cx="2349599" cy="20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Оцени свою работу</a:t>
            </a:r>
            <a:endParaRPr lang="ru-RU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3111261" y="2570796"/>
            <a:ext cx="5704091" cy="2514388"/>
            <a:chOff x="1547" y="2466"/>
            <a:chExt cx="6399" cy="4660"/>
          </a:xfrm>
        </p:grpSpPr>
        <p:cxnSp>
          <p:nvCxnSpPr>
            <p:cNvPr id="5" name="AutoShape 3"/>
            <p:cNvCxnSpPr>
              <a:cxnSpLocks noChangeShapeType="1"/>
            </p:cNvCxnSpPr>
            <p:nvPr/>
          </p:nvCxnSpPr>
          <p:spPr bwMode="auto">
            <a:xfrm>
              <a:off x="1547" y="2466"/>
              <a:ext cx="2559" cy="1165"/>
            </a:xfrm>
            <a:prstGeom prst="bentConnector3">
              <a:avLst>
                <a:gd name="adj1" fmla="val 49981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>
              <a:off x="2828" y="3631"/>
              <a:ext cx="2559" cy="1165"/>
            </a:xfrm>
            <a:prstGeom prst="bentConnector3">
              <a:avLst>
                <a:gd name="adj1" fmla="val 49981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4106" y="4796"/>
              <a:ext cx="2559" cy="1165"/>
            </a:xfrm>
            <a:prstGeom prst="bentConnector3">
              <a:avLst>
                <a:gd name="adj1" fmla="val 49981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>
              <a:off x="5387" y="5961"/>
              <a:ext cx="2559" cy="1165"/>
            </a:xfrm>
            <a:prstGeom prst="bentConnector3">
              <a:avLst>
                <a:gd name="adj1" fmla="val 49981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" name="Picture 91" descr="3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1451"/>
            <a:ext cx="2682062" cy="151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1" descr="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2947"/>
            <a:ext cx="2682062" cy="151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1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23900" b="1" dirty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Для чего нужна приставка?</a:t>
            </a:r>
            <a:b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latin typeface="Comic Sans MS" pitchFamily="66" charset="0"/>
                <a:ea typeface="+mn-ea"/>
                <a:cs typeface="Times New Roman" pitchFamily="18" charset="0"/>
              </a:rPr>
              <a:t>Самостоятельная работа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750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23900" b="1" dirty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Для чего нужна приставка?</a:t>
            </a:r>
            <a:b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99057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Comic Sans MS" pitchFamily="66" charset="0"/>
                <a:ea typeface="+mn-ea"/>
                <a:cs typeface="Times New Roman" pitchFamily="18" charset="0"/>
              </a:rPr>
              <a:t>С помощью приставки образуются новые слова</a:t>
            </a:r>
            <a:endParaRPr lang="ru-RU" sz="5400" dirty="0"/>
          </a:p>
        </p:txBody>
      </p:sp>
      <p:pic>
        <p:nvPicPr>
          <p:cNvPr id="1026" name="Picture 2" descr="C:\Users\1\Desktop\e4e50b33e56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34188"/>
            <a:ext cx="1728192" cy="27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36965"/>
          <a:stretch/>
        </p:blipFill>
        <p:spPr bwMode="auto">
          <a:xfrm>
            <a:off x="971600" y="188640"/>
            <a:ext cx="7390670" cy="649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95536" y="2276872"/>
            <a:ext cx="5616624" cy="1431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60648"/>
            <a:ext cx="446449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697" y="620688"/>
            <a:ext cx="6286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Чтение текста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Рисунок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11049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1" name="Picture 3" descr="Рисунок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50551"/>
            <a:ext cx="161925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2" name="Picture 4" descr="Рисунок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484116"/>
            <a:ext cx="182880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2555875" y="765175"/>
            <a:ext cx="43211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Сегодня я работал лучше, чем вчера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2771800" y="2273668"/>
            <a:ext cx="43924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Я мог бы работать лучше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 b="1" i="1" dirty="0">
              <a:solidFill>
                <a:srgbClr val="000099"/>
              </a:solidFill>
            </a:endParaRP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3204368" y="3596779"/>
            <a:ext cx="39599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 доволен работой</a:t>
            </a:r>
          </a:p>
        </p:txBody>
      </p:sp>
    </p:spTree>
    <p:extLst>
      <p:ext uri="{BB962C8B-B14F-4D97-AF65-F5344CB8AC3E}">
        <p14:creationId xmlns:p14="http://schemas.microsoft.com/office/powerpoint/2010/main" val="22632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/>
      <p:bldP spid="201734" grpId="0"/>
      <p:bldP spid="2017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2"/>
          <p:cNvSpPr>
            <a:spLocks noChangeArrowheads="1"/>
          </p:cNvSpPr>
          <p:nvPr/>
        </p:nvSpPr>
        <p:spPr bwMode="auto">
          <a:xfrm>
            <a:off x="4139952" y="404664"/>
            <a:ext cx="38010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 урока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ОТКРЫТИЕ</a:t>
            </a:r>
            <a:endParaRPr lang="ru-RU" sz="4800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2" descr="C:\Users\1\Desktop\f901f4de6e5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559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Объект 2"/>
          <p:cNvSpPr>
            <a:spLocks noGrp="1"/>
          </p:cNvSpPr>
          <p:nvPr>
            <p:ph idx="1"/>
          </p:nvPr>
        </p:nvSpPr>
        <p:spPr>
          <a:xfrm>
            <a:off x="271389" y="2564904"/>
            <a:ext cx="8784976" cy="3640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4100" b="1" dirty="0">
                <a:latin typeface="Times New Roman" pitchFamily="18" charset="0"/>
                <a:cs typeface="Times New Roman" pitchFamily="18" charset="0"/>
              </a:rPr>
              <a:t>в чтении.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4100" b="1" dirty="0">
                <a:latin typeface="Times New Roman" pitchFamily="18" charset="0"/>
                <a:cs typeface="Times New Roman" pitchFamily="18" charset="0"/>
              </a:rPr>
              <a:t>2.Знакомство 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с новой частью слова.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Почему она так называется?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Для чего она нужна в словах?</a:t>
            </a:r>
          </a:p>
          <a:p>
            <a:pPr marL="514350" indent="-514350">
              <a:lnSpc>
                <a:spcPct val="80000"/>
              </a:lnSpc>
              <a:buFontTx/>
              <a:buNone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3. Итог урока.</a:t>
            </a:r>
          </a:p>
        </p:txBody>
      </p:sp>
    </p:spTree>
    <p:extLst>
      <p:ext uri="{BB962C8B-B14F-4D97-AF65-F5344CB8AC3E}">
        <p14:creationId xmlns:p14="http://schemas.microsoft.com/office/powerpoint/2010/main" val="5600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419600" y="-76200"/>
            <a:ext cx="30480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smtClean="0">
                <a:solidFill>
                  <a:srgbClr val="FF3300"/>
                </a:solidFill>
                <a:latin typeface="Times New Roman" pitchFamily="18" charset="0"/>
              </a:rPr>
              <a:t>ю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648200" y="-76200"/>
            <a:ext cx="30480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smtClean="0">
                <a:solidFill>
                  <a:srgbClr val="FF33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191000" y="-76200"/>
            <a:ext cx="30480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smtClean="0">
                <a:solidFill>
                  <a:srgbClr val="FF33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191000" y="0"/>
            <a:ext cx="30480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smtClean="0">
                <a:solidFill>
                  <a:srgbClr val="FF3300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191000" y="-92075"/>
            <a:ext cx="30480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smtClean="0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343400" y="-92075"/>
            <a:ext cx="30480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smtClean="0">
                <a:solidFill>
                  <a:srgbClr val="FF3300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724400" y="-76200"/>
            <a:ext cx="30480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smtClean="0">
                <a:solidFill>
                  <a:srgbClr val="FF3300"/>
                </a:solidFill>
                <a:latin typeface="Times New Roman" pitchFamily="18" charset="0"/>
              </a:rPr>
              <a:t>э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343400" y="-76200"/>
            <a:ext cx="2209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smtClean="0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191000" y="-76200"/>
            <a:ext cx="2209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smtClean="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828800" y="-76200"/>
            <a:ext cx="2209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dirty="0">
                <a:solidFill>
                  <a:srgbClr val="663300"/>
                </a:solidFill>
                <a:latin typeface="Times New Roman" pitchFamily="18" charset="0"/>
              </a:rPr>
              <a:t>п</a:t>
            </a:r>
            <a:endParaRPr lang="ru-RU" sz="35000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495800" y="-76200"/>
            <a:ext cx="2209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5000" dirty="0" smtClean="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562600" y="2286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smtClean="0">
                <a:solidFill>
                  <a:srgbClr val="FF3300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133600" y="2286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smtClean="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066800" y="5410200"/>
            <a:ext cx="1143000" cy="1219200"/>
          </a:xfrm>
          <a:prstGeom prst="rect">
            <a:avLst/>
          </a:prstGeom>
          <a:solidFill>
            <a:srgbClr val="80D0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276600" y="2286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smtClean="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6781800" y="54102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smtClean="0">
                <a:solidFill>
                  <a:srgbClr val="FF33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638800" y="54102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smtClean="0">
                <a:solidFill>
                  <a:srgbClr val="FF33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3352800" y="54102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smtClean="0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2209800" y="54102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smtClean="0">
                <a:solidFill>
                  <a:srgbClr val="FF3300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990600" y="228600"/>
            <a:ext cx="1143000" cy="12192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6705600" y="2286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smtClean="0">
                <a:solidFill>
                  <a:srgbClr val="FF3300"/>
                </a:solidFill>
                <a:latin typeface="Times New Roman" pitchFamily="18" charset="0"/>
              </a:rPr>
              <a:t>э</a:t>
            </a: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495800" y="54102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smtClean="0">
                <a:solidFill>
                  <a:srgbClr val="FF3300"/>
                </a:solidFill>
                <a:latin typeface="Times New Roman" pitchFamily="18" charset="0"/>
              </a:rPr>
              <a:t>ю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066800" y="5410200"/>
            <a:ext cx="6858000" cy="1219200"/>
          </a:xfrm>
          <a:prstGeom prst="rect">
            <a:avLst/>
          </a:prstGeom>
          <a:noFill/>
          <a:ln w="57150">
            <a:solidFill>
              <a:srgbClr val="80D0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4419600" y="2286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smtClean="0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990600" y="228600"/>
            <a:ext cx="6858000" cy="121920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23" name="Text Box 2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077200" y="63388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9966"/>
                </a:solidFill>
                <a:latin typeface="Times New Roman" pitchFamily="18" charset="0"/>
              </a:rPr>
              <a:t>в меню</a:t>
            </a:r>
          </a:p>
        </p:txBody>
      </p:sp>
    </p:spTree>
    <p:extLst>
      <p:ext uri="{BB962C8B-B14F-4D97-AF65-F5344CB8AC3E}">
        <p14:creationId xmlns:p14="http://schemas.microsoft.com/office/powerpoint/2010/main" val="1724002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460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460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60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60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460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460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460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460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460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460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460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460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hold"/>
                                        <p:tgtEl>
                                          <p:spTgt spid="46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hold"/>
                                        <p:tgtEl>
                                          <p:spTgt spid="46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46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46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4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460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460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460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460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6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6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461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461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461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461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mph" presetSubtype="2" fill="hold" grpId="18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6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hold"/>
                                        <p:tgtEl>
                                          <p:spTgt spid="460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hold"/>
                                        <p:tgtEl>
                                          <p:spTgt spid="460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460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hold"/>
                                        <p:tgtEl>
                                          <p:spTgt spid="460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6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6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50" autoRev="1" fill="hold"/>
                                        <p:tgtEl>
                                          <p:spTgt spid="46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250" autoRev="1" fill="hold"/>
                                        <p:tgtEl>
                                          <p:spTgt spid="46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46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autoRev="1" fill="hold"/>
                                        <p:tgtEl>
                                          <p:spTgt spid="46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mph" presetSubtype="2" fill="hold" grpId="1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50" autoRev="1" fill="hold"/>
                                        <p:tgtEl>
                                          <p:spTgt spid="461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1" dur="250" autoRev="1" fill="hold"/>
                                        <p:tgtEl>
                                          <p:spTgt spid="461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461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461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2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6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50" autoRev="1" fill="hold"/>
                                        <p:tgtEl>
                                          <p:spTgt spid="46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250" autoRev="1" fill="hold"/>
                                        <p:tgtEl>
                                          <p:spTgt spid="46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46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46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mph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8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5"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  <p:bldP spid="46083" grpId="0"/>
      <p:bldP spid="46083" grpId="1"/>
      <p:bldP spid="46084" grpId="0"/>
      <p:bldP spid="46084" grpId="1"/>
      <p:bldP spid="46085" grpId="0"/>
      <p:bldP spid="46085" grpId="1"/>
      <p:bldP spid="46086" grpId="0"/>
      <p:bldP spid="46086" grpId="1"/>
      <p:bldP spid="46087" grpId="0"/>
      <p:bldP spid="46087" grpId="1"/>
      <p:bldP spid="46088" grpId="0"/>
      <p:bldP spid="46088" grpId="1"/>
      <p:bldP spid="46089" grpId="0"/>
      <p:bldP spid="46089" grpId="1"/>
      <p:bldP spid="46090" grpId="0"/>
      <p:bldP spid="46090" grpId="1"/>
      <p:bldP spid="46091" grpId="0"/>
      <p:bldP spid="46091" grpId="1"/>
      <p:bldP spid="46091" grpId="2"/>
      <p:bldP spid="46091" grpId="3"/>
      <p:bldP spid="46091" grpId="4"/>
      <p:bldP spid="46091" grpId="5"/>
      <p:bldP spid="46091" grpId="6"/>
      <p:bldP spid="46091" grpId="7"/>
      <p:bldP spid="46091" grpId="8"/>
      <p:bldP spid="46091" grpId="9"/>
      <p:bldP spid="46091" grpId="10"/>
      <p:bldP spid="46091" grpId="11"/>
      <p:bldP spid="46091" grpId="12"/>
      <p:bldP spid="46091" grpId="13"/>
      <p:bldP spid="46091" grpId="14"/>
      <p:bldP spid="46091" grpId="15"/>
      <p:bldP spid="46091" grpId="16"/>
      <p:bldP spid="46091" grpId="17"/>
      <p:bldP spid="46091" grpId="18"/>
      <p:bldP spid="46091" grpId="19"/>
      <p:bldP spid="46091" grpId="20"/>
      <p:bldP spid="46092" grpId="0"/>
      <p:bldP spid="46092" grpId="1"/>
      <p:bldP spid="46093" grpId="0"/>
      <p:bldP spid="46094" grpId="0"/>
      <p:bldP spid="46096" grpId="0"/>
      <p:bldP spid="46097" grpId="0"/>
      <p:bldP spid="46098" grpId="0"/>
      <p:bldP spid="46099" grpId="0"/>
      <p:bldP spid="46100" grpId="0"/>
      <p:bldP spid="46102" grpId="0"/>
      <p:bldP spid="46103" grpId="0"/>
      <p:bldP spid="46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4860032" y="815495"/>
            <a:ext cx="1585095" cy="3383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ё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097797" y="1751451"/>
            <a:ext cx="136842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г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3117657" y="1735288"/>
            <a:ext cx="1368425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3101602" y="1786811"/>
            <a:ext cx="1368425" cy="2431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3117657" y="1725474"/>
            <a:ext cx="1512887" cy="2493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3097797" y="1786810"/>
            <a:ext cx="1512887" cy="23964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117657" y="1725474"/>
            <a:ext cx="1512887" cy="2394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3117657" y="1735288"/>
            <a:ext cx="1512887" cy="23845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3101602" y="1735288"/>
            <a:ext cx="1512887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ш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3173609" y="1735288"/>
            <a:ext cx="1368871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1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3097796" y="1751451"/>
            <a:ext cx="1512887" cy="2395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3144768" y="1735288"/>
            <a:ext cx="1512887" cy="24518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3144767" y="1751451"/>
            <a:ext cx="1512887" cy="2395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42460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8" grpId="0" animBg="1"/>
      <p:bldP spid="8198" grpId="1" animBg="1"/>
      <p:bldP spid="8200" grpId="0" animBg="1"/>
      <p:bldP spid="8200" grpId="1" animBg="1"/>
      <p:bldP spid="8201" grpId="0" animBg="1"/>
      <p:bldP spid="8201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2332083" y="2482649"/>
            <a:ext cx="5076092" cy="249286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99"/>
                </a:solidFill>
                <a:cs typeface="Arial"/>
              </a:rPr>
              <a:t>вёл</a:t>
            </a: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2339752" y="2276872"/>
            <a:ext cx="5042558" cy="24314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99"/>
                </a:solidFill>
                <a:cs typeface="Arial"/>
              </a:rPr>
              <a:t>рёв</a:t>
            </a: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2339751" y="2657865"/>
            <a:ext cx="5179871" cy="226803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99"/>
                </a:solidFill>
                <a:cs typeface="Arial"/>
              </a:rPr>
              <a:t>ров</a:t>
            </a: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2339751" y="2420689"/>
            <a:ext cx="5217853" cy="2160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99"/>
                </a:solidFill>
                <a:cs typeface="Arial"/>
              </a:rPr>
              <a:t>вол</a:t>
            </a:r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2084997" y="2333513"/>
            <a:ext cx="5689377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99"/>
                </a:solidFill>
                <a:cs typeface="Arial"/>
              </a:rPr>
              <a:t>нёс</a:t>
            </a:r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2209207" y="2492846"/>
            <a:ext cx="5303648" cy="201627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99"/>
                </a:solidFill>
                <a:cs typeface="Arial"/>
              </a:rPr>
              <a:t>нос</a:t>
            </a:r>
          </a:p>
        </p:txBody>
      </p:sp>
    </p:spTree>
    <p:extLst>
      <p:ext uri="{BB962C8B-B14F-4D97-AF65-F5344CB8AC3E}">
        <p14:creationId xmlns:p14="http://schemas.microsoft.com/office/powerpoint/2010/main" val="14116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49" grpId="1" animBg="1"/>
      <p:bldP spid="10252" grpId="0" animBg="1"/>
      <p:bldP spid="10252" grpId="1" animBg="1"/>
      <p:bldP spid="10253" grpId="0" animBg="1"/>
      <p:bldP spid="10253" grpId="1" animBg="1"/>
      <p:bldP spid="10254" grpId="0" animBg="1"/>
      <p:bldP spid="10254" grpId="1" animBg="1"/>
      <p:bldP spid="10255" grpId="0" animBg="1"/>
      <p:bldP spid="10255" grpId="1" animBg="1"/>
      <p:bldP spid="10256" grpId="0" animBg="1"/>
      <p:bldP spid="102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00113" y="1412875"/>
            <a:ext cx="7416800" cy="2881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Даниил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54101" y="1592746"/>
            <a:ext cx="5708824" cy="2881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Марк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011246" y="1623676"/>
            <a:ext cx="7416800" cy="2881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Никита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577295" y="1936245"/>
            <a:ext cx="6985471" cy="2881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Дима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982909" y="1601113"/>
            <a:ext cx="7502802" cy="29038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Маша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33504" y="1303451"/>
            <a:ext cx="8640763" cy="2881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Екатерина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1341139" y="1772617"/>
            <a:ext cx="6534748" cy="2881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Вика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684213" y="116632"/>
            <a:ext cx="8424863" cy="5113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8080"/>
              </a:solidFill>
            </a:endParaRP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431800" y="736529"/>
            <a:ext cx="8353425" cy="42497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Азамат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8080"/>
              </a:solidFill>
            </a:endParaRP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604942" y="1412875"/>
            <a:ext cx="8497888" cy="324105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Диана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1044864" y="1443111"/>
            <a:ext cx="7632700" cy="2881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Максим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1025910" y="1612395"/>
            <a:ext cx="7416800" cy="2881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Полина</a:t>
            </a:r>
          </a:p>
        </p:txBody>
      </p:sp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1078906" y="1443111"/>
            <a:ext cx="6998920" cy="2881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Лера</a:t>
            </a: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/>
        </p:nvSpPr>
        <p:spPr bwMode="auto">
          <a:xfrm>
            <a:off x="962651" y="1288545"/>
            <a:ext cx="7993063" cy="3529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Кирилл</a:t>
            </a:r>
          </a:p>
        </p:txBody>
      </p:sp>
      <p:sp>
        <p:nvSpPr>
          <p:cNvPr id="6162" name="WordArt 18"/>
          <p:cNvSpPr>
            <a:spLocks noChangeArrowheads="1" noChangeShapeType="1" noTextEdit="1"/>
          </p:cNvSpPr>
          <p:nvPr/>
        </p:nvSpPr>
        <p:spPr bwMode="auto">
          <a:xfrm>
            <a:off x="1475656" y="1288546"/>
            <a:ext cx="6967054" cy="3529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Влад</a:t>
            </a: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1974202" y="1623677"/>
            <a:ext cx="5472668" cy="2881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Даша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1738046" y="1636377"/>
            <a:ext cx="5708824" cy="2881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Данил</a:t>
            </a:r>
          </a:p>
        </p:txBody>
      </p:sp>
    </p:spTree>
    <p:extLst>
      <p:ext uri="{BB962C8B-B14F-4D97-AF65-F5344CB8AC3E}">
        <p14:creationId xmlns:p14="http://schemas.microsoft.com/office/powerpoint/2010/main" val="33245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2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8" grpId="1" animBg="1"/>
      <p:bldP spid="6149" grpId="0" animBg="1"/>
      <p:bldP spid="6149" grpId="1" animBg="1"/>
      <p:bldP spid="6150" grpId="0" animBg="1"/>
      <p:bldP spid="6150" grpId="1" animBg="1"/>
      <p:bldP spid="6151" grpId="0" animBg="1"/>
      <p:bldP spid="6151" grpId="1" animBg="1"/>
      <p:bldP spid="6152" grpId="0" animBg="1"/>
      <p:bldP spid="6152" grpId="1" animBg="1"/>
      <p:bldP spid="6153" grpId="0" animBg="1"/>
      <p:bldP spid="6153" grpId="1" animBg="1"/>
      <p:bldP spid="6154" grpId="0" animBg="1"/>
      <p:bldP spid="6154" grpId="1" animBg="1"/>
      <p:bldP spid="6155" grpId="0" animBg="1"/>
      <p:bldP spid="6155" grpId="1" animBg="1"/>
      <p:bldP spid="6156" grpId="0" animBg="1"/>
      <p:bldP spid="6156" grpId="1" animBg="1"/>
      <p:bldP spid="6157" grpId="0" animBg="1"/>
      <p:bldP spid="6157" grpId="1" animBg="1"/>
      <p:bldP spid="6158" grpId="0" animBg="1"/>
      <p:bldP spid="6158" grpId="1" animBg="1"/>
      <p:bldP spid="6159" grpId="0" animBg="1"/>
      <p:bldP spid="6159" grpId="1" animBg="1"/>
      <p:bldP spid="6160" grpId="0" animBg="1"/>
      <p:bldP spid="6160" grpId="1" animBg="1"/>
      <p:bldP spid="6161" grpId="0" animBg="1"/>
      <p:bldP spid="6161" grpId="1" animBg="1"/>
      <p:bldP spid="6162" grpId="0" animBg="1"/>
      <p:bldP spid="6162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00113" y="1412875"/>
            <a:ext cx="7416800" cy="2881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Андрей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684213" y="116632"/>
            <a:ext cx="8424863" cy="5113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8080"/>
              </a:solidFill>
            </a:endParaRPr>
          </a:p>
        </p:txBody>
      </p:sp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>
            <a:off x="1754101" y="1232645"/>
            <a:ext cx="5708824" cy="2881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Ксюша</a:t>
            </a:r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1264890" y="1398300"/>
            <a:ext cx="6687246" cy="28813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</a:rPr>
              <a:t>Георгий</a:t>
            </a:r>
          </a:p>
        </p:txBody>
      </p:sp>
    </p:spTree>
    <p:extLst>
      <p:ext uri="{BB962C8B-B14F-4D97-AF65-F5344CB8AC3E}">
        <p14:creationId xmlns:p14="http://schemas.microsoft.com/office/powerpoint/2010/main" val="4528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8" grpId="1" animBg="1"/>
      <p:bldP spid="6155" grpId="0" animBg="1"/>
      <p:bldP spid="6155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Оцени свою работу</a:t>
            </a:r>
            <a:endParaRPr lang="ru-RU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3111261" y="2570796"/>
            <a:ext cx="5704091" cy="2514388"/>
            <a:chOff x="1547" y="2466"/>
            <a:chExt cx="6399" cy="4660"/>
          </a:xfrm>
        </p:grpSpPr>
        <p:cxnSp>
          <p:nvCxnSpPr>
            <p:cNvPr id="5" name="AutoShape 3"/>
            <p:cNvCxnSpPr>
              <a:cxnSpLocks noChangeShapeType="1"/>
            </p:cNvCxnSpPr>
            <p:nvPr/>
          </p:nvCxnSpPr>
          <p:spPr bwMode="auto">
            <a:xfrm>
              <a:off x="1547" y="2466"/>
              <a:ext cx="2559" cy="1165"/>
            </a:xfrm>
            <a:prstGeom prst="bentConnector3">
              <a:avLst>
                <a:gd name="adj1" fmla="val 49981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>
              <a:off x="2828" y="3631"/>
              <a:ext cx="2559" cy="1165"/>
            </a:xfrm>
            <a:prstGeom prst="bentConnector3">
              <a:avLst>
                <a:gd name="adj1" fmla="val 49981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4106" y="4796"/>
              <a:ext cx="2559" cy="1165"/>
            </a:xfrm>
            <a:prstGeom prst="bentConnector3">
              <a:avLst>
                <a:gd name="adj1" fmla="val 49981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>
              <a:off x="5387" y="5961"/>
              <a:ext cx="2559" cy="1165"/>
            </a:xfrm>
            <a:prstGeom prst="bentConnector3">
              <a:avLst>
                <a:gd name="adj1" fmla="val 49981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" name="Picture 91" descr="3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1451"/>
            <a:ext cx="2682062" cy="151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3900" b="1" dirty="0" smtClean="0">
                <a:solidFill>
                  <a:srgbClr val="FF0000"/>
                </a:solidFill>
              </a:rPr>
              <a:t>?</a:t>
            </a:r>
            <a:endParaRPr lang="ru-RU" sz="239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791072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Почему она так называется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?</a:t>
            </a:r>
            <a:b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latin typeface="Comic Sans MS" pitchFamily="66" charset="0"/>
                <a:ea typeface="+mn-ea"/>
                <a:cs typeface="Times New Roman" pitchFamily="18" charset="0"/>
              </a:rPr>
              <a:t>Работа в группах</a:t>
            </a:r>
            <a:r>
              <a:rPr lang="ru-RU" sz="3600" b="1" dirty="0">
                <a:latin typeface="Comic Sans MS" pitchFamily="66" charset="0"/>
                <a:ea typeface="+mn-ea"/>
                <a:cs typeface="Times New Roman" pitchFamily="18" charset="0"/>
              </a:rPr>
              <a:t/>
            </a:r>
            <a:br>
              <a:rPr lang="ru-RU" sz="3600" b="1" dirty="0">
                <a:latin typeface="Comic Sans MS" pitchFamily="66" charset="0"/>
                <a:ea typeface="+mn-ea"/>
                <a:cs typeface="Times New Roman" pitchFamily="18" charset="0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769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226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1_Тема Office</vt:lpstr>
      <vt:lpstr>Тема Office</vt:lpstr>
      <vt:lpstr>2_Тема Office</vt:lpstr>
      <vt:lpstr>3_Тема Office</vt:lpstr>
      <vt:lpstr>Оформление по умолчанию</vt:lpstr>
      <vt:lpstr>1_Воздушный поток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 свою работу</vt:lpstr>
      <vt:lpstr>Почему она так называется?  Работа в группах </vt:lpstr>
      <vt:lpstr>Проверь  работу в группах</vt:lpstr>
      <vt:lpstr>Презентация PowerPoint</vt:lpstr>
      <vt:lpstr>  </vt:lpstr>
      <vt:lpstr>Оцени свою работу</vt:lpstr>
      <vt:lpstr>Для чего нужна приставка? Самостоятельная работа</vt:lpstr>
      <vt:lpstr>Для чего нужна приставка?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25</cp:revision>
  <dcterms:created xsi:type="dcterms:W3CDTF">2015-12-07T15:51:05Z</dcterms:created>
  <dcterms:modified xsi:type="dcterms:W3CDTF">2016-01-18T18:19:13Z</dcterms:modified>
</cp:coreProperties>
</file>