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7" r:id="rId2"/>
    <p:sldId id="278" r:id="rId3"/>
    <p:sldId id="257" r:id="rId4"/>
    <p:sldId id="279" r:id="rId5"/>
    <p:sldId id="258" r:id="rId6"/>
    <p:sldId id="259" r:id="rId7"/>
    <p:sldId id="261" r:id="rId8"/>
    <p:sldId id="260" r:id="rId9"/>
    <p:sldId id="263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80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78" autoAdjust="0"/>
    <p:restoredTop sz="86444" autoAdjust="0"/>
  </p:normalViewPr>
  <p:slideViewPr>
    <p:cSldViewPr>
      <p:cViewPr varScale="1">
        <p:scale>
          <a:sx n="64" d="100"/>
          <a:sy n="64" d="100"/>
        </p:scale>
        <p:origin x="-30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52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636B0-105C-4BB8-9812-D8877FB9846D}" type="datetimeFigureOut">
              <a:rPr lang="ru-RU" smtClean="0"/>
              <a:pPr/>
              <a:t>31.08.2011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2CD96307-883E-4CEF-B983-4263C8C287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636B0-105C-4BB8-9812-D8877FB9846D}" type="datetimeFigureOut">
              <a:rPr lang="ru-RU" smtClean="0"/>
              <a:pPr/>
              <a:t>31.08.2011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96307-883E-4CEF-B983-4263C8C287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636B0-105C-4BB8-9812-D8877FB9846D}" type="datetimeFigureOut">
              <a:rPr lang="ru-RU" smtClean="0"/>
              <a:pPr/>
              <a:t>31.08.2011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96307-883E-4CEF-B983-4263C8C287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636B0-105C-4BB8-9812-D8877FB9846D}" type="datetimeFigureOut">
              <a:rPr lang="ru-RU" smtClean="0"/>
              <a:pPr/>
              <a:t>31.08.2011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2CD96307-883E-4CEF-B983-4263C8C287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636B0-105C-4BB8-9812-D8877FB9846D}" type="datetimeFigureOut">
              <a:rPr lang="ru-RU" smtClean="0"/>
              <a:pPr/>
              <a:t>31.08.2011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96307-883E-4CEF-B983-4263C8C287A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636B0-105C-4BB8-9812-D8877FB9846D}" type="datetimeFigureOut">
              <a:rPr lang="ru-RU" smtClean="0"/>
              <a:pPr/>
              <a:t>31.08.2011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96307-883E-4CEF-B983-4263C8C287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636B0-105C-4BB8-9812-D8877FB9846D}" type="datetimeFigureOut">
              <a:rPr lang="ru-RU" smtClean="0"/>
              <a:pPr/>
              <a:t>31.08.2011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2CD96307-883E-4CEF-B983-4263C8C287A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636B0-105C-4BB8-9812-D8877FB9846D}" type="datetimeFigureOut">
              <a:rPr lang="ru-RU" smtClean="0"/>
              <a:pPr/>
              <a:t>31.08.2011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96307-883E-4CEF-B983-4263C8C287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636B0-105C-4BB8-9812-D8877FB9846D}" type="datetimeFigureOut">
              <a:rPr lang="ru-RU" smtClean="0"/>
              <a:pPr/>
              <a:t>31.08.2011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96307-883E-4CEF-B983-4263C8C287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636B0-105C-4BB8-9812-D8877FB9846D}" type="datetimeFigureOut">
              <a:rPr lang="ru-RU" smtClean="0"/>
              <a:pPr/>
              <a:t>31.08.2011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96307-883E-4CEF-B983-4263C8C287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636B0-105C-4BB8-9812-D8877FB9846D}" type="datetimeFigureOut">
              <a:rPr lang="ru-RU" smtClean="0"/>
              <a:pPr/>
              <a:t>31.08.2011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96307-883E-4CEF-B983-4263C8C287A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C2A636B0-105C-4BB8-9812-D8877FB9846D}" type="datetimeFigureOut">
              <a:rPr lang="ru-RU" smtClean="0"/>
              <a:pPr/>
              <a:t>31.08.2011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CD96307-883E-4CEF-B983-4263C8C287A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varson.ru/images/Geography_jpeg_big/geogr1nauka5.jpg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gif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gif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hyperlink" Target="http://img1.liveinternet.ru/images/attach/c/2/73/182/73182343_89185.jpg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varson.ru/images/Geography_jpeg_big/geogr1nauka5.jpg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://borus.edusite.ru/images/clip_image003.png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varson.ru/images/Geography_jpeg_big/geogr1nauka5.jpg" TargetMode="Externa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НАША МЕСТНОСТЬ НА ПЛАНЕ И КАРТЕ</a:t>
            </a:r>
            <a:endParaRPr lang="ru-RU" dirty="0"/>
          </a:p>
        </p:txBody>
      </p:sp>
      <p:pic>
        <p:nvPicPr>
          <p:cNvPr id="4" name="Picture 2" descr="http://www.varson.ru/images/Geography_jpeg_big/geogr1nauka5.jpg">
            <a:hlinkClick r:id="rId2"/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 l="1963" t="14301" r="1963" b="6951"/>
          <a:stretch>
            <a:fillRect/>
          </a:stretch>
        </p:blipFill>
        <p:spPr bwMode="auto">
          <a:xfrm>
            <a:off x="395536" y="1196752"/>
            <a:ext cx="8352928" cy="532859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1196752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Следующим </a:t>
            </a:r>
            <a:r>
              <a:rPr lang="ru-RU" b="1" i="1" dirty="0" smtClean="0"/>
              <a:t>свойством условного знака является его цвет</a:t>
            </a:r>
            <a:r>
              <a:rPr lang="ru-RU" dirty="0" smtClean="0"/>
              <a:t>. </a:t>
            </a:r>
            <a:endParaRPr lang="ru-RU" dirty="0" smtClean="0"/>
          </a:p>
          <a:p>
            <a:r>
              <a:rPr lang="ru-RU" b="1" i="1" dirty="0" smtClean="0">
                <a:solidFill>
                  <a:srgbClr val="0070C0"/>
                </a:solidFill>
              </a:rPr>
              <a:t>Синий </a:t>
            </a:r>
            <a:r>
              <a:rPr lang="ru-RU" b="1" i="1" dirty="0" smtClean="0">
                <a:solidFill>
                  <a:srgbClr val="0070C0"/>
                </a:solidFill>
              </a:rPr>
              <a:t>цвет </a:t>
            </a:r>
            <a:r>
              <a:rPr lang="ru-RU" i="1" dirty="0" smtClean="0"/>
              <a:t>– </a:t>
            </a:r>
            <a:r>
              <a:rPr lang="ru-RU" i="1" dirty="0" err="1" smtClean="0"/>
              <a:t>цвет</a:t>
            </a:r>
            <a:r>
              <a:rPr lang="ru-RU" i="1" dirty="0" smtClean="0"/>
              <a:t> воды</a:t>
            </a:r>
            <a:r>
              <a:rPr lang="ru-RU" dirty="0" smtClean="0"/>
              <a:t>, следовательно, именно им выделены на плане многочисленные водные объекты.</a:t>
            </a:r>
            <a:endParaRPr lang="ru-RU" dirty="0"/>
          </a:p>
        </p:txBody>
      </p:sp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 </a:t>
            </a:r>
            <a:endParaRPr kumimoji="0" lang="ru-RU" sz="1000" b="1" i="1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Times New Roman Cyr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1" i="1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 Cyr"/>
              </a:rPr>
              <a:t>Рис. 2. Условные знаки водных объектов </a:t>
            </a:r>
            <a:endParaRPr kumimoji="0" lang="ru-RU" sz="1000" b="1" i="1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Times New Roman Cyr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97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1506" name="Picture 2" descr="Рис. 2. Условные знаки водных объектов 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788024" y="0"/>
            <a:ext cx="4355976" cy="6858000"/>
          </a:xfrm>
          <a:prstGeom prst="rect">
            <a:avLst/>
          </a:prstGeom>
          <a:noFill/>
        </p:spPr>
      </p:pic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 </a:t>
            </a:r>
            <a:endParaRPr kumimoji="0" lang="ru-RU" sz="1000" b="1" i="1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Times New Roman Cyr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1" i="1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 Cyr"/>
              </a:rPr>
              <a:t>Рис. 2. Условные знаки водных объектов </a:t>
            </a:r>
            <a:endParaRPr kumimoji="0" lang="ru-RU" sz="1000" b="1" i="1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Times New Roman Cyr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97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51520" y="2887682"/>
            <a:ext cx="475252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К</a:t>
            </a:r>
            <a:r>
              <a:rPr lang="ru-RU" b="1" dirty="0" smtClean="0">
                <a:solidFill>
                  <a:srgbClr val="FF0000"/>
                </a:solidFill>
              </a:rPr>
              <a:t>оллективное размышление:</a:t>
            </a:r>
            <a:endParaRPr lang="ru-RU" b="1" dirty="0" smtClean="0">
              <a:solidFill>
                <a:srgbClr val="FF0000"/>
              </a:solidFill>
            </a:endParaRPr>
          </a:p>
          <a:p>
            <a:endParaRPr lang="ru-RU" dirty="0" smtClean="0"/>
          </a:p>
          <a:p>
            <a:r>
              <a:rPr lang="ru-RU" dirty="0" smtClean="0"/>
              <a:t>На </a:t>
            </a:r>
            <a:r>
              <a:rPr lang="ru-RU" dirty="0" smtClean="0"/>
              <a:t>местности есть родник. Из этого родника берет начало ручей. Назовем его Веселый. Название ручья тоже пишется синим. Невдалеке есть болото. Из него может вытекать река? </a:t>
            </a:r>
            <a:endParaRPr lang="ru-RU" dirty="0" smtClean="0"/>
          </a:p>
          <a:p>
            <a:r>
              <a:rPr lang="ru-RU" dirty="0" smtClean="0"/>
              <a:t>Как </a:t>
            </a:r>
            <a:r>
              <a:rPr lang="ru-RU" dirty="0" smtClean="0"/>
              <a:t>мы ее назовем? </a:t>
            </a:r>
            <a:endParaRPr lang="ru-RU" dirty="0" smtClean="0"/>
          </a:p>
          <a:p>
            <a:r>
              <a:rPr lang="ru-RU" dirty="0" smtClean="0"/>
              <a:t>Ручей </a:t>
            </a:r>
            <a:r>
              <a:rPr lang="ru-RU" dirty="0" smtClean="0"/>
              <a:t>Веселый впадает в реку Большую. Это правый или левый приток реки? Как это узнать</a:t>
            </a:r>
            <a:r>
              <a:rPr lang="ru-RU" dirty="0" smtClean="0"/>
              <a:t>?</a:t>
            </a:r>
          </a:p>
          <a:p>
            <a:r>
              <a:rPr lang="ru-RU" dirty="0" smtClean="0"/>
              <a:t> </a:t>
            </a:r>
            <a:r>
              <a:rPr lang="ru-RU" dirty="0" smtClean="0"/>
              <a:t>Как указать направление течения реки?.. </a:t>
            </a:r>
          </a:p>
          <a:p>
            <a:r>
              <a:rPr lang="ru-RU" dirty="0" smtClean="0"/>
              <a:t>Река впадает в озеро. Назовем его Тихое. Один берег озера заболочен…</a:t>
            </a:r>
            <a:endParaRPr lang="ru-RU" dirty="0"/>
          </a:p>
        </p:txBody>
      </p:sp>
      <p:sp>
        <p:nvSpPr>
          <p:cNvPr id="12" name="Полилиния 11"/>
          <p:cNvSpPr/>
          <p:nvPr/>
        </p:nvSpPr>
        <p:spPr>
          <a:xfrm>
            <a:off x="5076056" y="5523876"/>
            <a:ext cx="2160240" cy="1334124"/>
          </a:xfrm>
          <a:custGeom>
            <a:avLst/>
            <a:gdLst>
              <a:gd name="connsiteX0" fmla="*/ 1154243 w 2068643"/>
              <a:gd name="connsiteY0" fmla="*/ 44970 h 1334124"/>
              <a:gd name="connsiteX1" fmla="*/ 1049312 w 2068643"/>
              <a:gd name="connsiteY1" fmla="*/ 44970 h 1334124"/>
              <a:gd name="connsiteX2" fmla="*/ 974361 w 2068643"/>
              <a:gd name="connsiteY2" fmla="*/ 14990 h 1334124"/>
              <a:gd name="connsiteX3" fmla="*/ 884420 w 2068643"/>
              <a:gd name="connsiteY3" fmla="*/ 0 h 1334124"/>
              <a:gd name="connsiteX4" fmla="*/ 824459 w 2068643"/>
              <a:gd name="connsiteY4" fmla="*/ 0 h 1334124"/>
              <a:gd name="connsiteX5" fmla="*/ 824459 w 2068643"/>
              <a:gd name="connsiteY5" fmla="*/ 0 h 1334124"/>
              <a:gd name="connsiteX6" fmla="*/ 644577 w 2068643"/>
              <a:gd name="connsiteY6" fmla="*/ 0 h 1334124"/>
              <a:gd name="connsiteX7" fmla="*/ 554636 w 2068643"/>
              <a:gd name="connsiteY7" fmla="*/ 14990 h 1334124"/>
              <a:gd name="connsiteX8" fmla="*/ 434715 w 2068643"/>
              <a:gd name="connsiteY8" fmla="*/ 134911 h 1334124"/>
              <a:gd name="connsiteX9" fmla="*/ 344774 w 2068643"/>
              <a:gd name="connsiteY9" fmla="*/ 239842 h 1334124"/>
              <a:gd name="connsiteX10" fmla="*/ 299804 w 2068643"/>
              <a:gd name="connsiteY10" fmla="*/ 299803 h 1334124"/>
              <a:gd name="connsiteX11" fmla="*/ 209863 w 2068643"/>
              <a:gd name="connsiteY11" fmla="*/ 404734 h 1334124"/>
              <a:gd name="connsiteX12" fmla="*/ 164892 w 2068643"/>
              <a:gd name="connsiteY12" fmla="*/ 434714 h 1334124"/>
              <a:gd name="connsiteX13" fmla="*/ 164892 w 2068643"/>
              <a:gd name="connsiteY13" fmla="*/ 434714 h 1334124"/>
              <a:gd name="connsiteX14" fmla="*/ 104931 w 2068643"/>
              <a:gd name="connsiteY14" fmla="*/ 494675 h 1334124"/>
              <a:gd name="connsiteX15" fmla="*/ 104931 w 2068643"/>
              <a:gd name="connsiteY15" fmla="*/ 494675 h 1334124"/>
              <a:gd name="connsiteX16" fmla="*/ 59961 w 2068643"/>
              <a:gd name="connsiteY16" fmla="*/ 674557 h 1334124"/>
              <a:gd name="connsiteX17" fmla="*/ 44971 w 2068643"/>
              <a:gd name="connsiteY17" fmla="*/ 809469 h 1334124"/>
              <a:gd name="connsiteX18" fmla="*/ 14990 w 2068643"/>
              <a:gd name="connsiteY18" fmla="*/ 929390 h 1334124"/>
              <a:gd name="connsiteX19" fmla="*/ 14990 w 2068643"/>
              <a:gd name="connsiteY19" fmla="*/ 929390 h 1334124"/>
              <a:gd name="connsiteX20" fmla="*/ 0 w 2068643"/>
              <a:gd name="connsiteY20" fmla="*/ 1034321 h 1334124"/>
              <a:gd name="connsiteX21" fmla="*/ 0 w 2068643"/>
              <a:gd name="connsiteY21" fmla="*/ 1154242 h 1334124"/>
              <a:gd name="connsiteX22" fmla="*/ 0 w 2068643"/>
              <a:gd name="connsiteY22" fmla="*/ 1154242 h 1334124"/>
              <a:gd name="connsiteX23" fmla="*/ 14990 w 2068643"/>
              <a:gd name="connsiteY23" fmla="*/ 1334124 h 1334124"/>
              <a:gd name="connsiteX24" fmla="*/ 269823 w 2068643"/>
              <a:gd name="connsiteY24" fmla="*/ 1334124 h 1334124"/>
              <a:gd name="connsiteX25" fmla="*/ 599607 w 2068643"/>
              <a:gd name="connsiteY25" fmla="*/ 1334124 h 1334124"/>
              <a:gd name="connsiteX26" fmla="*/ 989351 w 2068643"/>
              <a:gd name="connsiteY26" fmla="*/ 1334124 h 1334124"/>
              <a:gd name="connsiteX27" fmla="*/ 1244184 w 2068643"/>
              <a:gd name="connsiteY27" fmla="*/ 1334124 h 1334124"/>
              <a:gd name="connsiteX28" fmla="*/ 1588958 w 2068643"/>
              <a:gd name="connsiteY28" fmla="*/ 1334124 h 1334124"/>
              <a:gd name="connsiteX29" fmla="*/ 1873771 w 2068643"/>
              <a:gd name="connsiteY29" fmla="*/ 1229193 h 1334124"/>
              <a:gd name="connsiteX30" fmla="*/ 2008682 w 2068643"/>
              <a:gd name="connsiteY30" fmla="*/ 1124262 h 1334124"/>
              <a:gd name="connsiteX31" fmla="*/ 2038663 w 2068643"/>
              <a:gd name="connsiteY31" fmla="*/ 1034321 h 1334124"/>
              <a:gd name="connsiteX32" fmla="*/ 2068643 w 2068643"/>
              <a:gd name="connsiteY32" fmla="*/ 794478 h 1334124"/>
              <a:gd name="connsiteX33" fmla="*/ 2068643 w 2068643"/>
              <a:gd name="connsiteY33" fmla="*/ 659567 h 1334124"/>
              <a:gd name="connsiteX34" fmla="*/ 2053653 w 2068643"/>
              <a:gd name="connsiteY34" fmla="*/ 494675 h 1334124"/>
              <a:gd name="connsiteX35" fmla="*/ 1918741 w 2068643"/>
              <a:gd name="connsiteY35" fmla="*/ 269823 h 1334124"/>
              <a:gd name="connsiteX36" fmla="*/ 1828800 w 2068643"/>
              <a:gd name="connsiteY36" fmla="*/ 224852 h 1334124"/>
              <a:gd name="connsiteX37" fmla="*/ 1543987 w 2068643"/>
              <a:gd name="connsiteY37" fmla="*/ 74950 h 1334124"/>
              <a:gd name="connsiteX38" fmla="*/ 1469036 w 2068643"/>
              <a:gd name="connsiteY38" fmla="*/ 44970 h 1334124"/>
              <a:gd name="connsiteX39" fmla="*/ 1154243 w 2068643"/>
              <a:gd name="connsiteY39" fmla="*/ 44970 h 13341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2068643" h="1334124">
                <a:moveTo>
                  <a:pt x="1154243" y="44970"/>
                </a:moveTo>
                <a:lnTo>
                  <a:pt x="1049312" y="44970"/>
                </a:lnTo>
                <a:lnTo>
                  <a:pt x="974361" y="14990"/>
                </a:lnTo>
                <a:lnTo>
                  <a:pt x="884420" y="0"/>
                </a:lnTo>
                <a:lnTo>
                  <a:pt x="824459" y="0"/>
                </a:lnTo>
                <a:lnTo>
                  <a:pt x="824459" y="0"/>
                </a:lnTo>
                <a:lnTo>
                  <a:pt x="644577" y="0"/>
                </a:lnTo>
                <a:lnTo>
                  <a:pt x="554636" y="14990"/>
                </a:lnTo>
                <a:lnTo>
                  <a:pt x="434715" y="134911"/>
                </a:lnTo>
                <a:lnTo>
                  <a:pt x="344774" y="239842"/>
                </a:lnTo>
                <a:lnTo>
                  <a:pt x="299804" y="299803"/>
                </a:lnTo>
                <a:cubicBezTo>
                  <a:pt x="269824" y="334780"/>
                  <a:pt x="242438" y="372160"/>
                  <a:pt x="209863" y="404734"/>
                </a:cubicBezTo>
                <a:cubicBezTo>
                  <a:pt x="197124" y="417473"/>
                  <a:pt x="164892" y="434714"/>
                  <a:pt x="164892" y="434714"/>
                </a:cubicBezTo>
                <a:lnTo>
                  <a:pt x="164892" y="434714"/>
                </a:lnTo>
                <a:lnTo>
                  <a:pt x="104931" y="494675"/>
                </a:lnTo>
                <a:lnTo>
                  <a:pt x="104931" y="494675"/>
                </a:lnTo>
                <a:lnTo>
                  <a:pt x="59961" y="674557"/>
                </a:lnTo>
                <a:cubicBezTo>
                  <a:pt x="54964" y="719528"/>
                  <a:pt x="53845" y="765100"/>
                  <a:pt x="44971" y="809469"/>
                </a:cubicBezTo>
                <a:cubicBezTo>
                  <a:pt x="11830" y="975174"/>
                  <a:pt x="14990" y="846846"/>
                  <a:pt x="14990" y="929390"/>
                </a:cubicBezTo>
                <a:lnTo>
                  <a:pt x="14990" y="929390"/>
                </a:lnTo>
                <a:lnTo>
                  <a:pt x="0" y="1034321"/>
                </a:lnTo>
                <a:lnTo>
                  <a:pt x="0" y="1154242"/>
                </a:lnTo>
                <a:lnTo>
                  <a:pt x="0" y="1154242"/>
                </a:lnTo>
                <a:lnTo>
                  <a:pt x="14990" y="1334124"/>
                </a:lnTo>
                <a:lnTo>
                  <a:pt x="269823" y="1334124"/>
                </a:lnTo>
                <a:lnTo>
                  <a:pt x="599607" y="1334124"/>
                </a:lnTo>
                <a:lnTo>
                  <a:pt x="989351" y="1334124"/>
                </a:lnTo>
                <a:lnTo>
                  <a:pt x="1244184" y="1334124"/>
                </a:lnTo>
                <a:lnTo>
                  <a:pt x="1588958" y="1334124"/>
                </a:lnTo>
                <a:lnTo>
                  <a:pt x="1873771" y="1229193"/>
                </a:lnTo>
                <a:lnTo>
                  <a:pt x="2008682" y="1124262"/>
                </a:lnTo>
                <a:lnTo>
                  <a:pt x="2038663" y="1034321"/>
                </a:lnTo>
                <a:lnTo>
                  <a:pt x="2068643" y="794478"/>
                </a:lnTo>
                <a:lnTo>
                  <a:pt x="2068643" y="659567"/>
                </a:lnTo>
                <a:lnTo>
                  <a:pt x="2053653" y="494675"/>
                </a:lnTo>
                <a:lnTo>
                  <a:pt x="1918741" y="269823"/>
                </a:lnTo>
                <a:lnTo>
                  <a:pt x="1828800" y="224852"/>
                </a:lnTo>
                <a:lnTo>
                  <a:pt x="1543987" y="74950"/>
                </a:lnTo>
                <a:lnTo>
                  <a:pt x="1469036" y="44970"/>
                </a:lnTo>
                <a:lnTo>
                  <a:pt x="1154243" y="44970"/>
                </a:lnTo>
                <a:close/>
              </a:path>
            </a:pathLst>
          </a:custGeom>
          <a:solidFill>
            <a:srgbClr val="00B0F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611560" y="332656"/>
            <a:ext cx="614572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  <a:latin typeface="Times New Roman Cyr"/>
              </a:rPr>
              <a:t>Фоновый цвет условных знаков</a:t>
            </a:r>
            <a:endParaRPr lang="ru-RU" sz="3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88640"/>
            <a:ext cx="846043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 smtClean="0"/>
              <a:t>Черным цветом </a:t>
            </a:r>
            <a:r>
              <a:rPr lang="ru-RU" i="1" dirty="0" smtClean="0"/>
              <a:t>изображают объекты деятельности человека</a:t>
            </a:r>
            <a:r>
              <a:rPr lang="ru-RU" dirty="0" smtClean="0"/>
              <a:t>: </a:t>
            </a:r>
            <a:endParaRPr lang="ru-RU" dirty="0" smtClean="0"/>
          </a:p>
          <a:p>
            <a:r>
              <a:rPr lang="ru-RU" dirty="0" smtClean="0"/>
              <a:t>все </a:t>
            </a:r>
            <a:r>
              <a:rPr lang="ru-RU" dirty="0" smtClean="0"/>
              <a:t>виды дорог, тропинка и просека в лесу, грунтовая дорога и дорога с твердым покрытием, населенные пункты и их </a:t>
            </a:r>
            <a:r>
              <a:rPr lang="ru-RU" dirty="0" smtClean="0"/>
              <a:t>названия.</a:t>
            </a:r>
            <a:endParaRPr lang="ru-RU" dirty="0"/>
          </a:p>
        </p:txBody>
      </p:sp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251520" y="1729353"/>
            <a:ext cx="496855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 </a:t>
            </a:r>
            <a:endParaRPr kumimoji="0" lang="ru-RU" sz="6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3554" name="Picture 2" descr="Рис. 3. Условные знаки объектов деятельности человека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43608" y="1484784"/>
            <a:ext cx="6696744" cy="475252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611560" y="105598"/>
            <a:ext cx="7668344" cy="2185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 </a:t>
            </a:r>
            <a:endParaRPr kumimoji="0" lang="ru-RU" sz="1000" b="1" i="1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 Cyr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 Cyr"/>
              </a:rPr>
              <a:t>  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 Cyr"/>
              </a:rPr>
              <a:t>З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Arial" pitchFamily="34" charset="0"/>
                <a:cs typeface="Arial" pitchFamily="34" charset="0"/>
              </a:rPr>
              <a:t>еленый 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Arial" pitchFamily="34" charset="0"/>
                <a:cs typeface="Arial" pitchFamily="34" charset="0"/>
              </a:rPr>
              <a:t>цвет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называют фоновым – им не рисуют и не подписывают названия, но 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заливают площадь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, которую занимают лес, кустарник и сад. С помощью условных значков уточняют, из каких деревьев – лиственных или хвойных – он состоит. Если лес хвойный, то рисуют знак, похожий на ель. Если лес смешанный, то вместе со значком хвойного дерева рисуют значок лиственного дерева. Пространства полей остаются на плане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незакрашенными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4578" name="Picture 2" descr="Рис. 4. Фоновый цвет условных знаков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11560" y="2420888"/>
            <a:ext cx="7200800" cy="417646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260648"/>
            <a:ext cx="443352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У</a:t>
            </a:r>
            <a:r>
              <a:rPr lang="ru-RU" sz="2400" b="1" dirty="0" smtClean="0">
                <a:solidFill>
                  <a:srgbClr val="FF0000"/>
                </a:solidFill>
              </a:rPr>
              <a:t>своение </a:t>
            </a:r>
            <a:r>
              <a:rPr lang="ru-RU" sz="2400" b="1" dirty="0" smtClean="0">
                <a:solidFill>
                  <a:srgbClr val="FF0000"/>
                </a:solidFill>
              </a:rPr>
              <a:t>условных знаков </a:t>
            </a:r>
            <a:endParaRPr lang="ru-RU" sz="2400" b="1" dirty="0">
              <a:solidFill>
                <a:srgbClr val="FF0000"/>
              </a:solidFill>
            </a:endParaRPr>
          </a:p>
        </p:txBody>
      </p:sp>
      <p:pic>
        <p:nvPicPr>
          <p:cNvPr id="25602" name="Picture 2" descr="http://nsc.1september.ru/2008/18/5.gif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11960" y="1124744"/>
            <a:ext cx="952500" cy="523875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79512" y="692696"/>
            <a:ext cx="849694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 smtClean="0"/>
              <a:t>Задание 1.</a:t>
            </a:r>
            <a:r>
              <a:rPr lang="ru-RU" dirty="0" smtClean="0"/>
              <a:t> </a:t>
            </a:r>
            <a:r>
              <a:rPr lang="ru-RU" sz="1400" dirty="0" smtClean="0"/>
              <a:t>Перепишите текст. При этом замените слова, где это возможно, условными знаками плана местности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25603" name="Rectangle 3"/>
          <p:cNvSpPr>
            <a:spLocks noChangeArrowheads="1"/>
          </p:cNvSpPr>
          <p:nvPr/>
        </p:nvSpPr>
        <p:spPr bwMode="auto">
          <a:xfrm>
            <a:off x="179512" y="1268760"/>
            <a:ext cx="8964488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cs typeface="Arial" pitchFamily="34" charset="0"/>
              </a:rPr>
              <a:t>В нашей местности есть очень красивое  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cs typeface="Arial" pitchFamily="34" charset="0"/>
              </a:rPr>
              <a:t>.                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cs typeface="Arial" pitchFamily="34" charset="0"/>
              </a:rPr>
              <a:t>Вдоль берега озера растет густой лес. Весной там много родников. Осенью мы ходим в лес собирать грибы и ягоды. В озеро впадает река. Она течет по широкому лугу с редкими отдельно стоящими деревьями. На лугу можно услышать шум поездов, которые ездят по железной дороге.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251520" y="2348880"/>
            <a:ext cx="835292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 smtClean="0"/>
              <a:t>Задание 2.</a:t>
            </a:r>
            <a:r>
              <a:rPr lang="ru-RU" dirty="0" smtClean="0"/>
              <a:t> </a:t>
            </a:r>
            <a:r>
              <a:rPr lang="ru-RU" sz="1400" dirty="0" smtClean="0"/>
              <a:t>Перепишите и дополните текст. При этом вставьте вместо пропущенных слов условные знаки.</a:t>
            </a:r>
            <a:endParaRPr lang="ru-RU" sz="1400" dirty="0"/>
          </a:p>
        </p:txBody>
      </p:sp>
      <p:sp>
        <p:nvSpPr>
          <p:cNvPr id="25605" name="Rectangle 5"/>
          <p:cNvSpPr>
            <a:spLocks noChangeArrowheads="1"/>
          </p:cNvSpPr>
          <p:nvPr/>
        </p:nvSpPr>
        <p:spPr bwMode="auto">
          <a:xfrm>
            <a:off x="251520" y="3038183"/>
            <a:ext cx="813690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cs typeface="Arial" pitchFamily="34" charset="0"/>
              </a:rPr>
              <a:t>Саша и Сережа отправились ловить рыбу. Они пошли _____________. Потом они вышли _______________. Было жарко, и мальчики остановились попить воды _______________. Потом они вышли _______________.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</a:endParaRPr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251520" y="3861048"/>
            <a:ext cx="828092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Возможные варианты: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cs typeface="Arial" pitchFamily="34" charset="0"/>
              </a:rPr>
              <a:t>Саша и Сережа отправились ловить рыбу. Они пошли [по дороге; по тропинке; через лес (хвойный, лиственный); по мосту через реку; …]. Потом они вышли [к реке; к озеру; …]. Было жарко, и мальчики остановились попить воды [из родника; из колодца; у дома лесника; …]. Потом они вышли [ ].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</a:endParaRPr>
          </a:p>
        </p:txBody>
      </p:sp>
      <p:sp>
        <p:nvSpPr>
          <p:cNvPr id="25607" name="Rectangle 7"/>
          <p:cNvSpPr>
            <a:spLocks noChangeArrowheads="1"/>
          </p:cNvSpPr>
          <p:nvPr/>
        </p:nvSpPr>
        <p:spPr bwMode="auto">
          <a:xfrm>
            <a:off x="0" y="5229200"/>
            <a:ext cx="385192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Задание 3</a:t>
            </a:r>
            <a:r>
              <a:rPr kumimoji="0" lang="ru-RU" sz="1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.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Назовите, какие объекты находятся на местности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 </a:t>
            </a:r>
            <a:endParaRPr kumimoji="0" lang="ru-RU" sz="9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5608" name="Picture 8" descr="Рис. 5. Фрагмент местности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b="19361"/>
          <a:stretch>
            <a:fillRect/>
          </a:stretch>
        </p:blipFill>
        <p:spPr bwMode="auto">
          <a:xfrm>
            <a:off x="5292080" y="5157192"/>
            <a:ext cx="3851920" cy="170080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0"/>
            <a:ext cx="8964488" cy="25237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i="1" dirty="0" smtClean="0"/>
              <a:t>Задание 4.</a:t>
            </a:r>
            <a:r>
              <a:rPr lang="ru-RU" sz="1400" dirty="0" smtClean="0"/>
              <a:t> Нарисуйте фрагменты местности в заданных прямоугольниках </a:t>
            </a:r>
            <a:r>
              <a:rPr lang="ru-RU" sz="1400" dirty="0" smtClean="0"/>
              <a:t> </a:t>
            </a:r>
            <a:endParaRPr lang="ru-RU" sz="1400" dirty="0" smtClean="0"/>
          </a:p>
          <a:p>
            <a:endParaRPr lang="ru-RU" dirty="0" smtClean="0"/>
          </a:p>
          <a:p>
            <a:r>
              <a:rPr lang="ru-RU" dirty="0" smtClean="0">
                <a:solidFill>
                  <a:srgbClr val="FF0000"/>
                </a:solidFill>
              </a:rPr>
              <a:t>А-3</a:t>
            </a:r>
            <a:r>
              <a:rPr lang="ru-RU" dirty="0" smtClean="0">
                <a:solidFill>
                  <a:srgbClr val="FF0000"/>
                </a:solidFill>
              </a:rPr>
              <a:t>.</a:t>
            </a:r>
            <a:r>
              <a:rPr lang="ru-RU" dirty="0" smtClean="0">
                <a:solidFill>
                  <a:srgbClr val="0070C0"/>
                </a:solidFill>
              </a:rPr>
              <a:t> Просека в еловом лесу.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Б-2.</a:t>
            </a:r>
            <a:r>
              <a:rPr lang="ru-RU" dirty="0" smtClean="0">
                <a:solidFill>
                  <a:srgbClr val="0070C0"/>
                </a:solidFill>
              </a:rPr>
              <a:t> Лиственный лес на берегу озера. На противоположном берегу озера – болото.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А-1</a:t>
            </a:r>
            <a:r>
              <a:rPr lang="ru-RU" dirty="0" smtClean="0">
                <a:solidFill>
                  <a:srgbClr val="0070C0"/>
                </a:solidFill>
              </a:rPr>
              <a:t>. Родник на лугу.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В-3. </a:t>
            </a:r>
            <a:r>
              <a:rPr lang="ru-RU" dirty="0" smtClean="0">
                <a:solidFill>
                  <a:srgbClr val="0070C0"/>
                </a:solidFill>
              </a:rPr>
              <a:t>Железная дорога, вдоль которой тянется линия электропередачи и полоса кустарника.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В-1</a:t>
            </a:r>
            <a:r>
              <a:rPr lang="ru-RU" dirty="0" smtClean="0">
                <a:solidFill>
                  <a:srgbClr val="0070C0"/>
                </a:solidFill>
              </a:rPr>
              <a:t>. Вдоль правого берега реки тянется хвойный лес, на левом берегу – поселок.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115616" y="2996952"/>
          <a:ext cx="6624736" cy="3240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6184"/>
                <a:gridCol w="1656184"/>
                <a:gridCol w="1656184"/>
                <a:gridCol w="1656184"/>
              </a:tblGrid>
              <a:tr h="1080120">
                <a:tc>
                  <a:txBody>
                    <a:bodyPr/>
                    <a:lstStyle/>
                    <a:p>
                      <a:r>
                        <a:rPr lang="ru-RU" dirty="0" smtClean="0"/>
                        <a:t>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</a:tr>
              <a:tr h="1080120">
                <a:tc>
                  <a:txBody>
                    <a:bodyPr/>
                    <a:lstStyle/>
                    <a:p>
                      <a:r>
                        <a:rPr lang="ru-RU" dirty="0" smtClean="0"/>
                        <a:t>Б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</a:tr>
              <a:tr h="1080120">
                <a:tc>
                  <a:txBody>
                    <a:bodyPr/>
                    <a:lstStyle/>
                    <a:p>
                      <a:r>
                        <a:rPr lang="ru-RU" dirty="0" smtClean="0"/>
                        <a:t>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0" y="188640"/>
            <a:ext cx="779059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Задача 5.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Опишите местность, изображенную на фрагментах плана.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 </a:t>
            </a:r>
          </a:p>
        </p:txBody>
      </p:sp>
      <p:pic>
        <p:nvPicPr>
          <p:cNvPr id="27650" name="Picture 2" descr="Рис. 7. Описание фрагментов плана местности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5536" y="980728"/>
            <a:ext cx="8208912" cy="554461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188641"/>
            <a:ext cx="82089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 smtClean="0"/>
              <a:t>А</a:t>
            </a:r>
            <a:r>
              <a:rPr lang="ru-RU" i="1" dirty="0" smtClean="0"/>
              <a:t>нализ </a:t>
            </a:r>
            <a:r>
              <a:rPr lang="ru-RU" i="1" dirty="0" smtClean="0"/>
              <a:t>планов местности с умышленным допущением ошибок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28674" name="Picture 2" descr="Рис. 8. Планы местности «То, чего не может быть»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5576" y="1196752"/>
            <a:ext cx="7344816" cy="511256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251520" y="194157"/>
            <a:ext cx="8496944" cy="160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Задача 7. 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1) Назовите, какие объекты находятся на данной местности </a:t>
            </a:r>
            <a:b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2) Представьте, что вы стоите в точке 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A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. (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Обозначить эту точку на плане можно именно в момент выполнения задания.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) Назовите, какие объекты вы видите. Какие объекты вы не видите? Почему?</a:t>
            </a:r>
            <a:b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3) Представьте, что ваш друг стоит в точке 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B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. Назовите, какие объекты он видит. Какие объекты он не видит? Почему? Видите ли вы вашего друга?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 </a:t>
            </a:r>
          </a:p>
        </p:txBody>
      </p:sp>
      <p:pic>
        <p:nvPicPr>
          <p:cNvPr id="29698" name="Picture 2" descr="Рис. 10. Фрагмент плана местности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1520" y="1772816"/>
            <a:ext cx="8496944" cy="489654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 descr="http://nsc.1september.ru/2008/18/12.gif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6804248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7164288" y="0"/>
            <a:ext cx="1979712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 Определение </a:t>
            </a:r>
            <a:r>
              <a:rPr lang="ru-RU" b="1" dirty="0" smtClean="0"/>
              <a:t>направлений по сторонам горизонта и взаимное расположение объектов</a:t>
            </a:r>
            <a:endParaRPr lang="ru-RU" b="1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0"/>
            <a:ext cx="8208912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 smtClean="0">
                <a:solidFill>
                  <a:srgbClr val="FF0000"/>
                </a:solidFill>
              </a:rPr>
              <a:t>Домашнее задание.</a:t>
            </a:r>
          </a:p>
          <a:p>
            <a:r>
              <a:rPr lang="ru-RU" b="1" i="1" dirty="0" smtClean="0"/>
              <a:t>Задача </a:t>
            </a:r>
            <a:r>
              <a:rPr lang="ru-RU" b="1" i="1" dirty="0" smtClean="0"/>
              <a:t>10.</a:t>
            </a:r>
            <a:r>
              <a:rPr lang="ru-RU" dirty="0" smtClean="0"/>
              <a:t> </a:t>
            </a:r>
            <a:endParaRPr lang="ru-RU" dirty="0" smtClean="0"/>
          </a:p>
          <a:p>
            <a:r>
              <a:rPr lang="ru-RU" dirty="0" smtClean="0"/>
              <a:t>Составьте </a:t>
            </a:r>
            <a:r>
              <a:rPr lang="ru-RU" dirty="0" smtClean="0"/>
              <a:t>план известной вам местности. Для этого:</a:t>
            </a:r>
          </a:p>
          <a:p>
            <a:pPr marL="342900" indent="-342900">
              <a:buAutoNum type="arabicParenR"/>
            </a:pPr>
            <a:r>
              <a:rPr lang="ru-RU" dirty="0" smtClean="0"/>
              <a:t>Выберите местность, план которой вы будете рисовать (например, в окрестностях дачи, садового участка и т.д.).</a:t>
            </a:r>
            <a:br>
              <a:rPr lang="ru-RU" dirty="0" smtClean="0"/>
            </a:br>
            <a:r>
              <a:rPr lang="ru-RU" dirty="0" smtClean="0"/>
              <a:t>2) Представьте, что вы поднялись на воздушном шаре и увидели местность сверху. Какие наиболее крупные ее участки вы видите? Как они расположены относительно друг друга?</a:t>
            </a:r>
            <a:br>
              <a:rPr lang="ru-RU" dirty="0" smtClean="0"/>
            </a:br>
            <a:r>
              <a:rPr lang="ru-RU" dirty="0" smtClean="0"/>
              <a:t>3) Начертите на листе бумаги большой квадрат – будущий план местности. В центре него поставьте точку, над которой словно бы висит ваш воздушный шар.</a:t>
            </a:r>
            <a:br>
              <a:rPr lang="ru-RU" dirty="0" smtClean="0"/>
            </a:br>
            <a:r>
              <a:rPr lang="ru-RU" dirty="0" smtClean="0"/>
              <a:t>4) Нарисуйте условными знаками (сначала простым карандашом) наиболее крупные участки местности (лес, железная или автомобильная дорога, поселок, линия электропередачи и т.д.).</a:t>
            </a:r>
            <a:br>
              <a:rPr lang="ru-RU" dirty="0" smtClean="0"/>
            </a:br>
            <a:r>
              <a:rPr lang="ru-RU" dirty="0" smtClean="0"/>
              <a:t>5) Подумайте, какие меньшие по величине объекты (водонапорную башню, магазин, детскую площадку) следует указать на плане. Если нужно, придумайте для них условные знаки.</a:t>
            </a:r>
            <a:br>
              <a:rPr lang="ru-RU" dirty="0" smtClean="0"/>
            </a:br>
            <a:r>
              <a:rPr lang="ru-RU" dirty="0" smtClean="0"/>
              <a:t>6) Проанализируйте, правильно ли вы нарисовали план. Если да, то нарисуйте все условные знаки цветными карандашами.</a:t>
            </a:r>
            <a:br>
              <a:rPr lang="ru-RU" dirty="0" smtClean="0"/>
            </a:br>
            <a:r>
              <a:rPr lang="ru-RU" dirty="0" smtClean="0"/>
              <a:t>7) Подпишите на плане необходимые названия, помня, какими цветами следует это сделать.</a:t>
            </a:r>
          </a:p>
          <a:p>
            <a:pPr marL="342900" indent="-342900">
              <a:buAutoNum type="arabicParenR"/>
            </a:pPr>
            <a:r>
              <a:rPr lang="ru-RU" dirty="0" smtClean="0"/>
              <a:t>8) Придумайте вопросы к составленному вами плану местности.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686800" cy="838200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 Вид местности</a:t>
            </a:r>
            <a:r>
              <a:rPr lang="ru-RU" dirty="0" smtClean="0"/>
              <a:t>–все, что мы видим.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052736"/>
            <a:ext cx="4067944" cy="5328592"/>
          </a:xfrm>
        </p:spPr>
        <p:txBody>
          <a:bodyPr>
            <a:normAutofit fontScale="47500" lnSpcReduction="20000"/>
          </a:bodyPr>
          <a:lstStyle/>
          <a:p>
            <a:r>
              <a:rPr lang="ru-RU" sz="6000" dirty="0" smtClean="0"/>
              <a:t>Местность, изображённая условными знаками на листе бумаги, называется – картой.</a:t>
            </a:r>
          </a:p>
          <a:p>
            <a:r>
              <a:rPr lang="ru-RU" sz="6000" dirty="0" smtClean="0">
                <a:solidFill>
                  <a:srgbClr val="FF0000"/>
                </a:solidFill>
              </a:rPr>
              <a:t>Карта </a:t>
            </a:r>
            <a:r>
              <a:rPr lang="ru-RU" sz="6000" dirty="0" smtClean="0"/>
              <a:t>– подробное изображение земной поверхности.</a:t>
            </a:r>
          </a:p>
          <a:p>
            <a:r>
              <a:rPr lang="ru-RU" sz="6000" dirty="0" smtClean="0"/>
              <a:t>На карте вверху – </a:t>
            </a:r>
            <a:r>
              <a:rPr lang="ru-RU" sz="6000" dirty="0" smtClean="0">
                <a:solidFill>
                  <a:srgbClr val="FF0000"/>
                </a:solidFill>
              </a:rPr>
              <a:t>СЕВЕР,</a:t>
            </a:r>
            <a:r>
              <a:rPr lang="ru-RU" sz="6000" dirty="0" smtClean="0"/>
              <a:t> внизу – </a:t>
            </a:r>
            <a:r>
              <a:rPr lang="ru-RU" sz="6000" dirty="0" smtClean="0">
                <a:solidFill>
                  <a:srgbClr val="FF0000"/>
                </a:solidFill>
              </a:rPr>
              <a:t>ЮГ</a:t>
            </a:r>
            <a:r>
              <a:rPr lang="ru-RU" sz="6000" dirty="0" smtClean="0"/>
              <a:t>, справа – </a:t>
            </a:r>
            <a:r>
              <a:rPr lang="ru-RU" sz="6000" dirty="0" smtClean="0">
                <a:solidFill>
                  <a:srgbClr val="FF0000"/>
                </a:solidFill>
              </a:rPr>
              <a:t>ВОСТОК,</a:t>
            </a:r>
            <a:r>
              <a:rPr lang="ru-RU" sz="6000" dirty="0" smtClean="0"/>
              <a:t> слева – </a:t>
            </a:r>
            <a:r>
              <a:rPr lang="ru-RU" sz="6000" dirty="0" smtClean="0">
                <a:solidFill>
                  <a:srgbClr val="FF0000"/>
                </a:solidFill>
              </a:rPr>
              <a:t>ЗАПАД</a:t>
            </a:r>
            <a:r>
              <a:rPr lang="ru-RU" dirty="0" smtClean="0">
                <a:solidFill>
                  <a:srgbClr val="FF0000"/>
                </a:solidFill>
              </a:rPr>
              <a:t>.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5" name="Picture 1" descr="http://900igr.net/datas/kosmos-gorod-transport/Orientirovanie.files/0007-007-Mestnost-izobrazhjonnaja-uslovnymi-znakami-na-liste-bumagi-nazyvaetsja.jpg"/>
          <p:cNvPicPr>
            <a:picLocks noChangeAspect="1" noChangeArrowheads="1"/>
          </p:cNvPicPr>
          <p:nvPr/>
        </p:nvPicPr>
        <p:blipFill>
          <a:blip r:embed="rId2" cstate="print"/>
          <a:srcRect l="5113" t="23750" r="56300" b="18501"/>
          <a:stretch>
            <a:fillRect/>
          </a:stretch>
        </p:blipFill>
        <p:spPr bwMode="auto">
          <a:xfrm>
            <a:off x="3995936" y="1268760"/>
            <a:ext cx="4896544" cy="50405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 smtClean="0"/>
              <a:t>Задача 12.</a:t>
            </a:r>
            <a:r>
              <a:rPr lang="ru-RU" sz="2400" dirty="0" smtClean="0"/>
              <a:t> Составьте план местности, на которой могло происходить действие сказки «Гуси-лебеди». Обозначьте на плане маршрут движения девочки в поисках братца и обратно домой, а также маршрут движения гусей-лебедей. Для этого: </a:t>
            </a:r>
          </a:p>
          <a:p>
            <a:r>
              <a:rPr lang="ru-RU" sz="2400" dirty="0" smtClean="0"/>
              <a:t>1) прочитайте сказку;</a:t>
            </a:r>
            <a:br>
              <a:rPr lang="ru-RU" sz="2400" dirty="0" smtClean="0"/>
            </a:br>
            <a:r>
              <a:rPr lang="ru-RU" sz="2400" dirty="0" smtClean="0"/>
              <a:t>2) подчеркните в тексте, какие объекты необходимо изобразить на плане местности, и составьте перечень необходимых условных знаков;</a:t>
            </a:r>
            <a:br>
              <a:rPr lang="ru-RU" sz="2400" dirty="0" smtClean="0"/>
            </a:br>
            <a:r>
              <a:rPr lang="ru-RU" sz="2400" dirty="0" smtClean="0"/>
              <a:t>3) подумайте, как расположить отобранные объекты относительно друг друга; </a:t>
            </a:r>
            <a:br>
              <a:rPr lang="ru-RU" sz="2400" dirty="0" smtClean="0"/>
            </a:br>
            <a:r>
              <a:rPr lang="ru-RU" sz="2400" dirty="0" smtClean="0"/>
              <a:t>4) нарисуйте (сначала простым карандашом) план местности и маршруты движения детей и гусей-лебедей;</a:t>
            </a:r>
            <a:br>
              <a:rPr lang="ru-RU" sz="2400" dirty="0" smtClean="0"/>
            </a:br>
            <a:r>
              <a:rPr lang="ru-RU" sz="2400" dirty="0" smtClean="0"/>
              <a:t>5) проверьте еще раз по тексту сказки, соответствует ли местность, изображенная на плане, описанию; попробуйте определить, насколько реальна изображенная вами местность;</a:t>
            </a:r>
            <a:br>
              <a:rPr lang="ru-RU" sz="2400" dirty="0" smtClean="0"/>
            </a:br>
            <a:r>
              <a:rPr lang="ru-RU" sz="2400" dirty="0" smtClean="0"/>
              <a:t>6) окончательно оформите получившийся план цветными карандашами.</a:t>
            </a:r>
            <a:endParaRPr lang="ru-RU" sz="2400" dirty="0"/>
          </a:p>
        </p:txBody>
      </p:sp>
      <p:sp>
        <p:nvSpPr>
          <p:cNvPr id="31745" name="Rectangle 1"/>
          <p:cNvSpPr>
            <a:spLocks noChangeArrowheads="1"/>
          </p:cNvSpPr>
          <p:nvPr/>
        </p:nvSpPr>
        <p:spPr bwMode="auto">
          <a:xfrm>
            <a:off x="0" y="-261610"/>
            <a:ext cx="21993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0" y="0"/>
          <a:ext cx="5940152" cy="6685586"/>
        </p:xfrm>
        <a:graphic>
          <a:graphicData uri="http://schemas.openxmlformats.org/drawingml/2006/table">
            <a:tbl>
              <a:tblPr/>
              <a:tblGrid>
                <a:gridCol w="5940152"/>
              </a:tblGrid>
              <a:tr h="187835">
                <a:tc>
                  <a:txBody>
                    <a:bodyPr/>
                    <a:lstStyle/>
                    <a:p>
                      <a:pPr algn="just"/>
                      <a:r>
                        <a:rPr lang="ru-RU" sz="1600" dirty="0"/>
                        <a:t>Краткое содержание русской народной сказки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572805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rgbClr val="FF0000"/>
                          </a:solidFill>
                        </a:rPr>
                        <a:t>ГУСИ-ЛЕБЕДИ</a:t>
                      </a:r>
                    </a:p>
                    <a:p>
                      <a:pPr algn="l"/>
                      <a:r>
                        <a:rPr lang="ru-RU" sz="1600" dirty="0" smtClean="0"/>
                        <a:t>Жили мужик да баба. У них были дочка и сынок. Однажды отец с матерью ушли, а дочка посадила брата на травку под окном, а сама побежала на улицу. Налетели гуси-лебеди, подхватили мальчика и унесли на крыльях. Вернулась девочка, а брата нет. Она выбежала в поле и только увидела, как гуси-лебеди скрылись за темным лесом. Девочка бросилась их догонять. Она бежала и увидела печь. Не стала девочка есть пирожок, и печь не сказала, куда полетели гуси-лебеди. Побежала девочка дальше и увидела яблоню. Не стала девочка есть яблоко, и яблоня тоже не сказала ей, куда полетели гуси-лебеди. Побежала девочка дальше и увидела молочную реку в кисельных берегах. Она опять не поела киселя, и речка тоже не сказала, куда полетели гуси-лебеди. </a:t>
                      </a:r>
                      <a:br>
                        <a:rPr lang="ru-RU" sz="1600" dirty="0" smtClean="0"/>
                      </a:br>
                      <a:r>
                        <a:rPr lang="ru-RU" sz="1600" dirty="0" smtClean="0"/>
                        <a:t>Девочка долго бегала по полям, по лесам, по болотам и вдруг увидела избушку на курьих ножках. В избушке сидели Баба Яга и братец. Когда Баба Яга вышла, девочка взяла брата и побежала домой. </a:t>
                      </a:r>
                      <a:br>
                        <a:rPr lang="ru-RU" sz="1600" dirty="0" smtClean="0"/>
                      </a:br>
                      <a:r>
                        <a:rPr lang="ru-RU" sz="1600" dirty="0" smtClean="0"/>
                        <a:t>Сначала дети добежали до молочной реки. Девочка съела киселя, и река укрыла их кисельным берегом. Потом дети добежали до яблони, и она закрыла их ветвями от догоняющих гусей-лебедей. Гуси-лебеди не увидали их и пролетели мимо. Дети опять побежали, и перед ними – печь. Девочка съела пирожок, и дети спрятались в печке, а потом прибежали домой.</a:t>
                      </a:r>
                      <a:endParaRPr lang="ru-RU" sz="1600" dirty="0"/>
                    </a:p>
                  </a:txBody>
                  <a:tcPr marL="50953" marR="50953" marT="50953" marB="5095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3" name="Picture 2" descr="http://img1.liveinternet.ru/images/attach/c/2/73/182/73182343_89185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0152" y="188640"/>
            <a:ext cx="3203848" cy="3657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51521" y="260648"/>
            <a:ext cx="8892480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/>
              <a:t>Ещё более подробное изображение местности дается на – </a:t>
            </a:r>
            <a:r>
              <a:rPr lang="ru-RU" sz="2000" dirty="0" smtClean="0">
                <a:solidFill>
                  <a:srgbClr val="FF0000"/>
                </a:solidFill>
              </a:rPr>
              <a:t>ПЛАНЕ</a:t>
            </a:r>
            <a:r>
              <a:rPr lang="ru-RU" dirty="0" smtClean="0">
                <a:solidFill>
                  <a:srgbClr val="FF0000"/>
                </a:solidFill>
              </a:rPr>
              <a:t>. </a:t>
            </a:r>
            <a:r>
              <a:rPr lang="ru-RU" dirty="0" smtClean="0"/>
              <a:t>План местности позволяет представить земную поверхность такой, какая она есть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6" name="Picture 2" descr="http://www.varson.ru/images/Geography_jpeg_big/geogr1nauka5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 l="20863" t="14301" r="20863" b="25851"/>
          <a:stretch>
            <a:fillRect/>
          </a:stretch>
        </p:blipFill>
        <p:spPr bwMode="auto">
          <a:xfrm>
            <a:off x="251520" y="1025352"/>
            <a:ext cx="8568952" cy="5572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УСЛОВНЫЕ ЗНАКИ.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3" name="Picture 2" descr="http://myphysiography.ru/img/1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268760"/>
            <a:ext cx="8568952" cy="532859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http://borus.edusite.ru/images/clip_image003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404664"/>
            <a:ext cx="8280920" cy="612068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ttp://www.webois.com.ua/img/otdih/risunok24_056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88640"/>
            <a:ext cx="4248472" cy="6264696"/>
          </a:xfrm>
          <a:prstGeom prst="rect">
            <a:avLst/>
          </a:prstGeom>
          <a:noFill/>
        </p:spPr>
      </p:pic>
      <p:pic>
        <p:nvPicPr>
          <p:cNvPr id="3" name="Picture 2" descr="http://orientirovanie.com/uslovnye/znaki_skaly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27984" y="188640"/>
            <a:ext cx="4499992" cy="62646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95536" y="260648"/>
            <a:ext cx="842493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Что такое план местности</a:t>
            </a:r>
            <a:r>
              <a:rPr lang="ru-RU" b="1" dirty="0" smtClean="0"/>
              <a:t>? </a:t>
            </a:r>
            <a:r>
              <a:rPr lang="ru-RU" dirty="0" smtClean="0"/>
              <a:t>Это изображение небольшого участка местности в крупном масштабе</a:t>
            </a:r>
            <a:r>
              <a:rPr lang="ru-RU" dirty="0" smtClean="0"/>
              <a:t>.</a:t>
            </a:r>
          </a:p>
          <a:p>
            <a:r>
              <a:rPr lang="ru-RU" dirty="0" smtClean="0"/>
              <a:t>  </a:t>
            </a:r>
            <a:r>
              <a:rPr lang="ru-RU" i="1" dirty="0" smtClean="0"/>
              <a:t>Главное </a:t>
            </a:r>
            <a:r>
              <a:rPr lang="ru-RU" i="1" dirty="0" smtClean="0"/>
              <a:t>отличие плана от карты заключается в отсутствии искажений, вызванных шарообразностью поверхности Земли</a:t>
            </a:r>
            <a:r>
              <a:rPr lang="ru-RU" dirty="0" smtClean="0"/>
              <a:t>. Именно поэтому направления по сторонам горизонта </a:t>
            </a:r>
            <a:r>
              <a:rPr lang="ru-RU" i="1" dirty="0" smtClean="0"/>
              <a:t>– север – юг</a:t>
            </a:r>
            <a:r>
              <a:rPr lang="ru-RU" dirty="0" smtClean="0"/>
              <a:t> и </a:t>
            </a:r>
            <a:r>
              <a:rPr lang="ru-RU" i="1" dirty="0" smtClean="0"/>
              <a:t>запад – восток</a:t>
            </a:r>
            <a:r>
              <a:rPr lang="ru-RU" dirty="0" smtClean="0"/>
              <a:t> </a:t>
            </a:r>
            <a:r>
              <a:rPr lang="ru-RU" i="1" dirty="0" smtClean="0"/>
              <a:t>– </a:t>
            </a:r>
            <a:r>
              <a:rPr lang="ru-RU" dirty="0" smtClean="0"/>
              <a:t>обозначаются на плане прямыми линиями, пересекающимися под углом 90</a:t>
            </a:r>
            <a:r>
              <a:rPr lang="ru-RU" baseline="30000" dirty="0" smtClean="0"/>
              <a:t>0</a:t>
            </a:r>
            <a:r>
              <a:rPr lang="ru-RU" dirty="0" smtClean="0"/>
              <a:t> План местности позволяет представить земную поверхность такой, какая она есть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67544" y="2564904"/>
            <a:ext cx="828092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Условные знаки плана местности отличаются: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</a:p>
          <a:p>
            <a:r>
              <a:rPr lang="ru-RU" dirty="0" smtClean="0"/>
              <a:t>наглядностью;</a:t>
            </a:r>
          </a:p>
          <a:p>
            <a:r>
              <a:rPr lang="ru-RU" dirty="0" smtClean="0"/>
              <a:t>четкостью и простотой исполнения;</a:t>
            </a:r>
          </a:p>
          <a:p>
            <a:r>
              <a:rPr lang="ru-RU" dirty="0" smtClean="0"/>
              <a:t>индивидуальностью (трудно перепутать);</a:t>
            </a:r>
          </a:p>
          <a:p>
            <a:r>
              <a:rPr lang="ru-RU" dirty="0" smtClean="0"/>
              <a:t>ассоциируются с изображаемыми предметами (знак железной дороги обозначается черной линией, иногда с двойными поперечными черточками, которые напоминают шпалы между рельсами; знак линии электропередачи ассоциируется со столбами (мачтами) и проводами между ними).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67544" y="5229200"/>
            <a:ext cx="756084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Т</a:t>
            </a:r>
            <a:r>
              <a:rPr lang="ru-RU" b="1" dirty="0" smtClean="0">
                <a:solidFill>
                  <a:srgbClr val="FF0000"/>
                </a:solidFill>
              </a:rPr>
              <a:t>рудно </a:t>
            </a:r>
            <a:r>
              <a:rPr lang="ru-RU" b="1" dirty="0" smtClean="0">
                <a:solidFill>
                  <a:srgbClr val="FF0000"/>
                </a:solidFill>
              </a:rPr>
              <a:t>или </a:t>
            </a:r>
            <a:r>
              <a:rPr lang="ru-RU" b="1" dirty="0" smtClean="0">
                <a:solidFill>
                  <a:srgbClr val="FF0000"/>
                </a:solidFill>
              </a:rPr>
              <a:t>легко: </a:t>
            </a:r>
          </a:p>
          <a:p>
            <a:r>
              <a:rPr lang="ru-RU" dirty="0" smtClean="0"/>
              <a:t>понять </a:t>
            </a:r>
            <a:r>
              <a:rPr lang="ru-RU" dirty="0" smtClean="0"/>
              <a:t>содержание условного знака (почему?); </a:t>
            </a:r>
          </a:p>
          <a:p>
            <a:r>
              <a:rPr lang="ru-RU" dirty="0" smtClean="0"/>
              <a:t>запомнить условные знаки (почему?); </a:t>
            </a:r>
          </a:p>
          <a:p>
            <a:r>
              <a:rPr lang="ru-RU" dirty="0" smtClean="0"/>
              <a:t>перепутать условные знаки (почему?); </a:t>
            </a:r>
          </a:p>
          <a:p>
            <a:r>
              <a:rPr lang="ru-RU" dirty="0" smtClean="0"/>
              <a:t>нарисовать условные знаки (почему?), 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http://www.varson.ru/images/Geography_jpeg_big/geogr1nauka5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 l="1963" t="14301" r="1963" b="6951"/>
          <a:stretch>
            <a:fillRect/>
          </a:stretch>
        </p:blipFill>
        <p:spPr bwMode="auto">
          <a:xfrm>
            <a:off x="179512" y="620688"/>
            <a:ext cx="8784976" cy="57606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404664"/>
            <a:ext cx="941781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smtClean="0">
                <a:solidFill>
                  <a:srgbClr val="FF0000"/>
                </a:solidFill>
              </a:rPr>
              <a:t>И</a:t>
            </a:r>
            <a:r>
              <a:rPr lang="ru-RU" sz="3600" dirty="0" smtClean="0">
                <a:solidFill>
                  <a:srgbClr val="FF0000"/>
                </a:solidFill>
              </a:rPr>
              <a:t>гра </a:t>
            </a:r>
            <a:r>
              <a:rPr lang="ru-RU" sz="3600" dirty="0" smtClean="0">
                <a:solidFill>
                  <a:srgbClr val="FF0000"/>
                </a:solidFill>
              </a:rPr>
              <a:t>«Угадай условный знак». </a:t>
            </a:r>
            <a:endParaRPr lang="ru-RU" sz="3600" dirty="0">
              <a:solidFill>
                <a:srgbClr val="FF0000"/>
              </a:solidFill>
            </a:endParaRPr>
          </a:p>
        </p:txBody>
      </p:sp>
      <p:pic>
        <p:nvPicPr>
          <p:cNvPr id="20482" name="Picture 2" descr="Рис. 1. Условные знаки плана местности"/>
          <p:cNvPicPr>
            <a:picLocks noChangeAspect="1" noChangeArrowheads="1"/>
          </p:cNvPicPr>
          <p:nvPr/>
        </p:nvPicPr>
        <p:blipFill>
          <a:blip r:embed="rId2" cstate="print"/>
          <a:srcRect l="56881" t="13115" r="2752" b="22951"/>
          <a:stretch>
            <a:fillRect/>
          </a:stretch>
        </p:blipFill>
        <p:spPr bwMode="auto">
          <a:xfrm>
            <a:off x="5724128" y="1340768"/>
            <a:ext cx="3240360" cy="4248472"/>
          </a:xfrm>
          <a:prstGeom prst="rect">
            <a:avLst/>
          </a:prstGeom>
          <a:noFill/>
        </p:spPr>
      </p:pic>
      <p:pic>
        <p:nvPicPr>
          <p:cNvPr id="5" name="Picture 2" descr="Рис. 1. Условные знаки плана местности"/>
          <p:cNvPicPr>
            <a:picLocks noChangeAspect="1" noChangeArrowheads="1"/>
          </p:cNvPicPr>
          <p:nvPr/>
        </p:nvPicPr>
        <p:blipFill>
          <a:blip r:embed="rId2" cstate="print"/>
          <a:srcRect l="38425" t="22760" r="46896" b="31339"/>
          <a:stretch>
            <a:fillRect/>
          </a:stretch>
        </p:blipFill>
        <p:spPr bwMode="auto">
          <a:xfrm>
            <a:off x="3635896" y="1916832"/>
            <a:ext cx="1800200" cy="3168352"/>
          </a:xfrm>
          <a:prstGeom prst="rect">
            <a:avLst/>
          </a:prstGeom>
          <a:noFill/>
        </p:spPr>
      </p:pic>
      <p:pic>
        <p:nvPicPr>
          <p:cNvPr id="6" name="Picture 2" descr="Рис. 1. Условные знаки плана местности"/>
          <p:cNvPicPr>
            <a:picLocks noChangeAspect="1" noChangeArrowheads="1"/>
          </p:cNvPicPr>
          <p:nvPr/>
        </p:nvPicPr>
        <p:blipFill>
          <a:blip r:embed="rId2" cstate="print"/>
          <a:srcRect l="2752" t="9836" r="65351" b="22951"/>
          <a:stretch>
            <a:fillRect/>
          </a:stretch>
        </p:blipFill>
        <p:spPr bwMode="auto">
          <a:xfrm>
            <a:off x="251520" y="1340768"/>
            <a:ext cx="3096344" cy="43924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86</TotalTime>
  <Words>1000</Words>
  <Application>Microsoft Office PowerPoint</Application>
  <PresentationFormat>Экран (4:3)</PresentationFormat>
  <Paragraphs>86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Трек</vt:lpstr>
      <vt:lpstr>НАША МЕСТНОСТЬ НА ПЛАНЕ И КАРТЕ</vt:lpstr>
      <vt:lpstr> Вид местности–все, что мы видим.</vt:lpstr>
      <vt:lpstr>Слайд 3</vt:lpstr>
      <vt:lpstr>УСЛОВНЫЕ ЗНАКИ.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комп</dc:creator>
  <cp:lastModifiedBy>комп</cp:lastModifiedBy>
  <cp:revision>10</cp:revision>
  <dcterms:created xsi:type="dcterms:W3CDTF">2011-08-31T11:53:46Z</dcterms:created>
  <dcterms:modified xsi:type="dcterms:W3CDTF">2011-08-31T13:20:57Z</dcterms:modified>
</cp:coreProperties>
</file>