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75" r:id="rId3"/>
    <p:sldId id="268" r:id="rId4"/>
    <p:sldId id="269" r:id="rId5"/>
    <p:sldId id="279" r:id="rId6"/>
    <p:sldId id="256" r:id="rId7"/>
    <p:sldId id="263" r:id="rId8"/>
    <p:sldId id="272" r:id="rId9"/>
    <p:sldId id="273" r:id="rId10"/>
    <p:sldId id="274" r:id="rId11"/>
    <p:sldId id="259" r:id="rId12"/>
    <p:sldId id="257" r:id="rId13"/>
    <p:sldId id="258" r:id="rId14"/>
    <p:sldId id="265" r:id="rId15"/>
    <p:sldId id="264" r:id="rId16"/>
    <p:sldId id="271" r:id="rId17"/>
    <p:sldId id="260" r:id="rId18"/>
    <p:sldId id="266" r:id="rId19"/>
    <p:sldId id="267" r:id="rId20"/>
    <p:sldId id="277" r:id="rId21"/>
    <p:sldId id="278" r:id="rId22"/>
  </p:sldIdLst>
  <p:sldSz cx="9144000" cy="6858000" type="screen4x3"/>
  <p:notesSz cx="6858000" cy="9144000"/>
  <p:embeddedFontLst>
    <p:embeddedFont>
      <p:font typeface="Century" pitchFamily="18" charset="0"/>
      <p:regular r:id="rId23"/>
    </p:embeddedFont>
    <p:embeddedFont>
      <p:font typeface="Arial Unicode MS" pitchFamily="34" charset="-128"/>
      <p:regular r:id="rId24"/>
    </p:embeddedFont>
    <p:embeddedFont>
      <p:font typeface="Helvetica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5000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CCFF"/>
    <a:srgbClr val="FF9900"/>
    <a:srgbClr val="FFFF00"/>
    <a:srgbClr val="FF3399"/>
    <a:srgbClr val="FFFFCC"/>
    <a:srgbClr val="FFCCCC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2716A-1181-4FD0-8684-CBBFC3A2EC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723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E40ED-3C7D-4E09-8F21-6E61E6F061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8677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DD107-2116-46C1-925A-F0C6CE504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0632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5C675-0288-4260-84A0-858457121B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53422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DB92D-6810-466C-9F23-BEBF0C91E1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70049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1EBA8-195B-4AD9-A0DD-78055BC57B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735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BD389-926B-4958-9F63-C0F376C9B9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17308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F2E84-419F-4B08-9168-E0BB3F1C8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14571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F77D79-074C-4D3E-BC43-ADAAC4E3B3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5080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8381C-B4A3-4E88-8317-AC8767D1D1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423192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180AC-4325-4A68-9E74-54F2FA98FE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6759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FC9EC00B-7212-4BD4-B5A8-0F55CE9CFA2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magaz.ru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raskraska.com/raskraski/172/3.html" TargetMode="External"/><Relationship Id="rId7" Type="http://schemas.openxmlformats.org/officeDocument/2006/relationships/hyperlink" Target="http://raskrasochka.net/pticy/828-kartinki-dlya-raskrashivaniya-s-pticami.html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://22-13.ru/desene-cu-flori.html" TargetMode="Externa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nadin21099/post215075602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0.jpeg"/><Relationship Id="rId2" Type="http://schemas.openxmlformats.org/officeDocument/2006/relationships/hyperlink" Target="http://22-13.ru/desene-cu-flori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artsait.ru/art/k/kulikov/img/43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mm4.com/stories_tales_poems/skazka-gusi-lebedi.ht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telegraf.in.ua/kremenchug/2013/09/30/kremenchugskim-veteranam-darili-sinenkie-skromnye-platochki_10032155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&#1050;&#1083;&#1072;&#1074;&#1076;&#1080;&#1103;%20&#1064;&#1091;&#1083;&#1100;&#1078;&#1077;&#1085;&#1082;&#1086;%20-%20&#1057;&#1080;&#1085;&#1080;&#1081;%20&#1087;&#1083;&#1072;&#1090;&#1086;&#1095;&#1077;&#1082;%20%20(audiopoisk.com)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Notebo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24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81000" y="609600"/>
            <a:ext cx="2743200" cy="822325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Изобразительное искусство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57200" y="2209800"/>
            <a:ext cx="2819400" cy="2282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Урок составлен на основе авторской программы «Изобразительное искусство» Неменского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191000" y="457200"/>
            <a:ext cx="4648200" cy="5275263"/>
          </a:xfrm>
          <a:prstGeom prst="rect">
            <a:avLst/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ru-RU" altLang="ru-RU" sz="1400"/>
          </a:p>
          <a:p>
            <a:pPr algn="ctr"/>
            <a:r>
              <a:rPr lang="ru-RU" altLang="ru-RU" sz="1400"/>
              <a:t>Муниципальное бюджетное общеобразовательное учреждение </a:t>
            </a:r>
          </a:p>
          <a:p>
            <a:pPr algn="ctr"/>
            <a:r>
              <a:rPr lang="ru-RU" altLang="ru-RU" sz="1400"/>
              <a:t>средняя общеобразовательная школа  № 3</a:t>
            </a:r>
          </a:p>
          <a:p>
            <a:pPr algn="ctr"/>
            <a:r>
              <a:rPr lang="ru-RU" altLang="ru-RU" sz="1400"/>
              <a:t>(МБОУ СОШ № 3)</a:t>
            </a:r>
          </a:p>
          <a:p>
            <a:pPr algn="ctr"/>
            <a:endParaRPr lang="ru-RU" altLang="ru-RU" sz="1400"/>
          </a:p>
          <a:p>
            <a:pPr algn="ctr"/>
            <a:r>
              <a:rPr lang="ru-RU" altLang="ru-RU" sz="1600"/>
              <a:t>Тема урока: «Мамин платок»</a:t>
            </a:r>
          </a:p>
          <a:p>
            <a:pPr algn="ctr"/>
            <a:endParaRPr lang="ru-RU" altLang="ru-RU" sz="1600"/>
          </a:p>
          <a:p>
            <a:pPr algn="r"/>
            <a:r>
              <a:rPr lang="ru-RU" altLang="ru-RU"/>
              <a:t>Учитель: А.М. Бурлакова</a:t>
            </a:r>
          </a:p>
          <a:p>
            <a:pPr algn="ctr"/>
            <a:r>
              <a:rPr lang="ru-RU" altLang="ru-RU"/>
              <a:t>    Класс: 3 – в</a:t>
            </a:r>
          </a:p>
          <a:p>
            <a:endParaRPr lang="ru-RU" altLang="ru-RU"/>
          </a:p>
          <a:p>
            <a:endParaRPr lang="ru-RU" altLang="ru-RU" sz="1600"/>
          </a:p>
          <a:p>
            <a:pPr algn="ctr"/>
            <a:r>
              <a:rPr lang="ru-RU" altLang="ru-RU" sz="1800"/>
              <a:t>2015 год</a:t>
            </a:r>
          </a:p>
          <a:p>
            <a:pPr algn="ctr"/>
            <a:r>
              <a:rPr lang="ru-RU" altLang="ru-RU" sz="1800"/>
              <a:t>г.Сургут</a:t>
            </a:r>
          </a:p>
          <a:p>
            <a:pPr algn="ctr"/>
            <a:endParaRPr lang="ru-RU" altLang="ru-RU" sz="800"/>
          </a:p>
        </p:txBody>
      </p:sp>
      <p:sp>
        <p:nvSpPr>
          <p:cNvPr id="14347" name="Rectangle 1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Узор на платке Солнечное ле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7051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28600" y="4038600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«Солнечное лето»</a:t>
            </a:r>
          </a:p>
        </p:txBody>
      </p:sp>
      <p:pic>
        <p:nvPicPr>
          <p:cNvPr id="45066" name="Picture 10" descr="Узор на платке Южная ночь">
            <a:hlinkClick r:id="rId3" tooltip="Статья сайта http://rumagaz.ru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14400"/>
            <a:ext cx="23622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6781800" y="3962400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«Южная ночь»</a:t>
            </a:r>
          </a:p>
        </p:txBody>
      </p:sp>
      <p:pic>
        <p:nvPicPr>
          <p:cNvPr id="45068" name="Picture 12" descr="Узор на платке Вечерний сад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733800"/>
            <a:ext cx="255111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2743200" y="2438400"/>
            <a:ext cx="3886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ru-RU" sz="1800"/>
              <a:t>Часто в «букете» Павлово-Посадского платка художниками используется </a:t>
            </a:r>
            <a:endParaRPr lang="ru-RU" altLang="ru-RU" sz="1800"/>
          </a:p>
          <a:p>
            <a:pPr algn="ctr">
              <a:spcBef>
                <a:spcPct val="0"/>
              </a:spcBef>
            </a:pPr>
            <a:r>
              <a:rPr lang="en-US" altLang="ru-RU" sz="1800"/>
              <a:t>цветок - лилия.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762000" y="228600"/>
            <a:ext cx="792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>
                <a:solidFill>
                  <a:srgbClr val="000000"/>
                </a:solidFill>
              </a:rPr>
              <a:t>Самый популярный цветок в Павлово-Посадских узорах</a:t>
            </a:r>
            <a:r>
              <a:rPr lang="ru-RU" altLang="ru-RU" b="1">
                <a:solidFill>
                  <a:srgbClr val="000000"/>
                </a:solidFill>
              </a:rPr>
              <a:t> - </a:t>
            </a:r>
            <a:r>
              <a:rPr lang="ru-RU" altLang="ru-RU">
                <a:solidFill>
                  <a:srgbClr val="000000"/>
                </a:solidFill>
              </a:rPr>
              <a:t>это роза. </a:t>
            </a:r>
            <a:endParaRPr lang="ru-RU" altLang="ru-RU"/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3657600" y="6461125"/>
            <a:ext cx="198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«Вечерний сад»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utoUpdateAnimBg="0"/>
      <p:bldP spid="45067" grpId="0" autoUpdateAnimBg="0"/>
      <p:bldP spid="45069" grpId="0" autoUpdateAnimBg="0"/>
      <p:bldP spid="45070" grpId="0" autoUpdateAnimBg="0"/>
      <p:bldP spid="450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267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Прямоугольник 1"/>
          <p:cNvSpPr>
            <a:spLocks noChangeArrowheads="1"/>
          </p:cNvSpPr>
          <p:nvPr/>
        </p:nvSpPr>
        <p:spPr bwMode="auto">
          <a:xfrm>
            <a:off x="4724400" y="1295400"/>
            <a:ext cx="38862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ru-RU" altLang="ru-RU" sz="1800"/>
              <a:t>Многокрасочные платки прославили Павловский Посад на весь мир. Роскошная роза стала символом павлово-посадского платка. </a:t>
            </a:r>
          </a:p>
          <a:p>
            <a:pPr algn="ctr">
              <a:lnSpc>
                <a:spcPct val="130000"/>
              </a:lnSpc>
            </a:pPr>
            <a:r>
              <a:rPr lang="ru-RU" altLang="ru-RU" sz="1800"/>
              <a:t>Обычный рисунок павлово-посадского платка - от крупного по краям к мелкому в центре. </a:t>
            </a:r>
          </a:p>
          <a:p>
            <a:pPr algn="ctr">
              <a:lnSpc>
                <a:spcPct val="130000"/>
              </a:lnSpc>
            </a:pPr>
            <a:r>
              <a:rPr lang="ru-RU" altLang="ru-RU" sz="1800"/>
              <a:t>По углам - крупные, броские цветы, к центру рисунок уменьшается, и середина заполнена исчезающее мелкими элементами</a:t>
            </a: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4246563" cy="583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191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619250" y="-1057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26" name="Picture 6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208338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1595438" y="-1090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29" name="Picture 9" descr="msotw9_temp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10197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1719263" y="-1343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31" name="Picture 11" descr="msotw9_temp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3124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33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914400"/>
          </a:xfrm>
        </p:spPr>
        <p:txBody>
          <a:bodyPr/>
          <a:lstStyle/>
          <a:p>
            <a:r>
              <a:rPr lang="ru-RU" altLang="ru-RU"/>
              <a:t>Три волшебных брата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396398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876800" y="1371600"/>
            <a:ext cx="3733800" cy="4724400"/>
          </a:xfrm>
          <a:prstGeom prst="rect">
            <a:avLst/>
          </a:prstGeom>
          <a:solidFill>
            <a:srgbClr val="FFFFCC"/>
          </a:solidFill>
          <a:ln w="1778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ru-RU" altLang="ru-RU" sz="3600"/>
              <a:t>Мастер  Постройки</a:t>
            </a:r>
          </a:p>
        </p:txBody>
      </p: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5029200" y="1600200"/>
            <a:ext cx="3429000" cy="4267200"/>
            <a:chOff x="3072" y="912"/>
            <a:chExt cx="2160" cy="2688"/>
          </a:xfrm>
        </p:grpSpPr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4944" y="3264"/>
              <a:ext cx="288" cy="33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77" name="Oval 9"/>
            <p:cNvSpPr>
              <a:spLocks noChangeArrowheads="1"/>
            </p:cNvSpPr>
            <p:nvPr/>
          </p:nvSpPr>
          <p:spPr bwMode="auto">
            <a:xfrm>
              <a:off x="3072" y="3264"/>
              <a:ext cx="288" cy="33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78" name="Oval 10"/>
            <p:cNvSpPr>
              <a:spLocks noChangeArrowheads="1"/>
            </p:cNvSpPr>
            <p:nvPr/>
          </p:nvSpPr>
          <p:spPr bwMode="auto">
            <a:xfrm>
              <a:off x="3072" y="912"/>
              <a:ext cx="288" cy="33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179" name="Oval 11"/>
            <p:cNvSpPr>
              <a:spLocks noChangeArrowheads="1"/>
            </p:cNvSpPr>
            <p:nvPr/>
          </p:nvSpPr>
          <p:spPr bwMode="auto">
            <a:xfrm>
              <a:off x="4944" y="912"/>
              <a:ext cx="288" cy="336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3657600" y="914400"/>
            <a:ext cx="3962400" cy="4876800"/>
          </a:xfrm>
          <a:prstGeom prst="rect">
            <a:avLst/>
          </a:prstGeom>
          <a:solidFill>
            <a:srgbClr val="FFFFCC"/>
          </a:solidFill>
          <a:ln w="1778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 flipV="1">
            <a:off x="3733800" y="990600"/>
            <a:ext cx="3810000" cy="4724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3733800" y="990600"/>
            <a:ext cx="3810000" cy="472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54" name="Oval 26"/>
          <p:cNvSpPr>
            <a:spLocks noChangeArrowheads="1"/>
          </p:cNvSpPr>
          <p:nvPr/>
        </p:nvSpPr>
        <p:spPr bwMode="auto">
          <a:xfrm>
            <a:off x="4953000" y="2438400"/>
            <a:ext cx="1371600" cy="1905000"/>
          </a:xfrm>
          <a:prstGeom prst="ellipse">
            <a:avLst/>
          </a:prstGeom>
          <a:solidFill>
            <a:srgbClr val="FF9900"/>
          </a:solidFill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228600" y="1524000"/>
            <a:ext cx="2895600" cy="386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144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716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8288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86000" indent="-4572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endParaRPr lang="ru-RU" altLang="ru-RU" sz="2000"/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/>
              <a:t>Определяем центр при помощи диагональных линий.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/>
              <a:t>Размещаем узор в центре.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animBg="1"/>
      <p:bldP spid="22551" grpId="0" animBg="1"/>
      <p:bldP spid="22553" grpId="0" animBg="1"/>
      <p:bldP spid="225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38" y="609600"/>
            <a:ext cx="3652837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3810000" y="1219200"/>
            <a:ext cx="4495800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19481" name="Picture 25" descr="http://www.raskraska.com/catalog0001/3062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212883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87" name="Picture 31" descr="http://www.coloring.ws/simple-shapes/flower3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57400"/>
            <a:ext cx="2489200" cy="331787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490" name="Picture 34" descr="http://raskrasochka.net/kartinki/828-kartinki-dlya-raskrashivaniya-s-pticami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057400"/>
            <a:ext cx="3276600" cy="285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492" name="Rectangle 36"/>
          <p:cNvSpPr>
            <a:spLocks noChangeArrowheads="1"/>
          </p:cNvSpPr>
          <p:nvPr/>
        </p:nvSpPr>
        <p:spPr bwMode="auto">
          <a:xfrm>
            <a:off x="2286000" y="381000"/>
            <a:ext cx="4479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>
                <a:solidFill>
                  <a:schemeClr val="tx2"/>
                </a:solidFill>
              </a:rPr>
              <a:t>Мастер  Изображения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324961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209800" y="381000"/>
            <a:ext cx="408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600">
                <a:solidFill>
                  <a:schemeClr val="tx2"/>
                </a:solidFill>
              </a:rPr>
              <a:t>Мастер  Украшения</a:t>
            </a:r>
          </a:p>
        </p:txBody>
      </p:sp>
      <p:pic>
        <p:nvPicPr>
          <p:cNvPr id="38918" name="Picture 6" descr="http://7kartin.ru/images/ogon-snegov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4876800" cy="399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295400" y="59436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/>
              <a:t>Тёплые и холодные цвета.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4" name="Picture 70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19200"/>
            <a:ext cx="3036888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6" name="AutoShape 12" descr="http://go.mail.ru///go3.imgsmail.ru/imgpreview?key=2dc18e4f8e8f08b9&amp;mb=imgdb_preview_757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290763" y="474663"/>
            <a:ext cx="3000375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316" name="Group 52"/>
          <p:cNvGrpSpPr>
            <a:grpSpLocks/>
          </p:cNvGrpSpPr>
          <p:nvPr/>
        </p:nvGrpSpPr>
        <p:grpSpPr bwMode="auto">
          <a:xfrm>
            <a:off x="609600" y="2590800"/>
            <a:ext cx="3657600" cy="609600"/>
            <a:chOff x="576" y="3648"/>
            <a:chExt cx="2304" cy="384"/>
          </a:xfrm>
        </p:grpSpPr>
        <p:sp>
          <p:nvSpPr>
            <p:cNvPr id="11317" name="Oval 53"/>
            <p:cNvSpPr>
              <a:spLocks noChangeArrowheads="1"/>
            </p:cNvSpPr>
            <p:nvPr/>
          </p:nvSpPr>
          <p:spPr bwMode="auto">
            <a:xfrm>
              <a:off x="576" y="3648"/>
              <a:ext cx="288" cy="33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318" name="AutoShape 54"/>
            <p:cNvSpPr>
              <a:spLocks noChangeArrowheads="1"/>
            </p:cNvSpPr>
            <p:nvPr/>
          </p:nvSpPr>
          <p:spPr bwMode="auto">
            <a:xfrm>
              <a:off x="960" y="3648"/>
              <a:ext cx="288" cy="384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319" name="Oval 55"/>
            <p:cNvSpPr>
              <a:spLocks noChangeArrowheads="1"/>
            </p:cNvSpPr>
            <p:nvPr/>
          </p:nvSpPr>
          <p:spPr bwMode="auto">
            <a:xfrm>
              <a:off x="2160" y="3648"/>
              <a:ext cx="288" cy="33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320" name="Oval 56"/>
            <p:cNvSpPr>
              <a:spLocks noChangeArrowheads="1"/>
            </p:cNvSpPr>
            <p:nvPr/>
          </p:nvSpPr>
          <p:spPr bwMode="auto">
            <a:xfrm>
              <a:off x="1344" y="3648"/>
              <a:ext cx="288" cy="336"/>
            </a:xfrm>
            <a:prstGeom prst="ellipse">
              <a:avLst/>
            </a:pr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321" name="AutoShape 57"/>
            <p:cNvSpPr>
              <a:spLocks noChangeArrowheads="1"/>
            </p:cNvSpPr>
            <p:nvPr/>
          </p:nvSpPr>
          <p:spPr bwMode="auto">
            <a:xfrm>
              <a:off x="1728" y="3648"/>
              <a:ext cx="288" cy="384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322" name="AutoShape 58"/>
            <p:cNvSpPr>
              <a:spLocks noChangeArrowheads="1"/>
            </p:cNvSpPr>
            <p:nvPr/>
          </p:nvSpPr>
          <p:spPr bwMode="auto">
            <a:xfrm>
              <a:off x="2592" y="3648"/>
              <a:ext cx="288" cy="384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1326" name="Rectangle 6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52400"/>
            <a:ext cx="8686800" cy="1143000"/>
          </a:xfrm>
        </p:spPr>
        <p:txBody>
          <a:bodyPr/>
          <a:lstStyle/>
          <a:p>
            <a:r>
              <a:rPr lang="ru-RU" altLang="ru-RU"/>
              <a:t>Ритм- это чередование элементов </a:t>
            </a:r>
          </a:p>
        </p:txBody>
      </p:sp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609600" y="3733800"/>
            <a:ext cx="3429000" cy="762000"/>
            <a:chOff x="1344" y="3456"/>
            <a:chExt cx="2160" cy="480"/>
          </a:xfrm>
        </p:grpSpPr>
        <p:sp>
          <p:nvSpPr>
            <p:cNvPr id="11328" name="AutoShape 64"/>
            <p:cNvSpPr>
              <a:spLocks noChangeArrowheads="1"/>
            </p:cNvSpPr>
            <p:nvPr/>
          </p:nvSpPr>
          <p:spPr bwMode="auto">
            <a:xfrm>
              <a:off x="1344" y="3456"/>
              <a:ext cx="288" cy="48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329" name="AutoShape 65"/>
            <p:cNvSpPr>
              <a:spLocks noChangeArrowheads="1"/>
            </p:cNvSpPr>
            <p:nvPr/>
          </p:nvSpPr>
          <p:spPr bwMode="auto">
            <a:xfrm>
              <a:off x="2064" y="3456"/>
              <a:ext cx="288" cy="48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330" name="AutoShape 66"/>
            <p:cNvSpPr>
              <a:spLocks noChangeArrowheads="1"/>
            </p:cNvSpPr>
            <p:nvPr/>
          </p:nvSpPr>
          <p:spPr bwMode="auto">
            <a:xfrm>
              <a:off x="2832" y="3456"/>
              <a:ext cx="288" cy="48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331" name="AutoShape 67"/>
            <p:cNvSpPr>
              <a:spLocks noChangeArrowheads="1"/>
            </p:cNvSpPr>
            <p:nvPr/>
          </p:nvSpPr>
          <p:spPr bwMode="auto">
            <a:xfrm>
              <a:off x="1632" y="3456"/>
              <a:ext cx="384" cy="480"/>
            </a:xfrm>
            <a:prstGeom prst="star4">
              <a:avLst>
                <a:gd name="adj" fmla="val 12500"/>
              </a:avLst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332" name="AutoShape 68"/>
            <p:cNvSpPr>
              <a:spLocks noChangeArrowheads="1"/>
            </p:cNvSpPr>
            <p:nvPr/>
          </p:nvSpPr>
          <p:spPr bwMode="auto">
            <a:xfrm>
              <a:off x="3216" y="3456"/>
              <a:ext cx="288" cy="480"/>
            </a:xfrm>
            <a:prstGeom prst="star5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1333" name="AutoShape 69"/>
            <p:cNvSpPr>
              <a:spLocks noChangeArrowheads="1"/>
            </p:cNvSpPr>
            <p:nvPr/>
          </p:nvSpPr>
          <p:spPr bwMode="auto">
            <a:xfrm>
              <a:off x="2448" y="3456"/>
              <a:ext cx="384" cy="480"/>
            </a:xfrm>
            <a:prstGeom prst="star4">
              <a:avLst>
                <a:gd name="adj" fmla="val 12500"/>
              </a:avLst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457200" y="381000"/>
            <a:ext cx="5105400" cy="63246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4591" name="Picture 15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4864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6286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867400"/>
            <a:ext cx="6286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867400"/>
            <a:ext cx="6286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68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2" name="Picture 16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791200"/>
            <a:ext cx="6286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3" name="Picture 17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4" name="Picture 18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5" name="Picture 19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6" name="Picture 20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7" name="Picture 21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8" name="Picture 22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99" name="Picture 23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5800"/>
            <a:ext cx="68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00" name="Picture 24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68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01" name="Picture 25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685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02" name="Picture 26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911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05" name="Picture 29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533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06" name="Picture 30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533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07" name="Picture 31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4000"/>
            <a:ext cx="533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08" name="Picture 32" descr="http://www.coloring.ws/simple-shapes/flower3.gif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334000"/>
            <a:ext cx="533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611" name="Picture 35" descr="msotw9_temp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3738" y="152400"/>
            <a:ext cx="3370262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2590800" y="1143000"/>
            <a:ext cx="3962400" cy="48006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64" name="Oval 16"/>
          <p:cNvSpPr>
            <a:spLocks noChangeArrowheads="1"/>
          </p:cNvSpPr>
          <p:nvPr/>
        </p:nvSpPr>
        <p:spPr bwMode="auto">
          <a:xfrm>
            <a:off x="5791200" y="4800600"/>
            <a:ext cx="304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65" name="Oval 17"/>
          <p:cNvSpPr>
            <a:spLocks noChangeArrowheads="1"/>
          </p:cNvSpPr>
          <p:nvPr/>
        </p:nvSpPr>
        <p:spPr bwMode="auto">
          <a:xfrm>
            <a:off x="5791200" y="1676400"/>
            <a:ext cx="304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66" name="Oval 18"/>
          <p:cNvSpPr>
            <a:spLocks noChangeArrowheads="1"/>
          </p:cNvSpPr>
          <p:nvPr/>
        </p:nvSpPr>
        <p:spPr bwMode="auto">
          <a:xfrm>
            <a:off x="2667000" y="1241425"/>
            <a:ext cx="304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67" name="Oval 19"/>
          <p:cNvSpPr>
            <a:spLocks noChangeArrowheads="1"/>
          </p:cNvSpPr>
          <p:nvPr/>
        </p:nvSpPr>
        <p:spPr bwMode="auto">
          <a:xfrm>
            <a:off x="2667000" y="5268913"/>
            <a:ext cx="3048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63" name="AutoShape 15"/>
          <p:cNvSpPr>
            <a:spLocks noChangeArrowheads="1"/>
          </p:cNvSpPr>
          <p:nvPr/>
        </p:nvSpPr>
        <p:spPr bwMode="auto">
          <a:xfrm rot="-125586">
            <a:off x="2971800" y="1524000"/>
            <a:ext cx="1676400" cy="2590800"/>
          </a:xfrm>
          <a:prstGeom prst="diamond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7671" name="AutoShape 23"/>
          <p:cNvSpPr>
            <a:spLocks noChangeArrowheads="1"/>
          </p:cNvSpPr>
          <p:nvPr/>
        </p:nvSpPr>
        <p:spPr bwMode="auto">
          <a:xfrm>
            <a:off x="4343400" y="4876800"/>
            <a:ext cx="762000" cy="838200"/>
          </a:xfrm>
          <a:prstGeom prst="sun">
            <a:avLst>
              <a:gd name="adj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1814513" y="76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7114" name="Picture 10" descr="http://www.artsait.ru/art/k/kulikov/img/43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5149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1219200" y="5943600"/>
            <a:ext cx="6019800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altLang="ru-RU" sz="1800" b="1">
                <a:latin typeface="Century" pitchFamily="18" charset="0"/>
              </a:rPr>
              <a:t>Куликов Иван Семенович. </a:t>
            </a:r>
            <a:br>
              <a:rPr lang="en-US" altLang="ru-RU" sz="1800" b="1">
                <a:latin typeface="Century" pitchFamily="18" charset="0"/>
              </a:rPr>
            </a:br>
            <a:r>
              <a:rPr lang="en-US" altLang="ru-RU" sz="1800" b="1">
                <a:latin typeface="Times New Roman"/>
              </a:rPr>
              <a:t>«</a:t>
            </a:r>
            <a:r>
              <a:rPr lang="en-US" altLang="ru-RU" sz="1800" b="1">
                <a:latin typeface="Century" pitchFamily="18" charset="0"/>
              </a:rPr>
              <a:t>Полевые цветы</a:t>
            </a:r>
            <a:r>
              <a:rPr lang="en-US" altLang="ru-RU" sz="1800" b="1">
                <a:latin typeface="Times New Roman"/>
              </a:rPr>
              <a:t>»</a:t>
            </a:r>
            <a:endParaRPr lang="en-US" altLang="ru-RU" sz="1800" b="1">
              <a:latin typeface="Century" pitchFamily="18" charset="0"/>
            </a:endParaRPr>
          </a:p>
          <a:p>
            <a:pPr algn="ctr" eaLnBrk="0" hangingPunct="0">
              <a:spcBef>
                <a:spcPct val="0"/>
              </a:spcBef>
            </a:pPr>
            <a:endParaRPr lang="en-US" altLang="ru-RU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812925" y="12334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План работы: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981200"/>
            <a:ext cx="8610600" cy="4114800"/>
          </a:xfrm>
        </p:spPr>
        <p:txBody>
          <a:bodyPr/>
          <a:lstStyle/>
          <a:p>
            <a:pPr marL="533400" indent="-533400">
              <a:lnSpc>
                <a:spcPct val="170000"/>
              </a:lnSpc>
              <a:buFontTx/>
              <a:buAutoNum type="arabicPeriod"/>
            </a:pPr>
            <a:r>
              <a:rPr lang="ru-RU" altLang="ru-RU" sz="2800"/>
              <a:t>Выбери </a:t>
            </a:r>
            <a:r>
              <a:rPr lang="ru-RU" altLang="ru-RU" sz="2800" u="sng"/>
              <a:t>расположение</a:t>
            </a:r>
            <a:r>
              <a:rPr lang="ru-RU" altLang="ru-RU" sz="2800"/>
              <a:t> узора.</a:t>
            </a:r>
          </a:p>
          <a:p>
            <a:pPr marL="533400" indent="-533400">
              <a:lnSpc>
                <a:spcPct val="170000"/>
              </a:lnSpc>
              <a:buFontTx/>
              <a:buAutoNum type="arabicPeriod"/>
            </a:pPr>
            <a:r>
              <a:rPr lang="ru-RU" altLang="ru-RU" sz="2800"/>
              <a:t>Выбери </a:t>
            </a:r>
            <a:r>
              <a:rPr lang="ru-RU" altLang="ru-RU" sz="2800" u="sng"/>
              <a:t>изображение</a:t>
            </a:r>
            <a:r>
              <a:rPr lang="ru-RU" altLang="ru-RU" sz="2800"/>
              <a:t> на платке.</a:t>
            </a:r>
          </a:p>
          <a:p>
            <a:pPr marL="533400" indent="-533400">
              <a:lnSpc>
                <a:spcPct val="170000"/>
              </a:lnSpc>
              <a:buFontTx/>
              <a:buAutoNum type="arabicPeriod"/>
            </a:pPr>
            <a:r>
              <a:rPr lang="ru-RU" altLang="ru-RU" sz="2800"/>
              <a:t>Преврати изображение в узор, для этого выбери </a:t>
            </a:r>
            <a:r>
              <a:rPr lang="ru-RU" altLang="ru-RU" sz="2800" u="sng"/>
              <a:t>цвет и ритм узора</a:t>
            </a:r>
            <a:r>
              <a:rPr lang="ru-RU" altLang="ru-RU" sz="280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Picture 9" descr="http://www.filipoc.ru/attaches/posts/interesting/2012-12-12/professiya-uchitel/1a3fd3303b143ed24a1bcd9029e36b0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367188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2743200"/>
            <a:ext cx="5257800" cy="1524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altLang="ru-RU" sz="3200">
                <a:solidFill>
                  <a:srgbClr val="333333"/>
                </a:solidFill>
                <a:latin typeface="Arial Unicode MS" pitchFamily="34" charset="-128"/>
                <a:cs typeface="Helvetica" charset="0"/>
              </a:rPr>
              <a:t>Сегодня мы много внимания уделяли одежде, </a:t>
            </a:r>
            <a:r>
              <a:rPr lang="ru-RU" altLang="ru-RU" sz="3200">
                <a:solidFill>
                  <a:srgbClr val="333333"/>
                </a:solidFill>
                <a:cs typeface="Helvetica" charset="0"/>
              </a:rPr>
              <a:t/>
            </a:r>
            <a:br>
              <a:rPr lang="ru-RU" altLang="ru-RU" sz="3200">
                <a:solidFill>
                  <a:srgbClr val="333333"/>
                </a:solidFill>
                <a:cs typeface="Helvetica" charset="0"/>
              </a:rPr>
            </a:br>
            <a:r>
              <a:rPr lang="ru-RU" altLang="ru-RU" sz="3200">
                <a:solidFill>
                  <a:srgbClr val="333333"/>
                </a:solidFill>
                <a:latin typeface="Arial Unicode MS" pitchFamily="34" charset="-128"/>
                <a:cs typeface="Helvetica" charset="0"/>
              </a:rPr>
              <a:t>«встречали по одёжке», но провожать я вам всё же советую по уму, проверено веками!!!</a:t>
            </a:r>
            <a:r>
              <a:rPr lang="ru-RU" altLang="ru-RU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altLang="ru-RU" sz="3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altLang="ru-RU" sz="3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301" name="AutoShape 5" descr="data:image/jpeg;base64,/9j/4AAQSkZJRgABAQAAAQABAAD/2wCEAAkGBxITERQUExQWFhUXGBcUFxcVFhgXGhoeGxcZGBcWFxYaHCggHB4lHBUXIjEtJSksLi4vFx81ODMsNygtLiwBCgoKDg0OGxAQGzAlHyQvLCwvNywsLDQsLywsLDIsLCwsLCwsLCwsLCwsLCwsLCwsLCwsLCwsLCwsLCw0LDcsLP/AABEIAOUA3AMBIgACEQEDEQH/xAAcAAEAAgMBAQEAAAAAAAAAAAAABQYCBAcDAQj/xABEEAACAQIDBAcGAgcGBgMAAAABAgADEQQSIQUxQVEGEyJhcYGRBzJCUqGxYpIjcoKiwdHwFDNjssLxJFNzw9LhNEOj/8QAGQEBAAMBAQAAAAAAAAAAAAAAAAIDBAEF/8QAKBEBAAICAQQBBAEFAAAAAAAAAAECAxEhBBIxQVETIjJhQhSBkbHw/9oADAMBAAIRAxEAPwDuMREBK30x6WpglAAz1mF1S9gBuzueC33cSRpuJEn0h2quFw1SuwvkW4HzMdFXzJHhOH4qtUrlq1Vs1RzmY8O4KOAAsoHdKsl+3iPLRgw987nw99p9NtoVCScQyDlTAQDuFhm9WMgkxtbPm62pm35i7ZvzXvM8TTP+/wBz3TZbo/XWktXISpuAB7wtxI9dN+h00MyTM+5be2tfSxdHOn+LoELVJr09xDntj9WodSe5735idd2TtOliaS1aTZkbyII0KsOBB0In56oDTeCO6XL2W7ZNPFmgT2K4Nh+NRcMPFVIPgnKX48kxOpUZ8MdvdDr8RE0sJERAREQEREBERAREQEREBERAREQEREBERAoftgrEYRF4NUH01H8ZzY4kKqqoLOeyqjUk+HnOie2HFUv7OlLN+mLB1SxN1BAYk7l7r77EDur3s02SCamJcag9XTvw0u7D1t5NzmPNP3N/T27cbPYPQ9swq4o66EUxw5Zj3chu5y49WuXLYZbWtbS3K01sTWrDVURx8oYq3lcWP0nrgqxqJmKsm8FXtcW8CRbzmaZ2sn9oLbPRGlWJZGNNzx3g+PHzN5TcBhq2G2hhQ4s3X0dRqrA1ACVPqOc6MmMqMSFpZVB96owF+9VW5PnaaO0MB1mJwOa2YYlDcDgFaoR/+Q9JKkz3RBP4y6TERPTeYREQEREBERAREQEREBERAREQEREBERAREQOSdLEFfbS0amqdgEHQH9GzgG3AkIDLTs2ii0SqIEW50QkDWxJXiu/ylf8Aa5s50rUcXT0FgjMN6srA029TbyE2eh/SAYpaiMoSooBsDcMLWLi+u8buAKzDliYtLfj5pDwbowesDri8QAA3ZZi1ybalswBItpcW1O+WGhSPVsuYschGZrXOlrnKAL+AnyfVxBU+6CLH4rG9+XKUd8z5TikR4Qu0+j/XVA5r1QAQcoIC6C2XS2mt+d+MmOjWykSrTUFyKeeoC7s5uRk3nuqnQWEJe2smOjtDR6h49lfBb3PmdP2Zbh3a0R6hXl1Wsz8pmIiegwkREBERAREQEREBERAREQEREBERAREQEREDV2ns+nXpNSqC6sLH+YnCukGz62zMbZGvlOekx+JTplbn8pnf5q4/Z1GsuWtSp1V3gVEVwO8BgZXkx90LcWWaT+lToYkVUVx8aq1u5hcEdxv/AEZH4vZbm9tQTcEt/ME92hkrXwiKAqAKis6oE0CgObBbbhbS27S08naoRbPpzy6+u76Tz5+20vQpaYjcMthbLNhSBNl99+V9co77aDkNeQNypoFAUCwAAAHADcJXdg7Qw9I9Q1WmtV2zKjOA73UagE3a5Dehlkm7BWIrv5YeovNr8kREuUEREBERAREQEREBERAREQEREBERAREQEREBKN7WtotTwqU1LDrWIYg2BVV1QnvJGnEAy2bW2rRw1M1KzhFHPeTyVRqx7hOOdNdv/wBvYMoyKl0RGOpvrmvuDNa1twyjXWcmdNHTY5teJ1xCK2f0txVGmtJSpRAFUFF0A3AEWJ8561OmuLPFB4IP9RMrzA8iD/V+M+Hz/rwlc46zzpv02sbtaq9WnWrsahpsrakLorBrLlFl3bwOM/StCpmVW3XANvEXn5hpUCxOhCixZj8I4nXjvsOM6B0Z9oz4W1DEUy9FAqKUtnp5VAKm9g6gg66HTjJRMROmbPjm3MOwxIfYnSfB4r+4rIzWvkPZf8jWb6SYk2KYmPJERDhERAREQEREBE8sTiEprmcgD+tAN5PcJDYjbjn+7QAfNU1/cU/c+UhfJWnmU647W8J6fGYDebSrPi6ze9Va3JQqj1AzfWaK5WJsmYg2JdszeZOZvW0onqo9Qujpp9yvETn9fbtKgbNUFO1tFrZRr+C4+01k6Y1K11wi4rEHcGpouS/fUZbCTr1ET6P6WzpMSsYWptWoqjJQw4sAWrMcRUOm8pTyID+0ZuJsBm/+Riq9XjlVhQQeAohWI7mZpdtTNIjzP/f6SeJx1KnbrKiLfcGYAnwB3zFMcp1C1CP+mw/zARgtm0aN+qpol95VQCe9jvJ8ZtQjw88RXVFLuwVVFyzEAAcyTulA6Qe01FumETOd3WVAQn7Ke83nl85C+1HbrVMScMCerpZcwHxOQGuedgygcjmlEqg27obsPTR29121tba1WvU6ys5qPuudwHJQNFHcJ92fgqlalXK5bU1Wo2YgaDN7o52DeluMjZubHwb1qy00UszBhYW0GU3Yk6ADfc8pC3hpmeOOGWHwr4ggU1zVdbqN7AAdq50vvvqL6cSZpMCDY6EaEH7ST2hsvE4NkZroWByPTffwNmGo3/Waq0gxVrHKTZ+4gXbXkRc+vKRraNbieHEvsHo7UxIIVlRVyu7MM2rC6KFGp7JudQO3ztNHpFs16FdlYhr9tWXcVJNrX5WI8pu9G+kdSg1UZQ61e0yklTmW5GRxfKdbXsdJH7c2u+JqdYwC2UIqreygXNrnfqTIRF/qfrTkb2jSg0PEG4PIjcR3y17E9oWOw2UM/X0xplratbuq+9f9bNKtPjDd5/wl5akWjmH6R2HtWnisPTr0/dqC9jvBvZlNuIYEHwm/OIezfpb/AGOr1NY/8PVbef8A6nOmbuU6A8t+mt+3yTzcuOaW0REQrIiICam0cctJbnVj7qjef5AcT/6E89pbSWnoO053Ly72PAfU+tq5VqEks5ux3n7Ko4DXQD6k3NGbNFOI8r8WGbcz4ZV6zM2eobtuHIX+FB3m3edO6bSbNrFS2ULoSAx7R5DKNBfxv3SR2RszLapUHb+EfIP/ACPE+Q4kyshTp9/dfylfPrijn+wMZisQAWwNakOblVHpUKt6AzyrYlKxZWw+ZBmUvVGVbqbFD2Sw15gCdFmtW2fSY3ZBfiRcX8bb/Odnpo1wlHU88w5pT6KUWrKy0uryi4p01Wopt8WicyN59J1DD+4txlNhdRw03acp8o4dE91VX9UAfaestx4+32qzZpya2RESxSREQPzzt+uamLxLnjWq28BUYL+6BI6odJ7V2u7HmxPqSZ4VjpOPciNU/s1xJfovtcYXECoyl0Kmm4Ghykg3W+lwVG/Q7pDofufvMpGY3GpVa3C0dL9vpiEprSVsgYuWcAMWC2ygLoAFbzveQ+ydndcuJP8AyqDVx+xUp3/cZ5q4ZxqrGysLHfofhbTkbeRM8q1Kxsw1B/oiQx1ikdsOa41Df2XgKlRK7oLinTJfUCwN/XRWOnK3GR838HRpGhXdqhVwFVFCkhrm5BYbvd+++e2x+j2JxJHVocvzt2V9ePleJtFdzMu7RLT7LvtXo1h8Nh2Vs1SsAtYkaXRXAqInymxO/fceEgOk3R6phHF+1SqdqlVA0cEXAPJrbx6aRjyReNw5Fo2hiLzq/sq6XdYowVdr1EH6Fj8aD4CeLKN3NR+Emcpn2m7KysjFXUhlZTYgjUEGWI5ccXjT9PRKB0C9oK4krh8TZMRuVty1fD5X7tx4chbNvbew+Dp9ZXcKNyjezH5UXeT9uNpJ5tqWidSk5E7R2sBdaep3Ft4HMD5m+g47rHkfSP2g4rE1BkJoUVYEUwe09jcdaw3j8I04a75ddnY9K9NaiG4PDTsn5TbcRM+fJNI4acfTe7Nq+8njqSd57yZMbE2fe1Vx3oD/AJz/AA9d501tkbP6w5mH6MHd8xH+kfU6cDeySvp8X87GfL/GpERNjIREQEREBERAREQPzjjUy1ag5O49GImrUF/If7SU6SUMmMxK/wCPVPkajMPoRI0jQzj3I5rDUTd5n7mZTFOI8SO8XtOm9Duj2DehSr9XncjtZzmAYGzWXdvF9bynLljHG5UzbUKPsro/icRrSpkr87dlfzHf5Xlrwns9ZgvX1gLC1qYubcBmbTTXhxl/Aieffq728cK5vKE2b0UwlH3aeY6G9TtnTcbHsjedwk3ETNNpmdyjtDbTpq7VbgELSKX/AFrsRfyX6T16qpUwq037VGwp2K0mHZ0AsRm+HQ79xvxmNJM9N+dQvr43UfQCeuEpOosxFr5go1ANsua5A4aes04rTX/CUx4c86QdEjSUPQzuLMXBsSoB94cSNDz3SrTtdWhfs5b5hkCjeQLkr53seAFyTKP036C1MJerRBehYFratTPHNxKcjw47rnfhtNo5S+pETqVLK37iNQRoQRqCDPbGY2tXc1K9Rqj2y5nNyANLDgB4d53meQMWlyevZJ/oVsOvisRlou9JBY1aiMVyryuN7HWw8Twnh0X6OVsbW6unoosalQjsoP4k62HHuAJHd9h7HpYWitGitlGpJ95jxZjxJ/kBYACNbUZs3ZGo8tzD0QiKi7lAUXJJsBYXJ1PnPSIknnkREBERAREQEREBERA4h7SMNk2lW/GKdQeaBD9abSszoXtiwlq2Hqge8j0yf1SGUfvv6Tns49np7d2OG1tLBj+w4auuhWrWwznv/vqf0epLN7K9qX63Dsf8VPorj/KfWR2zKfW7J2hTHvUalHFC/L3XP5Eb1lc6P7SOHxNKtwVu13qdGHoTKc+PvxzCj5j9u7xPisCAQbgi4PdzmvUxq/D2j3bvNt3pczxojaMRtszSxuJOqJqx0J4L48z3faYMzN7xsOS6ep3n7d0xZ1QC9gNwA+wA3ycY/lKK/LOhTyqFHAWnnicUF0Gp48co5n+A4928ZJTqP/hr6sf4CbK4NQhUDfxOpJ5k8dZK2TXgmVgwOCSmOzqSNWOpPny7hpNkiR3R6vmoKOKdg/s7v3cvrJKexjmJrEw8+298ud9L/ZslTNVwdqb7zSOlNv1PkP7vhqZSNldB8bWrCm1F6Qv2qlRbKo4kH4zyC7+4azvcSWlteovWNI/Yex6WForRorZRqSfeY8WY8Sf/AENAJIRE6omdkREBERAREQEREBERAREQKZ7WMFnwGfjRqJU05EmmfK1S/lOOz9D7cwPX4atR/wCZTdB3EqQD5Gxn54pndwP2nHpdFbdZhIbB2uuHfELUVnp1qFSgyi3xAZSb8tfzSGwuFUsoYmxIuRYacd95sBeJ3w40/r6w0fTjcy61hsGqU0pgsyoAq5zm0Gg7psgSD6N7dSvQUswFRbU2HEtwKjec1r6d/KT9LCltX0X5b6n9Yj7Dzvunj3+2dSqmdPNMze5bkWPujw+Y+HqJtYfBqpv7zfM2/wAuAHhPcC2gn2UzaZVzbZERIomxK2Su9Pg/aHiNT6i/5ZYpTcfVyVKbjeuvjY6jzBI85cVYEXG46iep0OTdJr8M2aup2+xETapIiICIiAiIgIiICIiAiIgIiICcK6b7GfDYyr2GFJ3NSm1jlIftFQd1wxItvsBzndZ443FLSpvUc2VFLse4C5+0LsOWcdtw/Nz1LaWN9+4zyaoT3feSO1toPWq1K1T3nYseNuSg8gLAdwEj2Fh3mcerO9cvNHKMrqbMpDA94Nx9p3HY+0FxFCnVXc6g25Hcw8iCPKcOl69lm1LGphmP+In2cfY+sxdZj7qd3wovDocRE8xURPOvWVFLOwVRvLEADzMr+A6U4bFYtMKrNkbN+kGgcgXFNSdQCAde4Ab7ydMdrzqsHraawmDOJq33Uk0J+b8I/ieA791rVQBYCwGgAmNGiqKFUAKNABwmc9fBhjFXXv2x3vNpIiJegREQEREBERAREQEREBERAREQEpXtV2n1eEFIHtVmA/ZXtMfXIPOXWVT2gdGlxdHrA2SrRV2Um5Ui12Rh35RqNR36glmGaxeJt4cVInlXG6bmLwlSl/eIVHzb1/MNJr3B75HcT4ezuLRxLWnts3GtQr06y70YEjmNxHmLiYPTImE5MbjUqpj1Lq2K6eYJRdWeoeSI31LWH1le2j7RqraUKKp+Kocx/KLD7ylRM1ekxx+0OyHttTaWIrnNWqM/IE6DwUaD0mnQrMjK6kqykMpG8EG4I8CJsU0Le6CfAE/abeF2OSbv2Ry4n03TRHbWNI3tWscy7Z0B6StjsNnemyOpyM1uw5G9qZ+44HTWWaV7oFiA+BpAADq70rDhlNl/dynzlhk4ebbW+CIidcIiICIiAiIgIiICIiAiIgIiICae2R/w9b/p1P8AKZuTyxdPNTdeasPUWgc0ImjiNmUW1amhPMqL+u+blNrgHmAfWDPPjhZvSGq9H6B+C3g7j6XtNZ+jlL8f5h/KT5mJk4tPy79S3ygB0fpD4WPixH2tPanspF3U1HeQCfU6yWMwM7uXJvafMtUYbmfSalZLG0kzNLHDcZ1Wuvsvq/o66cnV/wAyZf8Aty7zn3stPbxI/DR+9WdBmmn4hERJBERAREQEREBERAREQEREBERAREQOXZMt1+UlPynKftPhm3tanlxFZeVRj+c9Z/rmoZgmNTKbAzEzIzEzsDAzAzMzAzqLEzTxx3ec3DI/FtdvDSTcW/2Wr2sSe6iPrVnQJSfZfT/RV251FT8qBv8AuS7TRT8QiIkgiIgIiICIiAiIgIiICIiAiIgIiIFF6UUbYp/xBGPpl+yCRZpd8RMWT8pTYGl3zE0u+IiBgaXfMTR74iSRYNS75FtR7/pPsTrjo/s7ohcHf5qjk+Vl+yiWeImmviAiInQiIgIiICIiAiIgIiICIiAiIgf/2Q=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3" name="AutoShape 7" descr="data:image/jpeg;base64,/9j/4AAQSkZJRgABAQAAAQABAAD/2wCEAAkGBxITERQUExQWFhUXGBcUFxcVFhgXGhoeGxcZGBcWFxYaHCggHB4lHBUXIjEtJSksLi4vFx81ODMsNygtLiwBCgoKDg0OGxAQGzAlHyQvLCwvNywsLDQsLywsLDIsLCwsLCwsLCwsLCwsLCwsLCwsLCwsLCwsLCwsLCw0LDcsLP/AABEIAOUA3AMBIgACEQEDEQH/xAAcAAEAAgMBAQEAAAAAAAAAAAAABQYCBAcDAQj/xABEEAACAQIDBAcGAgcGBgMAAAABAgADEQQSIQUxQVEGEyJhcYGRBzJCUqGxYpIjcoKiwdHwFDNjssLxJFNzw9LhNEOj/8QAGQEBAAMBAQAAAAAAAAAAAAAAAAIDBAEF/8QAKBEBAAICAQQBBAEFAAAAAAAAAAECAxEhBBIxQVETIjJhQhSBkbHw/9oADAMBAAIRAxEAPwDuMREBK30x6WpglAAz1mF1S9gBuzueC33cSRpuJEn0h2quFw1SuwvkW4HzMdFXzJHhOH4qtUrlq1Vs1RzmY8O4KOAAsoHdKsl+3iPLRgw987nw99p9NtoVCScQyDlTAQDuFhm9WMgkxtbPm62pm35i7ZvzXvM8TTP+/wBz3TZbo/XWktXISpuAB7wtxI9dN+h00MyTM+5be2tfSxdHOn+LoELVJr09xDntj9WodSe5735idd2TtOliaS1aTZkbyII0KsOBB0In56oDTeCO6XL2W7ZNPFmgT2K4Nh+NRcMPFVIPgnKX48kxOpUZ8MdvdDr8RE0sJERAREQEREBERAREQEREBERAREQEREBERAoftgrEYRF4NUH01H8ZzY4kKqqoLOeyqjUk+HnOie2HFUv7OlLN+mLB1SxN1BAYk7l7r77EDur3s02SCamJcag9XTvw0u7D1t5NzmPNP3N/T27cbPYPQ9swq4o66EUxw5Zj3chu5y49WuXLYZbWtbS3K01sTWrDVURx8oYq3lcWP0nrgqxqJmKsm8FXtcW8CRbzmaZ2sn9oLbPRGlWJZGNNzx3g+PHzN5TcBhq2G2hhQ4s3X0dRqrA1ACVPqOc6MmMqMSFpZVB96owF+9VW5PnaaO0MB1mJwOa2YYlDcDgFaoR/+Q9JKkz3RBP4y6TERPTeYREQEREBERAREQEREBERAREQEREBERAREQOSdLEFfbS0amqdgEHQH9GzgG3AkIDLTs2ii0SqIEW50QkDWxJXiu/ylf8Aa5s50rUcXT0FgjMN6srA029TbyE2eh/SAYpaiMoSooBsDcMLWLi+u8buAKzDliYtLfj5pDwbowesDri8QAA3ZZi1ybalswBItpcW1O+WGhSPVsuYschGZrXOlrnKAL+AnyfVxBU+6CLH4rG9+XKUd8z5TikR4Qu0+j/XVA5r1QAQcoIC6C2XS2mt+d+MmOjWykSrTUFyKeeoC7s5uRk3nuqnQWEJe2smOjtDR6h49lfBb3PmdP2Zbh3a0R6hXl1Wsz8pmIiegwkREBERAREQEREBERAREQEREBERAREQEREDV2ns+nXpNSqC6sLH+YnCukGz62zMbZGvlOekx+JTplbn8pnf5q4/Z1GsuWtSp1V3gVEVwO8BgZXkx90LcWWaT+lToYkVUVx8aq1u5hcEdxv/AEZH4vZbm9tQTcEt/ME92hkrXwiKAqAKis6oE0CgObBbbhbS27S08naoRbPpzy6+u76Tz5+20vQpaYjcMthbLNhSBNl99+V9co77aDkNeQNypoFAUCwAAAHADcJXdg7Qw9I9Q1WmtV2zKjOA73UagE3a5Dehlkm7BWIrv5YeovNr8kREuUEREBERAREQEREBERAREQEREBERAREQEREBKN7WtotTwqU1LDrWIYg2BVV1QnvJGnEAy2bW2rRw1M1KzhFHPeTyVRqx7hOOdNdv/wBvYMoyKl0RGOpvrmvuDNa1twyjXWcmdNHTY5teJ1xCK2f0txVGmtJSpRAFUFF0A3AEWJ8561OmuLPFB4IP9RMrzA8iD/V+M+Hz/rwlc46zzpv02sbtaq9WnWrsahpsrakLorBrLlFl3bwOM/StCpmVW3XANvEXn5hpUCxOhCixZj8I4nXjvsOM6B0Z9oz4W1DEUy9FAqKUtnp5VAKm9g6gg66HTjJRMROmbPjm3MOwxIfYnSfB4r+4rIzWvkPZf8jWb6SYk2KYmPJERDhERAREQEREBE8sTiEprmcgD+tAN5PcJDYjbjn+7QAfNU1/cU/c+UhfJWnmU647W8J6fGYDebSrPi6ze9Va3JQqj1AzfWaK5WJsmYg2JdszeZOZvW0onqo9Qujpp9yvETn9fbtKgbNUFO1tFrZRr+C4+01k6Y1K11wi4rEHcGpouS/fUZbCTr1ET6P6WzpMSsYWptWoqjJQw4sAWrMcRUOm8pTyID+0ZuJsBm/+Riq9XjlVhQQeAohWI7mZpdtTNIjzP/f6SeJx1KnbrKiLfcGYAnwB3zFMcp1C1CP+mw/zARgtm0aN+qpol95VQCe9jvJ8ZtQjw88RXVFLuwVVFyzEAAcyTulA6Qe01FumETOd3WVAQn7Ke83nl85C+1HbrVMScMCerpZcwHxOQGuedgygcjmlEqg27obsPTR29121tba1WvU6ys5qPuudwHJQNFHcJ92fgqlalXK5bU1Wo2YgaDN7o52DeluMjZubHwb1qy00UszBhYW0GU3Yk6ADfc8pC3hpmeOOGWHwr4ggU1zVdbqN7AAdq50vvvqL6cSZpMCDY6EaEH7ST2hsvE4NkZroWByPTffwNmGo3/Waq0gxVrHKTZ+4gXbXkRc+vKRraNbieHEvsHo7UxIIVlRVyu7MM2rC6KFGp7JudQO3ztNHpFs16FdlYhr9tWXcVJNrX5WI8pu9G+kdSg1UZQ61e0yklTmW5GRxfKdbXsdJH7c2u+JqdYwC2UIqreygXNrnfqTIRF/qfrTkb2jSg0PEG4PIjcR3y17E9oWOw2UM/X0xplratbuq+9f9bNKtPjDd5/wl5akWjmH6R2HtWnisPTr0/dqC9jvBvZlNuIYEHwm/OIezfpb/AGOr1NY/8PVbef8A6nOmbuU6A8t+mt+3yTzcuOaW0REQrIiICam0cctJbnVj7qjef5AcT/6E89pbSWnoO053Ly72PAfU+tq5VqEks5ux3n7Ko4DXQD6k3NGbNFOI8r8WGbcz4ZV6zM2eobtuHIX+FB3m3edO6bSbNrFS2ULoSAx7R5DKNBfxv3SR2RszLapUHb+EfIP/ACPE+Q4kyshTp9/dfylfPrijn+wMZisQAWwNakOblVHpUKt6AzyrYlKxZWw+ZBmUvVGVbqbFD2Sw15gCdFmtW2fSY3ZBfiRcX8bb/Odnpo1wlHU88w5pT6KUWrKy0uryi4p01Wopt8WicyN59J1DD+4txlNhdRw03acp8o4dE91VX9UAfaestx4+32qzZpya2RESxSREQPzzt+uamLxLnjWq28BUYL+6BI6odJ7V2u7HmxPqSZ4VjpOPciNU/s1xJfovtcYXECoyl0Kmm4Ghykg3W+lwVG/Q7pDofufvMpGY3GpVa3C0dL9vpiEprSVsgYuWcAMWC2ygLoAFbzveQ+ydndcuJP8AyqDVx+xUp3/cZ5q4ZxqrGysLHfofhbTkbeRM8q1Kxsw1B/oiQx1ikdsOa41Df2XgKlRK7oLinTJfUCwN/XRWOnK3GR838HRpGhXdqhVwFVFCkhrm5BYbvd+++e2x+j2JxJHVocvzt2V9ePleJtFdzMu7RLT7LvtXo1h8Nh2Vs1SsAtYkaXRXAqInymxO/fceEgOk3R6phHF+1SqdqlVA0cEXAPJrbx6aRjyReNw5Fo2hiLzq/sq6XdYowVdr1EH6Fj8aD4CeLKN3NR+Emcpn2m7KysjFXUhlZTYgjUEGWI5ccXjT9PRKB0C9oK4krh8TZMRuVty1fD5X7tx4chbNvbew+Dp9ZXcKNyjezH5UXeT9uNpJ5tqWidSk5E7R2sBdaep3Ft4HMD5m+g47rHkfSP2g4rE1BkJoUVYEUwe09jcdaw3j8I04a75ddnY9K9NaiG4PDTsn5TbcRM+fJNI4acfTe7Nq+8njqSd57yZMbE2fe1Vx3oD/AJz/AA9d501tkbP6w5mH6MHd8xH+kfU6cDeySvp8X87GfL/GpERNjIREQEREBERAREQPzjjUy1ag5O49GImrUF/If7SU6SUMmMxK/wCPVPkajMPoRI0jQzj3I5rDUTd5n7mZTFOI8SO8XtOm9Duj2DehSr9XncjtZzmAYGzWXdvF9bynLljHG5UzbUKPsro/icRrSpkr87dlfzHf5Xlrwns9ZgvX1gLC1qYubcBmbTTXhxl/Aieffq728cK5vKE2b0UwlH3aeY6G9TtnTcbHsjedwk3ETNNpmdyjtDbTpq7VbgELSKX/AFrsRfyX6T16qpUwq037VGwp2K0mHZ0AsRm+HQ79xvxmNJM9N+dQvr43UfQCeuEpOosxFr5go1ANsua5A4aes04rTX/CUx4c86QdEjSUPQzuLMXBsSoB94cSNDz3SrTtdWhfs5b5hkCjeQLkr53seAFyTKP036C1MJerRBehYFratTPHNxKcjw47rnfhtNo5S+pETqVLK37iNQRoQRqCDPbGY2tXc1K9Rqj2y5nNyANLDgB4d53meQMWlyevZJ/oVsOvisRlou9JBY1aiMVyryuN7HWw8Twnh0X6OVsbW6unoosalQjsoP4k62HHuAJHd9h7HpYWitGitlGpJ95jxZjxJ/kBYACNbUZs3ZGo8tzD0QiKi7lAUXJJsBYXJ1PnPSIknnkREBERAREQEREBERA4h7SMNk2lW/GKdQeaBD9abSszoXtiwlq2Hqge8j0yf1SGUfvv6Tns49np7d2OG1tLBj+w4auuhWrWwznv/vqf0epLN7K9qX63Dsf8VPorj/KfWR2zKfW7J2hTHvUalHFC/L3XP5Eb1lc6P7SOHxNKtwVu13qdGHoTKc+PvxzCj5j9u7xPisCAQbgi4PdzmvUxq/D2j3bvNt3pczxojaMRtszSxuJOqJqx0J4L48z3faYMzN7xsOS6ep3n7d0xZ1QC9gNwA+wA3ycY/lKK/LOhTyqFHAWnnicUF0Gp48co5n+A4928ZJTqP/hr6sf4CbK4NQhUDfxOpJ5k8dZK2TXgmVgwOCSmOzqSNWOpPny7hpNkiR3R6vmoKOKdg/s7v3cvrJKexjmJrEw8+298ud9L/ZslTNVwdqb7zSOlNv1PkP7vhqZSNldB8bWrCm1F6Qv2qlRbKo4kH4zyC7+4azvcSWlteovWNI/Yex6WForRorZRqSfeY8WY8Sf/AENAJIRE6omdkREBERAREQEREBERAREQKZ7WMFnwGfjRqJU05EmmfK1S/lOOz9D7cwPX4atR/wCZTdB3EqQD5Gxn54pndwP2nHpdFbdZhIbB2uuHfELUVnp1qFSgyi3xAZSb8tfzSGwuFUsoYmxIuRYacd95sBeJ3w40/r6w0fTjcy61hsGqU0pgsyoAq5zm0Gg7psgSD6N7dSvQUswFRbU2HEtwKjec1r6d/KT9LCltX0X5b6n9Yj7Dzvunj3+2dSqmdPNMze5bkWPujw+Y+HqJtYfBqpv7zfM2/wAuAHhPcC2gn2UzaZVzbZERIomxK2Su9Pg/aHiNT6i/5ZYpTcfVyVKbjeuvjY6jzBI85cVYEXG46iep0OTdJr8M2aup2+xETapIiICIiAiIgIiICIiAiIgIiICcK6b7GfDYyr2GFJ3NSm1jlIftFQd1wxItvsBzndZ443FLSpvUc2VFLse4C5+0LsOWcdtw/Nz1LaWN9+4zyaoT3feSO1toPWq1K1T3nYseNuSg8gLAdwEj2Fh3mcerO9cvNHKMrqbMpDA94Nx9p3HY+0FxFCnVXc6g25Hcw8iCPKcOl69lm1LGphmP+In2cfY+sxdZj7qd3wovDocRE8xURPOvWVFLOwVRvLEADzMr+A6U4bFYtMKrNkbN+kGgcgXFNSdQCAde4Ab7ydMdrzqsHraawmDOJq33Uk0J+b8I/ieA791rVQBYCwGgAmNGiqKFUAKNABwmc9fBhjFXXv2x3vNpIiJegREQEREBERAREQEREBERAREQEpXtV2n1eEFIHtVmA/ZXtMfXIPOXWVT2gdGlxdHrA2SrRV2Um5Ui12Rh35RqNR36glmGaxeJt4cVInlXG6bmLwlSl/eIVHzb1/MNJr3B75HcT4ezuLRxLWnts3GtQr06y70YEjmNxHmLiYPTImE5MbjUqpj1Lq2K6eYJRdWeoeSI31LWH1le2j7RqraUKKp+Kocx/KLD7ylRM1ekxx+0OyHttTaWIrnNWqM/IE6DwUaD0mnQrMjK6kqykMpG8EG4I8CJsU0Le6CfAE/abeF2OSbv2Ry4n03TRHbWNI3tWscy7Z0B6StjsNnemyOpyM1uw5G9qZ+44HTWWaV7oFiA+BpAADq70rDhlNl/dynzlhk4ebbW+CIidcIiICIiAiIgIiICIiAiIgIiICae2R/w9b/p1P8AKZuTyxdPNTdeasPUWgc0ImjiNmUW1amhPMqL+u+blNrgHmAfWDPPjhZvSGq9H6B+C3g7j6XtNZ+jlL8f5h/KT5mJk4tPy79S3ygB0fpD4WPixH2tPanspF3U1HeQCfU6yWMwM7uXJvafMtUYbmfSalZLG0kzNLHDcZ1Wuvsvq/o66cnV/wAyZf8Aty7zn3stPbxI/DR+9WdBmmn4hERJBERAREQEREBERAREQEREBERAREQOXZMt1+UlPynKftPhm3tanlxFZeVRj+c9Z/rmoZgmNTKbAzEzIzEzsDAzAzMzAzqLEzTxx3ec3DI/FtdvDSTcW/2Wr2sSe6iPrVnQJSfZfT/RV251FT8qBv8AuS7TRT8QiIkgiIgIiICIiAiIgIiICIiAiIgIiIFF6UUbYp/xBGPpl+yCRZpd8RMWT8pTYGl3zE0u+IiBgaXfMTR74iSRYNS75FtR7/pPsTrjo/s7ohcHf5qjk+Vl+yiWeImmviAiInQiIgIiICIiAiIgIiICIiAiIgf/2Q==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685800"/>
            <a:ext cx="99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000"/>
              <a:t>По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762000" y="685800"/>
            <a:ext cx="1905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000"/>
              <a:t>одежде 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438400" y="685800"/>
            <a:ext cx="7162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4000"/>
              <a:t>встречают, по уму провожают</a:t>
            </a:r>
          </a:p>
        </p:txBody>
      </p:sp>
      <p:pic>
        <p:nvPicPr>
          <p:cNvPr id="31761" name="Picture 17" descr="http://shkolazhizni.ru/img/content/i108/108975_medi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6900"/>
            <a:ext cx="66294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52400" y="990600"/>
            <a:ext cx="4876800" cy="272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ru-RU" altLang="ru-RU" sz="2400"/>
              <a:t>   Жили мужик, да баба. У них была дочка, да сынок маленький.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ru-RU" altLang="ru-RU" sz="2400"/>
              <a:t>Доченька, — говорила мать, — мы пойдем на работу, береги братца! </a:t>
            </a:r>
          </a:p>
          <a:p>
            <a:pPr eaLnBrk="0" hangingPunct="0">
              <a:lnSpc>
                <a:spcPct val="120000"/>
              </a:lnSpc>
              <a:spcBef>
                <a:spcPct val="0"/>
              </a:spcBef>
            </a:pPr>
            <a:r>
              <a:rPr lang="ru-RU" altLang="ru-RU" sz="2400"/>
              <a:t>Не ходи со двора, будь умницей — мы купим тебе …</a:t>
            </a:r>
          </a:p>
        </p:txBody>
      </p:sp>
      <p:pic>
        <p:nvPicPr>
          <p:cNvPr id="33800" name="Picture 8" descr="http://umm4.com/wp-content/uploads/2010/07/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657600" cy="36576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590800" y="3276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b="1"/>
              <a:t>платочек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http://www.telegraf.in.ua/uploads/posts/2013-09/1380547753_gl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15200" cy="487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Прямоугольник 2"/>
          <p:cNvSpPr>
            <a:spLocks noChangeArrowheads="1"/>
          </p:cNvSpPr>
          <p:nvPr/>
        </p:nvSpPr>
        <p:spPr bwMode="auto">
          <a:xfrm>
            <a:off x="457200" y="304800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ts val="1200"/>
              </a:spcBef>
              <a:spcAft>
                <a:spcPts val="500"/>
              </a:spcAft>
            </a:pPr>
            <a:r>
              <a:rPr lang="ru-RU" altLang="ru-RU">
                <a:solidFill>
                  <a:srgbClr val="000000"/>
                </a:solidFill>
              </a:rPr>
              <a:t>Песня «Синий платочек» в годы Великой Отечественной войны </a:t>
            </a:r>
            <a:endParaRPr lang="ru-RU" altLang="ru-RU" sz="1200"/>
          </a:p>
        </p:txBody>
      </p:sp>
      <p:sp>
        <p:nvSpPr>
          <p:cNvPr id="56329" name="AutoShape 9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6553200" y="5334000"/>
            <a:ext cx="1524000" cy="533400"/>
          </a:xfrm>
          <a:prstGeom prst="actionButtonSound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5" name="AutoShape 29" descr="https://encrypted-tbn3.gstatic.com/images?q=tbn:ANd9GcTf8Tr-CUbwdxxIkUJl-yxA7IFLswv5heANrPwMELuw2gpgfdECkQ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7" name="AutoShape 31" descr="https://encrypted-tbn3.gstatic.com/images?q=tbn:ANd9GcTf8Tr-CUbwdxxIkUJl-yxA7IFLswv5heANrPwMELuw2gpgfdECkQ"/>
          <p:cNvSpPr>
            <a:spLocks noChangeAspect="1" noChangeArrowheads="1"/>
          </p:cNvSpPr>
          <p:nvPr/>
        </p:nvSpPr>
        <p:spPr bwMode="auto">
          <a:xfrm>
            <a:off x="4424363" y="3281363"/>
            <a:ext cx="296862" cy="29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4145" name="Group 49"/>
          <p:cNvGrpSpPr>
            <a:grpSpLocks/>
          </p:cNvGrpSpPr>
          <p:nvPr/>
        </p:nvGrpSpPr>
        <p:grpSpPr bwMode="auto">
          <a:xfrm>
            <a:off x="0" y="0"/>
            <a:ext cx="3276600" cy="4114800"/>
            <a:chOff x="0" y="0"/>
            <a:chExt cx="2064" cy="2592"/>
          </a:xfrm>
        </p:grpSpPr>
        <p:pic>
          <p:nvPicPr>
            <p:cNvPr id="4129" name="Picture 33" descr="Платок Павлопосадский - Мартовский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64" cy="20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384" y="2304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/>
                <a:t>1</a:t>
              </a:r>
            </a:p>
          </p:txBody>
        </p:sp>
      </p:grpSp>
      <p:grpSp>
        <p:nvGrpSpPr>
          <p:cNvPr id="4147" name="Group 51"/>
          <p:cNvGrpSpPr>
            <a:grpSpLocks/>
          </p:cNvGrpSpPr>
          <p:nvPr/>
        </p:nvGrpSpPr>
        <p:grpSpPr bwMode="auto">
          <a:xfrm>
            <a:off x="5562600" y="0"/>
            <a:ext cx="3581400" cy="4038600"/>
            <a:chOff x="3504" y="0"/>
            <a:chExt cx="2256" cy="2544"/>
          </a:xfrm>
        </p:grpSpPr>
        <p:pic>
          <p:nvPicPr>
            <p:cNvPr id="4137" name="Picture 41" descr="http://mdnovo.su/media/thumbs_005/14053/img_1364739790_940x720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0"/>
              <a:ext cx="2256" cy="2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4224" y="2256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/>
                <a:t>3</a:t>
              </a:r>
            </a:p>
          </p:txBody>
        </p:sp>
      </p:grpSp>
      <p:grpSp>
        <p:nvGrpSpPr>
          <p:cNvPr id="4146" name="Group 50"/>
          <p:cNvGrpSpPr>
            <a:grpSpLocks/>
          </p:cNvGrpSpPr>
          <p:nvPr/>
        </p:nvGrpSpPr>
        <p:grpSpPr bwMode="auto">
          <a:xfrm>
            <a:off x="2514600" y="2819400"/>
            <a:ext cx="3644900" cy="4038600"/>
            <a:chOff x="1584" y="1776"/>
            <a:chExt cx="2296" cy="2544"/>
          </a:xfrm>
        </p:grpSpPr>
        <p:pic>
          <p:nvPicPr>
            <p:cNvPr id="4141" name="Picture 45" descr="3500-krepdeshin-90x90 (641x650, 121Kb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776"/>
              <a:ext cx="2296" cy="2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43" name="Text Box 47"/>
            <p:cNvSpPr txBox="1">
              <a:spLocks noChangeArrowheads="1"/>
            </p:cNvSpPr>
            <p:nvPr/>
          </p:nvSpPr>
          <p:spPr bwMode="auto">
            <a:xfrm>
              <a:off x="2160" y="4032"/>
              <a:ext cx="9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altLang="ru-RU" sz="24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043738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33400" y="5181600"/>
            <a:ext cx="81534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altLang="ru-RU" sz="1800"/>
              <a:t>         </a:t>
            </a:r>
            <a:r>
              <a:rPr lang="ru-RU" altLang="ru-RU"/>
              <a:t>Впервые о Павлово-посадской фабрике по изготовлению платков с авторским печатным рисунком упоминалось в 1795 году. Производство  было основано зажиточным крестьянином - Иваном Лабзиным.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Деревянная форм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352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52400" y="228600"/>
            <a:ext cx="8458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2400"/>
              <a:t>    В XIX в. нанесение узора на платки на Павлово-Посадской мануфактуре осуществлялось только вручную.</a:t>
            </a:r>
            <a:r>
              <a:rPr lang="en-US" altLang="ru-RU" sz="2400"/>
              <a:t> 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81000" y="5105400"/>
            <a:ext cx="83820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/>
              <a:t>Деревянные формы для набивки узоров на  платки назывались </a:t>
            </a:r>
            <a:r>
              <a:rPr lang="ru-RU" altLang="ru-RU" sz="2400" b="1"/>
              <a:t>«цвéтки»</a:t>
            </a:r>
            <a:r>
              <a:rPr lang="ru-RU" altLang="ru-RU"/>
              <a:t> и </a:t>
            </a:r>
            <a:r>
              <a:rPr lang="ru-RU" altLang="ru-RU" sz="2400" b="1"/>
              <a:t>«манеры». </a:t>
            </a:r>
            <a:r>
              <a:rPr lang="ru-RU" altLang="ru-RU"/>
              <a:t>С помощью «цвéток» на шерстяную или шелковую ткань наносили краски, для каждого цвета требовалась отдельная доска - «цвéтка».</a:t>
            </a:r>
            <a:r>
              <a:rPr lang="en-US" altLang="ru-RU"/>
              <a:t> </a:t>
            </a:r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4572000" y="3429000"/>
            <a:ext cx="9144000" cy="0"/>
          </a:xfrm>
          <a:prstGeom prst="rect">
            <a:avLst/>
          </a:prstGeom>
          <a:solidFill>
            <a:srgbClr val="F9F4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8566" tIns="0" rIns="28566" bIns="0"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altLang="ru-RU"/>
              <a:t>Деревянные формы для набивки узоров на павлопосадские платки назывались «цвéтки» и «манеры», для их производства использовали только твердые породы дерева (дуб, грушу, орех), а для большей прочности их склеивали из трех слоев дерева. С помощью «цвéток» на шерстяную или шелковую ткань наносили краски, для каждого цвета требовалась отдельная доска - «цвéтка». </a:t>
            </a:r>
            <a:endParaRPr lang="en-US" altLang="ru-RU" sz="2400"/>
          </a:p>
        </p:txBody>
      </p:sp>
      <p:pic>
        <p:nvPicPr>
          <p:cNvPr id="40968" name="Picture 8" descr="Набив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276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152400" y="304800"/>
            <a:ext cx="8839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ru-RU" sz="2400">
                <a:ea typeface="Arial Unicode MS" pitchFamily="34" charset="-128"/>
                <a:cs typeface="Arial Unicode MS" pitchFamily="34" charset="-128"/>
              </a:rPr>
              <a:t>Автоматы позволили разгрузить мастеров  набойщиков, но не беспокойтесь, это по прежнему прекрасное качество!</a:t>
            </a:r>
          </a:p>
          <a:p>
            <a:pPr eaLnBrk="0" hangingPunct="0">
              <a:spcBef>
                <a:spcPct val="0"/>
              </a:spcBef>
            </a:pPr>
            <a:endParaRPr lang="en-US" altLang="ru-RU" sz="2400"/>
          </a:p>
        </p:txBody>
      </p:sp>
      <p:pic>
        <p:nvPicPr>
          <p:cNvPr id="43015" name="Picture 7" descr="Ручная набив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524000"/>
            <a:ext cx="4572000" cy="490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Наши дни. Автоматизация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00200"/>
            <a:ext cx="5867400" cy="4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ECFF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424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Times New Roman</vt:lpstr>
      <vt:lpstr>Century</vt:lpstr>
      <vt:lpstr>Arial Unicode MS</vt:lpstr>
      <vt:lpstr>Helvetica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Три волшебных брата</vt:lpstr>
      <vt:lpstr>Мастер  Постройки</vt:lpstr>
      <vt:lpstr>Слайд 14</vt:lpstr>
      <vt:lpstr>Слайд 15</vt:lpstr>
      <vt:lpstr>Слайд 16</vt:lpstr>
      <vt:lpstr>Ритм- это чередование элементов </vt:lpstr>
      <vt:lpstr>Слайд 18</vt:lpstr>
      <vt:lpstr>Слайд 19</vt:lpstr>
      <vt:lpstr>План работы:</vt:lpstr>
      <vt:lpstr>Сегодня мы много внимания уделяли одежде,  «встречали по одёжке», но провожать я вам всё же советую по уму, проверено веками!!!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максим</cp:lastModifiedBy>
  <cp:revision>35</cp:revision>
  <dcterms:created xsi:type="dcterms:W3CDTF">2015-01-23T15:04:45Z</dcterms:created>
  <dcterms:modified xsi:type="dcterms:W3CDTF">2016-01-19T16:54:51Z</dcterms:modified>
</cp:coreProperties>
</file>