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64" r:id="rId2"/>
    <p:sldId id="260" r:id="rId3"/>
    <p:sldId id="261" r:id="rId4"/>
    <p:sldId id="268" r:id="rId5"/>
    <p:sldId id="267" r:id="rId6"/>
    <p:sldId id="271" r:id="rId7"/>
    <p:sldId id="270" r:id="rId8"/>
    <p:sldId id="272" r:id="rId9"/>
    <p:sldId id="275" r:id="rId10"/>
    <p:sldId id="276" r:id="rId11"/>
    <p:sldId id="273" r:id="rId12"/>
    <p:sldId id="279" r:id="rId13"/>
    <p:sldId id="278" r:id="rId14"/>
    <p:sldId id="277" r:id="rId15"/>
    <p:sldId id="269" r:id="rId16"/>
    <p:sldId id="281" r:id="rId17"/>
    <p:sldId id="282" r:id="rId18"/>
    <p:sldId id="283" r:id="rId19"/>
    <p:sldId id="280" r:id="rId20"/>
    <p:sldId id="286" r:id="rId21"/>
    <p:sldId id="285" r:id="rId22"/>
    <p:sldId id="289" r:id="rId23"/>
    <p:sldId id="288" r:id="rId24"/>
    <p:sldId id="287" r:id="rId25"/>
    <p:sldId id="284" r:id="rId26"/>
    <p:sldId id="292" r:id="rId27"/>
    <p:sldId id="291" r:id="rId28"/>
    <p:sldId id="290" r:id="rId29"/>
    <p:sldId id="295" r:id="rId30"/>
    <p:sldId id="294" r:id="rId31"/>
    <p:sldId id="293" r:id="rId32"/>
    <p:sldId id="297" r:id="rId33"/>
    <p:sldId id="299" r:id="rId34"/>
    <p:sldId id="298" r:id="rId35"/>
    <p:sldId id="300" r:id="rId36"/>
    <p:sldId id="301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C1AD2-BE42-4408-89D8-5087788C513A}" type="datetimeFigureOut">
              <a:rPr lang="ru-RU" smtClean="0"/>
              <a:t>23.04.2013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E9335-499C-4376-9CB3-A3D487A95F8A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E9335-499C-4376-9CB3-A3D487A95F8A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6EBD-3483-4C44-AA08-5FB126BF8197}" type="datetimeFigureOut">
              <a:rPr lang="ru-RU" smtClean="0"/>
              <a:t>23.04.2013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AF1D-ADAB-4F8A-B0BC-094A4A8B42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6EBD-3483-4C44-AA08-5FB126BF8197}" type="datetimeFigureOut">
              <a:rPr lang="ru-RU" smtClean="0"/>
              <a:t>23.04.2013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AF1D-ADAB-4F8A-B0BC-094A4A8B42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6EBD-3483-4C44-AA08-5FB126BF8197}" type="datetimeFigureOut">
              <a:rPr lang="ru-RU" smtClean="0"/>
              <a:t>23.04.2013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AF1D-ADAB-4F8A-B0BC-094A4A8B42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6EBD-3483-4C44-AA08-5FB126BF8197}" type="datetimeFigureOut">
              <a:rPr lang="ru-RU" smtClean="0"/>
              <a:t>23.04.2013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AF1D-ADAB-4F8A-B0BC-094A4A8B42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6EBD-3483-4C44-AA08-5FB126BF8197}" type="datetimeFigureOut">
              <a:rPr lang="ru-RU" smtClean="0"/>
              <a:t>23.04.2013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AF1D-ADAB-4F8A-B0BC-094A4A8B42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6EBD-3483-4C44-AA08-5FB126BF8197}" type="datetimeFigureOut">
              <a:rPr lang="ru-RU" smtClean="0"/>
              <a:t>23.04.2013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AF1D-ADAB-4F8A-B0BC-094A4A8B42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6EBD-3483-4C44-AA08-5FB126BF8197}" type="datetimeFigureOut">
              <a:rPr lang="ru-RU" smtClean="0"/>
              <a:t>23.04.2013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AF1D-ADAB-4F8A-B0BC-094A4A8B42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6EBD-3483-4C44-AA08-5FB126BF8197}" type="datetimeFigureOut">
              <a:rPr lang="ru-RU" smtClean="0"/>
              <a:t>23.04.2013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AF1D-ADAB-4F8A-B0BC-094A4A8B42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6EBD-3483-4C44-AA08-5FB126BF8197}" type="datetimeFigureOut">
              <a:rPr lang="ru-RU" smtClean="0"/>
              <a:t>23.04.2013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AF1D-ADAB-4F8A-B0BC-094A4A8B42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6EBD-3483-4C44-AA08-5FB126BF8197}" type="datetimeFigureOut">
              <a:rPr lang="ru-RU" smtClean="0"/>
              <a:t>23.04.2013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AF1D-ADAB-4F8A-B0BC-094A4A8B42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6EBD-3483-4C44-AA08-5FB126BF8197}" type="datetimeFigureOut">
              <a:rPr lang="ru-RU" smtClean="0"/>
              <a:t>23.04.2013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AF1D-ADAB-4F8A-B0BC-094A4A8B42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86EBD-3483-4C44-AA08-5FB126BF8197}" type="datetimeFigureOut">
              <a:rPr lang="ru-RU" smtClean="0"/>
              <a:t>23.04.2013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3AF1D-ADAB-4F8A-B0BC-094A4A8B42DA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6;&#1072;&#1073;&#1086;&#1095;&#1080;&#1081;%20&#1089;&#1090;&#1086;&#1083;\3&#1082;&#1083;&#1072;&#1089;&#1089;%20&#1059;&#1084;&#1085;&#1080;&#1082;&#1080;%20&#1080;%20&#1091;&#1084;&#1085;&#1080;&#1094;&#1099;\&#1071;%20&#1093;&#1086;&#1095;&#1091;%20&#1091;&#1079;&#1085;&#1072;&#1090;&#1100;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Detskie_pesni_iz_multfilmov._Bolshe_pesen_s_tekstom_v_-_Oblaka_(iPlayer.fm).mp3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Detskie_pesni_iz_multfilmov._Bolshe_pesen_s_tekstom_v_-_Pesenka_o_lete_(iPlayer.fm).mp3" TargetMode="External"/><Relationship Id="rId5" Type="http://schemas.openxmlformats.org/officeDocument/2006/relationships/hyperlink" Target="Detskie_pesni_pro_pogodu_i_prirodu_-_Dozhd_pojdet_po_ulice_(iPlayer.fm).mp3" TargetMode="External"/><Relationship Id="rId4" Type="http://schemas.openxmlformats.org/officeDocument/2006/relationships/hyperlink" Target="&#1044;&#1077;&#1090;&#1089;&#1082;&#1080;&#1077;%20&#1087;&#1077;&#1089;&#1085;&#1080;%20-%20&#1057;&#1086;&#1083;&#1085;&#1099;&#1096;&#1082;&#1086;%20%20(audiopoisk.com)%20(1).mp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000100" y="2214555"/>
            <a:ext cx="7553310" cy="2071702"/>
          </a:xfrm>
          <a:prstGeom prst="rect">
            <a:avLst/>
          </a:prstGeom>
          <a:noFill/>
          <a:scene3d>
            <a:camera prst="orthographicFront"/>
            <a:lightRig rig="brightRoom" dir="t"/>
          </a:scene3d>
          <a:sp3d>
            <a:bevelT prst="angle"/>
          </a:sp3d>
        </p:spPr>
        <p:txBody>
          <a:bodyPr wrap="none" lIns="91440" tIns="45720" rIns="91440" bIns="45720">
            <a:prstTxWarp prst="textFadeRight">
              <a:avLst/>
            </a:prstTxWarp>
            <a:spAutoFit/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УМНИКИ И УМНИЦЫ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130" name="Picture 10" descr="http://im8-tub-ru.yandex.net/i?id=350220440-42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330" y="5072074"/>
            <a:ext cx="1323975" cy="1428750"/>
          </a:xfrm>
          <a:prstGeom prst="rect">
            <a:avLst/>
          </a:prstGeom>
          <a:noFill/>
        </p:spPr>
      </p:pic>
      <p:pic>
        <p:nvPicPr>
          <p:cNvPr id="14" name="Я хочу узнат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571472" y="5929330"/>
            <a:ext cx="304800" cy="3048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500298" y="5357826"/>
            <a:ext cx="33611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Учитель начальных классов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Гребенко</a:t>
            </a:r>
            <a:r>
              <a:rPr lang="ru-RU" dirty="0" smtClean="0">
                <a:solidFill>
                  <a:srgbClr val="0070C0"/>
                </a:solidFill>
              </a:rPr>
              <a:t> Лариса Григорьевна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МБОУ «</a:t>
            </a:r>
            <a:r>
              <a:rPr lang="ru-RU" dirty="0" err="1" smtClean="0">
                <a:solidFill>
                  <a:srgbClr val="0070C0"/>
                </a:solidFill>
              </a:rPr>
              <a:t>Кулундинская</a:t>
            </a:r>
            <a:r>
              <a:rPr lang="ru-RU" dirty="0" smtClean="0">
                <a:solidFill>
                  <a:srgbClr val="0070C0"/>
                </a:solidFill>
              </a:rPr>
              <a:t> СОШ №3»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58327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6" name="Picture 2" descr="http://im4-tub-ru.yandex.net/i?id=46163036-19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857364"/>
            <a:ext cx="2857520" cy="2143140"/>
          </a:xfrm>
          <a:prstGeom prst="ellipse">
            <a:avLst/>
          </a:prstGeom>
          <a:noFill/>
        </p:spPr>
      </p:pic>
      <p:pic>
        <p:nvPicPr>
          <p:cNvPr id="31748" name="Picture 4" descr="http://im4-tub-ru.yandex.net/i?id=312786622-46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1785926"/>
            <a:ext cx="2905132" cy="2178849"/>
          </a:xfrm>
          <a:prstGeom prst="ellipse">
            <a:avLst/>
          </a:prstGeom>
          <a:noFill/>
        </p:spPr>
      </p:pic>
      <p:pic>
        <p:nvPicPr>
          <p:cNvPr id="31750" name="Picture 6" descr="http://im7-tub-ru.yandex.net/i?id=398004383-41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4214818"/>
            <a:ext cx="2786082" cy="2089562"/>
          </a:xfrm>
          <a:prstGeom prst="ellipse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71868" y="2143116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Кошка</a:t>
            </a:r>
            <a:endParaRPr lang="ru-RU" sz="4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Облако 2">
            <a:hlinkClick r:id="rId3" action="ppaction://hlinkfile"/>
          </p:cNvPr>
          <p:cNvSpPr/>
          <p:nvPr/>
        </p:nvSpPr>
        <p:spPr>
          <a:xfrm>
            <a:off x="142844" y="1643050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олнце 3">
            <a:hlinkClick r:id="rId4" action="ppaction://hlinkfile"/>
          </p:cNvPr>
          <p:cNvSpPr/>
          <p:nvPr/>
        </p:nvSpPr>
        <p:spPr>
          <a:xfrm>
            <a:off x="4572000" y="1857364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носка-облако 4">
            <a:hlinkClick r:id="rId5" action="ppaction://hlinkfile"/>
          </p:cNvPr>
          <p:cNvSpPr/>
          <p:nvPr/>
        </p:nvSpPr>
        <p:spPr>
          <a:xfrm>
            <a:off x="7715272" y="2071678"/>
            <a:ext cx="914400" cy="61264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>
            <a:hlinkClick r:id="rId6" action="ppaction://hlinkfile"/>
          </p:cNvPr>
          <p:cNvSpPr/>
          <p:nvPr/>
        </p:nvSpPr>
        <p:spPr>
          <a:xfrm>
            <a:off x="3857620" y="4857760"/>
            <a:ext cx="914400" cy="914400"/>
          </a:xfrm>
          <a:prstGeom prst="smileyFace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2928934"/>
            <a:ext cx="70209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20702340" lon="309370" rev="21546142"/>
              </a:camera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есенный футбол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28596" y="2000240"/>
            <a:ext cx="85011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Конкурс «На суше, в воде,</a:t>
            </a:r>
          </a:p>
          <a:p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воздухе, в лесу …»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im7-tub-ru.yandex.net/i?id=21319517-25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857628"/>
            <a:ext cx="2857520" cy="21431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071538" y="1928802"/>
            <a:ext cx="521497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800" dirty="0" smtClean="0">
                <a:solidFill>
                  <a:srgbClr val="002060"/>
                </a:solidFill>
              </a:rPr>
              <a:t>Сельдь</a:t>
            </a:r>
          </a:p>
          <a:p>
            <a:pPr marL="342900" indent="-342900">
              <a:buAutoNum type="arabicPeriod"/>
            </a:pPr>
            <a:r>
              <a:rPr lang="ru-RU" sz="4800" dirty="0" smtClean="0">
                <a:solidFill>
                  <a:srgbClr val="002060"/>
                </a:solidFill>
              </a:rPr>
              <a:t>Камбала</a:t>
            </a:r>
          </a:p>
          <a:p>
            <a:pPr marL="342900" indent="-342900">
              <a:buAutoNum type="arabicPeriod"/>
            </a:pPr>
            <a:r>
              <a:rPr lang="ru-RU" sz="4800" dirty="0" smtClean="0">
                <a:solidFill>
                  <a:srgbClr val="002060"/>
                </a:solidFill>
              </a:rPr>
              <a:t>Сельдерей</a:t>
            </a:r>
          </a:p>
          <a:p>
            <a:pPr marL="342900" indent="-342900">
              <a:buAutoNum type="arabicPeriod"/>
            </a:pPr>
            <a:r>
              <a:rPr lang="ru-RU" sz="4800" dirty="0" smtClean="0">
                <a:solidFill>
                  <a:srgbClr val="002060"/>
                </a:solidFill>
              </a:rPr>
              <a:t>Окунь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357290" y="2071678"/>
            <a:ext cx="352032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1. Чайка</a:t>
            </a:r>
          </a:p>
          <a:p>
            <a:r>
              <a:rPr lang="ru-RU" sz="4800" dirty="0" smtClean="0"/>
              <a:t>2. Дятел</a:t>
            </a:r>
          </a:p>
          <a:p>
            <a:r>
              <a:rPr lang="ru-RU" sz="4800" dirty="0" smtClean="0"/>
              <a:t>3. Альбатрос</a:t>
            </a:r>
          </a:p>
          <a:p>
            <a:r>
              <a:rPr lang="ru-RU" sz="4800" dirty="0" smtClean="0"/>
              <a:t>4. Гагара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142976" y="2285992"/>
            <a:ext cx="366779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14400" indent="-914400">
              <a:buAutoNum type="arabicPeriod"/>
            </a:pPr>
            <a:r>
              <a:rPr lang="ru-RU" sz="4800" dirty="0" smtClean="0"/>
              <a:t>Бегемот</a:t>
            </a:r>
          </a:p>
          <a:p>
            <a:pPr marL="914400" indent="-914400">
              <a:buAutoNum type="arabicPeriod"/>
            </a:pPr>
            <a:r>
              <a:rPr lang="ru-RU" sz="4800" dirty="0" smtClean="0"/>
              <a:t>Носорог</a:t>
            </a:r>
          </a:p>
          <a:p>
            <a:pPr marL="914400" indent="-914400">
              <a:buAutoNum type="arabicPeriod"/>
            </a:pPr>
            <a:r>
              <a:rPr lang="ru-RU" sz="4800" dirty="0" smtClean="0"/>
              <a:t>Жираф</a:t>
            </a:r>
          </a:p>
          <a:p>
            <a:pPr marL="914400" indent="-914400">
              <a:buAutoNum type="arabicPeriod"/>
            </a:pPr>
            <a:r>
              <a:rPr lang="ru-RU" sz="4800" dirty="0" smtClean="0"/>
              <a:t>Крокодил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000100" y="1928802"/>
            <a:ext cx="75009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AutoNum type="arabicPeriod"/>
            </a:pPr>
            <a:r>
              <a:rPr lang="ru-RU" sz="4800" dirty="0" smtClean="0"/>
              <a:t>Малина</a:t>
            </a:r>
          </a:p>
          <a:p>
            <a:pPr marL="914400" indent="-914400">
              <a:buAutoNum type="arabicPeriod"/>
            </a:pPr>
            <a:r>
              <a:rPr lang="ru-RU" sz="4800" dirty="0" smtClean="0"/>
              <a:t>Тополь</a:t>
            </a:r>
          </a:p>
          <a:p>
            <a:pPr marL="914400" indent="-914400">
              <a:buAutoNum type="arabicPeriod"/>
            </a:pPr>
            <a:r>
              <a:rPr lang="ru-RU" sz="4800" dirty="0" smtClean="0"/>
              <a:t>Береза</a:t>
            </a:r>
          </a:p>
          <a:p>
            <a:pPr marL="914400" indent="-914400">
              <a:buAutoNum type="arabicPeriod"/>
            </a:pPr>
            <a:r>
              <a:rPr lang="ru-RU" sz="4800" dirty="0" smtClean="0"/>
              <a:t>Рябина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071538" y="1857364"/>
            <a:ext cx="310052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14400" indent="-914400">
              <a:buAutoNum type="arabicPeriod"/>
            </a:pPr>
            <a:r>
              <a:rPr lang="ru-RU" sz="4800" dirty="0" smtClean="0"/>
              <a:t>Клён</a:t>
            </a:r>
          </a:p>
          <a:p>
            <a:pPr marL="914400" indent="-914400">
              <a:buAutoNum type="arabicPeriod"/>
            </a:pPr>
            <a:r>
              <a:rPr lang="ru-RU" sz="4800" dirty="0" smtClean="0"/>
              <a:t>Рябина</a:t>
            </a:r>
          </a:p>
          <a:p>
            <a:pPr marL="914400" indent="-914400">
              <a:buAutoNum type="arabicPeriod"/>
            </a:pPr>
            <a:r>
              <a:rPr lang="ru-RU" sz="4800" dirty="0" smtClean="0"/>
              <a:t>Дуб</a:t>
            </a:r>
          </a:p>
          <a:p>
            <a:pPr marL="914400" indent="-914400">
              <a:buAutoNum type="arabicPeriod"/>
            </a:pPr>
            <a:r>
              <a:rPr lang="ru-RU" sz="4800" dirty="0" smtClean="0"/>
              <a:t>Пальма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000100" y="1785926"/>
            <a:ext cx="453681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14400" indent="-914400">
              <a:buAutoNum type="arabicPeriod"/>
            </a:pPr>
            <a:r>
              <a:rPr lang="ru-RU" sz="4800" dirty="0" smtClean="0"/>
              <a:t>Ель</a:t>
            </a:r>
          </a:p>
          <a:p>
            <a:pPr marL="914400" indent="-914400">
              <a:buAutoNum type="arabicPeriod"/>
            </a:pPr>
            <a:r>
              <a:rPr lang="ru-RU" sz="4800" dirty="0" smtClean="0"/>
              <a:t>Лиственница</a:t>
            </a:r>
          </a:p>
          <a:p>
            <a:pPr marL="914400" indent="-914400">
              <a:buAutoNum type="arabicPeriod"/>
            </a:pPr>
            <a:r>
              <a:rPr lang="ru-RU" sz="4800" dirty="0" smtClean="0"/>
              <a:t>Кедр</a:t>
            </a:r>
          </a:p>
          <a:p>
            <a:pPr marL="914400" indent="-914400">
              <a:buAutoNum type="arabicPeriod"/>
            </a:pPr>
            <a:r>
              <a:rPr lang="ru-RU" sz="4800" dirty="0" smtClean="0"/>
              <a:t>Сосна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142976" y="2071678"/>
            <a:ext cx="6572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 «Посади дерево»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http://im2-tub-ru.yandex.net/i?id=33283406-29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143248"/>
            <a:ext cx="2143140" cy="26135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28596" y="2000240"/>
            <a:ext cx="85011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Конкурс «</a:t>
            </a:r>
            <a:r>
              <a:rPr lang="ru-RU" sz="4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итрые подсказки»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4" descr="http://im6-tub-ru.yandex.net/i?id=430901626-54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4143380"/>
            <a:ext cx="2143140" cy="17859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3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85852" y="2285992"/>
            <a:ext cx="59366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Конкурс «Викторина»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http://im5-tub-ru.yandex.net/i?id=491809431-31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3571876"/>
            <a:ext cx="1857388" cy="2731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57158" y="1500174"/>
            <a:ext cx="85725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Какое растение можно использовать в турпоходе, 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натрешь ногу или поцарапаешь палец?</a:t>
            </a:r>
          </a:p>
          <a:p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Подорожник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Осока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Лопух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Крапива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00034" y="1785926"/>
            <a:ext cx="787625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Листья каких растений нельзя использовать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лесу для заварки чая?</a:t>
            </a:r>
          </a:p>
          <a:p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Земляника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Черника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Медвежьи ушки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Брусника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28596" y="1785926"/>
            <a:ext cx="764279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по содержанию питательных веществ 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может заменить мясо?</a:t>
            </a:r>
          </a:p>
          <a:p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Грибы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Ягоды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Кукуруза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Баклажаны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00034" y="1857364"/>
            <a:ext cx="768620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из перечисленных животных не может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летать?</a:t>
            </a:r>
          </a:p>
          <a:p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Летучие рыбы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Веслоногие лягушки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Летучие мыши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Летучие волки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00034" y="1714488"/>
            <a:ext cx="752141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Какая птица переносит птенцов в лапках?</a:t>
            </a:r>
          </a:p>
          <a:p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Кукушка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Вальдшнеп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Воробей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Ласточка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85984" y="1428736"/>
            <a:ext cx="4857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Ребус «Птицы»</a:t>
            </a:r>
            <a:endParaRPr lang="ru-RU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3071810"/>
            <a:ext cx="80502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214414" y="3643314"/>
            <a:ext cx="285752" cy="28575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1802" y="3571876"/>
            <a:ext cx="164179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40А</a:t>
            </a:r>
            <a:endParaRPr lang="ru-RU" sz="6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7950" y="3429000"/>
            <a:ext cx="20553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endParaRPr lang="ru-RU" sz="6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785786" y="1714488"/>
            <a:ext cx="74874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Конкурс «Весёлый Эрудит»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http://im8-tub-ru.yandex.net/i?id=538253245-34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214686"/>
            <a:ext cx="1991215" cy="26432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00034" y="1785926"/>
            <a:ext cx="8643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1.Какое животное самое прожорливое?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986" name="Picture 2" descr="http://dl.hostingfailov.com/sn_user_photo/1169-362937-3907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3000372"/>
            <a:ext cx="3071834" cy="3102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42910" y="1928802"/>
            <a:ext cx="8113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2.Какая птица умеет летать задом?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66" name="Picture 2" descr="http://im3-tub-ru.yandex.net/i?id=64429111-53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928934"/>
            <a:ext cx="3048021" cy="2286016"/>
          </a:xfrm>
          <a:prstGeom prst="ellipse">
            <a:avLst/>
          </a:prstGeom>
          <a:noFill/>
        </p:spPr>
      </p:pic>
      <p:pic>
        <p:nvPicPr>
          <p:cNvPr id="36868" name="Picture 4" descr="http://im7-tub-ru.yandex.net/i?id=245349932-53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2786058"/>
            <a:ext cx="3333773" cy="250033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000100" y="1571612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1.Цветы и ягоды этого растения ядовиты.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2214554"/>
            <a:ext cx="78581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2.Это растение до Петра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называли «чертово  яблоко»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3357562"/>
            <a:ext cx="7715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3.Из него добывают крахмал, патоку, глюкозу, спирт, клей.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4524854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4.В народе его называют вторым хлебом.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олнце 9">
            <a:hlinkClick r:id="rId3" action="ppaction://hlinksldjump"/>
          </p:cNvPr>
          <p:cNvSpPr/>
          <p:nvPr/>
        </p:nvSpPr>
        <p:spPr>
          <a:xfrm>
            <a:off x="7572396" y="5572140"/>
            <a:ext cx="914400" cy="914400"/>
          </a:xfrm>
          <a:prstGeom prst="sun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642910" y="1857364"/>
            <a:ext cx="79944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3.Какое насекомое слышит ногами?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0" name="Picture 2" descr="http://im2-tub-ru.yandex.net/i?id=494601725-27-72&amp;n=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143248"/>
            <a:ext cx="3643338" cy="2861260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57158" y="2143116"/>
            <a:ext cx="82153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4.Какое насекомое чувствует вкус пищи не ртом, а ногами?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914" name="Picture 2" descr="http://im4-tub-ru.yandex.net/i?id=289162311-05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643314"/>
            <a:ext cx="3076597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00034" y="1928802"/>
            <a:ext cx="77680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5.Какое насекомое способно убить</a:t>
            </a:r>
          </a:p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год миллион человек?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6322" name="Picture 2" descr="http://im2-tub-ru.yandex.net/i?id=362284345-71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3500438"/>
            <a:ext cx="3571900" cy="2678925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85720" y="1857364"/>
            <a:ext cx="885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6.Где живут ангелы, клоуны и попугаи?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8370" name="Picture 2" descr="http://im7-tub-ru.yandex.net/i?id=601876615-3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2928934"/>
            <a:ext cx="3000396" cy="2000264"/>
          </a:xfrm>
          <a:prstGeom prst="ellipse">
            <a:avLst/>
          </a:prstGeom>
          <a:noFill/>
        </p:spPr>
      </p:pic>
      <p:pic>
        <p:nvPicPr>
          <p:cNvPr id="58372" name="Picture 4" descr="http://im5-tub-ru.yandex.net/i?id=39947390-49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4286256"/>
            <a:ext cx="2686069" cy="2143140"/>
          </a:xfrm>
          <a:prstGeom prst="ellipse">
            <a:avLst/>
          </a:prstGeom>
          <a:noFill/>
        </p:spPr>
      </p:pic>
      <p:pic>
        <p:nvPicPr>
          <p:cNvPr id="58374" name="Picture 6" descr="http://im4-tub-ru.yandex.net/i?id=476637325-55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3" y="2714620"/>
            <a:ext cx="3000396" cy="2250297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346" name="Picture 2" descr="http://im5-tub-ru.yandex.net/i?id=154485678-21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143248"/>
            <a:ext cx="3429024" cy="2735923"/>
          </a:xfrm>
          <a:prstGeom prst="round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43042" y="1857364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7.Почему пчелы танцуют?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928662" y="1857364"/>
            <a:ext cx="78581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8.Какое насекомое пугает врага своим задним местом?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0418" name="Picture 2" descr="http://im5-tub-ru.yandex.net/i?id=206603429-67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3286124"/>
            <a:ext cx="4456467" cy="3000396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928934"/>
            <a:ext cx="2571750" cy="2789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" name="Куб 5"/>
          <p:cNvSpPr/>
          <p:nvPr/>
        </p:nvSpPr>
        <p:spPr>
          <a:xfrm rot="197207">
            <a:off x="1561363" y="5223295"/>
            <a:ext cx="1573146" cy="1385257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</a:t>
            </a:r>
            <a:endParaRPr lang="ru-RU" sz="6000" b="1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Куб 6"/>
          <p:cNvSpPr/>
          <p:nvPr/>
        </p:nvSpPr>
        <p:spPr>
          <a:xfrm rot="197207">
            <a:off x="964038" y="4041240"/>
            <a:ext cx="1457635" cy="1275849"/>
          </a:xfrm>
          <a:prstGeom prst="cube">
            <a:avLst/>
          </a:prstGeom>
          <a:solidFill>
            <a:srgbClr val="FFFF00"/>
          </a:solidFill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endParaRPr lang="ru-RU" sz="6000" b="1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Куб 7"/>
          <p:cNvSpPr/>
          <p:nvPr/>
        </p:nvSpPr>
        <p:spPr>
          <a:xfrm rot="197207">
            <a:off x="470096" y="2398343"/>
            <a:ext cx="1469920" cy="1489811"/>
          </a:xfrm>
          <a:prstGeom prst="cube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endParaRPr lang="ru-RU" sz="6000" b="1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Куб 8"/>
          <p:cNvSpPr/>
          <p:nvPr/>
        </p:nvSpPr>
        <p:spPr>
          <a:xfrm rot="197207">
            <a:off x="1182435" y="898086"/>
            <a:ext cx="1465824" cy="1418490"/>
          </a:xfrm>
          <a:prstGeom prst="cube">
            <a:avLst/>
          </a:prstGeom>
          <a:solidFill>
            <a:srgbClr val="FF33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endParaRPr lang="ru-RU" sz="6000" b="1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Куб 10"/>
          <p:cNvSpPr/>
          <p:nvPr/>
        </p:nvSpPr>
        <p:spPr>
          <a:xfrm rot="197207">
            <a:off x="2825596" y="325567"/>
            <a:ext cx="1430452" cy="1420522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endParaRPr lang="ru-RU" sz="6000" b="1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Куб 11"/>
          <p:cNvSpPr/>
          <p:nvPr/>
        </p:nvSpPr>
        <p:spPr>
          <a:xfrm rot="197207">
            <a:off x="4466610" y="682665"/>
            <a:ext cx="1425224" cy="1348563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endParaRPr lang="ru-RU" sz="6000" b="1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Куб 12"/>
          <p:cNvSpPr/>
          <p:nvPr/>
        </p:nvSpPr>
        <p:spPr>
          <a:xfrm rot="197207">
            <a:off x="5893435" y="1610300"/>
            <a:ext cx="1386313" cy="1279945"/>
          </a:xfrm>
          <a:prstGeom prst="cube">
            <a:avLst/>
          </a:prstGeom>
          <a:solidFill>
            <a:srgbClr val="0000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6000" b="1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Куб 13"/>
          <p:cNvSpPr/>
          <p:nvPr/>
        </p:nvSpPr>
        <p:spPr>
          <a:xfrm rot="197207">
            <a:off x="6824465" y="2752287"/>
            <a:ext cx="1352984" cy="1360467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sz="6000" b="1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4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4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4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4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4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4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4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4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4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4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6" name="Picture 2" descr="http://im6-tub-ru.yandex.net/i?id=409108494-27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571612"/>
            <a:ext cx="2667019" cy="2000264"/>
          </a:xfrm>
          <a:prstGeom prst="ellipse">
            <a:avLst/>
          </a:prstGeom>
          <a:noFill/>
        </p:spPr>
      </p:pic>
      <p:pic>
        <p:nvPicPr>
          <p:cNvPr id="26628" name="Picture 4" descr="http://im7-tub-ru.yandex.net/i?id=542533151-36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1785926"/>
            <a:ext cx="2286016" cy="1785950"/>
          </a:xfrm>
          <a:prstGeom prst="ellipse">
            <a:avLst/>
          </a:prstGeom>
          <a:noFill/>
        </p:spPr>
      </p:pic>
      <p:pic>
        <p:nvPicPr>
          <p:cNvPr id="26630" name="Picture 6" descr="http://im4-tub-ru.yandex.net/i?id=78084269-39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4000504"/>
            <a:ext cx="2571768" cy="1928826"/>
          </a:xfrm>
          <a:prstGeom prst="ellipse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14678" y="1857364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Картофель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785786" y="1357298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1.По предсказаниям друидов, люди, рожденные под знаком этого дерева, умеют творчески мыслить.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2143116"/>
            <a:ext cx="8358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2.Таблетки изготовленные из этого дерева, применяются при</a:t>
            </a:r>
          </a:p>
          <a:p>
            <a:r>
              <a:rPr lang="ru-RU" sz="2400" dirty="0" smtClean="0"/>
              <a:t> отравлениях, настой почек – при болезнях в суставах, компрессы из листьев - при ревматизме, деготь – для лечения</a:t>
            </a:r>
          </a:p>
          <a:p>
            <a:r>
              <a:rPr lang="ru-RU" sz="2400" dirty="0" smtClean="0"/>
              <a:t>кожных заболеваний.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3643314"/>
            <a:ext cx="80736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3.Есть один день в году, когда украшают это дерево и водят вокруг него хороводы.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4643446"/>
            <a:ext cx="6144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4.Веники из этого дерева используют в русской бане.</a:t>
            </a:r>
            <a:endParaRPr lang="ru-RU" sz="2400" dirty="0"/>
          </a:p>
        </p:txBody>
      </p:sp>
      <p:sp>
        <p:nvSpPr>
          <p:cNvPr id="10" name="Солнце 9">
            <a:hlinkClick r:id="rId3" action="ppaction://hlinksldjump"/>
          </p:cNvPr>
          <p:cNvSpPr/>
          <p:nvPr/>
        </p:nvSpPr>
        <p:spPr>
          <a:xfrm>
            <a:off x="7643834" y="5429264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4" name="Picture 2" descr="http://im8-tub-ru.yandex.net/i?id=608666597-53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785926"/>
            <a:ext cx="2190750" cy="1428750"/>
          </a:xfrm>
          <a:prstGeom prst="ellipse">
            <a:avLst/>
          </a:prstGeom>
          <a:noFill/>
        </p:spPr>
      </p:pic>
      <p:pic>
        <p:nvPicPr>
          <p:cNvPr id="28676" name="Picture 4" descr="http://im5-tub-ru.yandex.net/i?id=398305841-39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1857364"/>
            <a:ext cx="2333625" cy="1428750"/>
          </a:xfrm>
          <a:prstGeom prst="ellipse">
            <a:avLst/>
          </a:prstGeom>
          <a:noFill/>
        </p:spPr>
      </p:pic>
      <p:pic>
        <p:nvPicPr>
          <p:cNvPr id="28678" name="Picture 6" descr="http://im7-tub-ru.yandex.net/i?id=223216928-01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3357562"/>
            <a:ext cx="1905000" cy="1428750"/>
          </a:xfrm>
          <a:prstGeom prst="ellipse">
            <a:avLst/>
          </a:prstGeom>
          <a:noFill/>
        </p:spPr>
      </p:pic>
      <p:pic>
        <p:nvPicPr>
          <p:cNvPr id="28680" name="Picture 8" descr="http://im3-tub-ru.yandex.net/i?id=205513133-03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72132" y="4143380"/>
            <a:ext cx="2286016" cy="1714512"/>
          </a:xfrm>
          <a:prstGeom prst="ellipse">
            <a:avLst/>
          </a:prstGeom>
          <a:noFill/>
        </p:spPr>
      </p:pic>
      <p:pic>
        <p:nvPicPr>
          <p:cNvPr id="28682" name="Picture 10" descr="http://im2-tub-ru.yandex.net/i?id=421868188-25-72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4286256"/>
            <a:ext cx="2133600" cy="1428750"/>
          </a:xfrm>
          <a:prstGeom prst="ellipse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143241" y="1857364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Берёза</a:t>
            </a:r>
            <a:endParaRPr lang="ru-RU" sz="54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785787" y="1571612"/>
            <a:ext cx="8143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1.Этих животных используют как цирковых и лабораторных.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2571744"/>
            <a:ext cx="8275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2.Эти животные кормят своих детёнышей молоком.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7" y="3214686"/>
            <a:ext cx="82868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3.Эти животные плавают почти со скоростью поездов.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4214818"/>
            <a:ext cx="77798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4.Эти животные обладают очень тонким слухом. </a:t>
            </a:r>
          </a:p>
          <a:p>
            <a:r>
              <a:rPr lang="ru-RU" sz="2800" dirty="0" smtClean="0"/>
              <a:t>Они могут услышать ультразвук.</a:t>
            </a:r>
            <a:endParaRPr lang="ru-RU" sz="2800" dirty="0"/>
          </a:p>
        </p:txBody>
      </p:sp>
      <p:sp>
        <p:nvSpPr>
          <p:cNvPr id="7" name="Солнце 6">
            <a:hlinkClick r:id="rId3" action="ppaction://hlinksldjump"/>
          </p:cNvPr>
          <p:cNvSpPr/>
          <p:nvPr/>
        </p:nvSpPr>
        <p:spPr>
          <a:xfrm>
            <a:off x="7429520" y="5500702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2" name="Picture 2" descr="http://im2-tub-ru.yandex.net/i?id=120513198-3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785926"/>
            <a:ext cx="2762269" cy="2071702"/>
          </a:xfrm>
          <a:prstGeom prst="ellipse">
            <a:avLst/>
          </a:prstGeom>
          <a:noFill/>
        </p:spPr>
      </p:pic>
      <p:pic>
        <p:nvPicPr>
          <p:cNvPr id="35844" name="Picture 4" descr="http://im4-tub-ru.yandex.net/i?id=235372777-19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4214818"/>
            <a:ext cx="2987061" cy="2000264"/>
          </a:xfrm>
          <a:prstGeom prst="ellipse">
            <a:avLst/>
          </a:prstGeom>
          <a:noFill/>
        </p:spPr>
      </p:pic>
      <p:pic>
        <p:nvPicPr>
          <p:cNvPr id="35846" name="Picture 6" descr="http://im2-tub-ru.yandex.net/i?id=389376774-47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1785926"/>
            <a:ext cx="3086122" cy="1928826"/>
          </a:xfrm>
          <a:prstGeom prst="ellipse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00364" y="1714488"/>
            <a:ext cx="24288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Дельфин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928662" y="1643050"/>
            <a:ext cx="7748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1.Это животное в Египте считалось священным.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2285992"/>
            <a:ext cx="79296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2.В средневековой </a:t>
            </a:r>
            <a:r>
              <a:rPr lang="ru-RU" sz="2800" dirty="0"/>
              <a:t>Е</a:t>
            </a:r>
            <a:r>
              <a:rPr lang="ru-RU" sz="2800" dirty="0" smtClean="0"/>
              <a:t>вропе к этим животным</a:t>
            </a:r>
          </a:p>
          <a:p>
            <a:r>
              <a:rPr lang="ru-RU" sz="2800" dirty="0" smtClean="0"/>
              <a:t> относились с недоверием, полагая, что в них заключены потусторонние силы.</a:t>
            </a:r>
          </a:p>
          <a:p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3786190"/>
            <a:ext cx="7929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3.Эти животные предчувствуют катастрофы,</a:t>
            </a:r>
          </a:p>
          <a:p>
            <a:r>
              <a:rPr lang="ru-RU" sz="2800" dirty="0" smtClean="0"/>
              <a:t> землетрясения, пожары.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00100" y="4857760"/>
            <a:ext cx="7929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4.Эти животные обладают великолепной зрительной памятью.</a:t>
            </a:r>
            <a:endParaRPr lang="ru-RU" sz="2800" dirty="0"/>
          </a:p>
        </p:txBody>
      </p:sp>
      <p:sp>
        <p:nvSpPr>
          <p:cNvPr id="7" name="Солнце 6">
            <a:hlinkClick r:id="rId3" action="ppaction://hlinksldjump"/>
          </p:cNvPr>
          <p:cNvSpPr/>
          <p:nvPr/>
        </p:nvSpPr>
        <p:spPr>
          <a:xfrm>
            <a:off x="7715272" y="5286388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434</Words>
  <Application>Microsoft Office PowerPoint</Application>
  <PresentationFormat>Экран (4:3)</PresentationFormat>
  <Paragraphs>117</Paragraphs>
  <Slides>36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</vt:vector>
  </TitlesOfParts>
  <Company>Гребенко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Гребенко</dc:creator>
  <cp:lastModifiedBy>Гребенко</cp:lastModifiedBy>
  <cp:revision>38</cp:revision>
  <dcterms:created xsi:type="dcterms:W3CDTF">2013-04-23T14:07:38Z</dcterms:created>
  <dcterms:modified xsi:type="dcterms:W3CDTF">2013-04-23T19:33:12Z</dcterms:modified>
</cp:coreProperties>
</file>