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7" r:id="rId2"/>
    <p:sldId id="263" r:id="rId3"/>
    <p:sldId id="256" r:id="rId4"/>
    <p:sldId id="262" r:id="rId5"/>
    <p:sldId id="264" r:id="rId6"/>
    <p:sldId id="257" r:id="rId7"/>
    <p:sldId id="258" r:id="rId8"/>
    <p:sldId id="272" r:id="rId9"/>
    <p:sldId id="270" r:id="rId10"/>
    <p:sldId id="271" r:id="rId11"/>
    <p:sldId id="273" r:id="rId12"/>
    <p:sldId id="274" r:id="rId13"/>
    <p:sldId id="275" r:id="rId14"/>
    <p:sldId id="268" r:id="rId15"/>
    <p:sldId id="276" r:id="rId16"/>
    <p:sldId id="259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38" autoAdjust="0"/>
  </p:normalViewPr>
  <p:slideViewPr>
    <p:cSldViewPr snapToGrid="0">
      <p:cViewPr varScale="1">
        <p:scale>
          <a:sx n="84" d="100"/>
          <a:sy n="84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2A9B0-C62E-489D-8451-04C9C45E684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28DD-8524-42E6-B531-B7610FA38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718A1-364C-4CA3-947D-4D2193BE226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B533F-EEA6-41C8-B565-925F58E2C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533F-EEA6-41C8-B565-925F58E2CD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-Какое слова не относится к правилу, которое мы сегодня повторяем? 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533F-EEA6-41C8-B565-925F58E2CDC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pe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5661248"/>
            <a:ext cx="1032098" cy="836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00438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развития умений и навыков русского языка в 4 классе.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7240" y="1285860"/>
            <a:ext cx="6979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</a:t>
            </a:r>
            <a:r>
              <a:rPr lang="ru-RU" sz="4000" b="1" i="1" dirty="0" smtClean="0"/>
              <a:t>Мягкий знак после шипящих в именах существительных на конце.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02356" y="4510094"/>
            <a:ext cx="4064000" cy="1223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Корчагина Ольга Даниловна,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МОУ УСОШ № 2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им. Сергея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Ступакова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dirty="0" smtClean="0"/>
              <a:t>г.Удомля Тверской обл.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Admin\Рабочий стол\рис. картинки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22" y="4938035"/>
            <a:ext cx="2158022" cy="13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07136" y="1295400"/>
            <a:ext cx="6815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i="1" dirty="0"/>
              <a:t>Мягкий знак на конце </a:t>
            </a:r>
            <a:r>
              <a:rPr lang="ru-RU" sz="3200" b="1" i="1" dirty="0" smtClean="0"/>
              <a:t>имен существительных </a:t>
            </a:r>
            <a:r>
              <a:rPr lang="ru-RU" sz="3200" b="1" i="1" dirty="0"/>
              <a:t>после шипящих указывает…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2896" y="429768"/>
            <a:ext cx="64008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5936" y="4053840"/>
            <a:ext cx="3328416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3399"/>
                </a:solidFill>
              </a:rPr>
              <a:t>На род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9360" y="3060192"/>
            <a:ext cx="3364992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На число</a:t>
            </a:r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7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120" y="3512520"/>
            <a:ext cx="1411188" cy="172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50976" y="429768"/>
            <a:ext cx="64008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№3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6176" y="1356360"/>
            <a:ext cx="69616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/>
              <a:t>Разделительный мягкий знак пишется…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0032" y="2993136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Между двумя согласными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1744" y="3974592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Между согласной и гласной</a:t>
            </a:r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7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720" y="3482040"/>
            <a:ext cx="1411188" cy="172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38784" y="441960"/>
            <a:ext cx="64008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№4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999744" y="1612392"/>
            <a:ext cx="6473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/>
              <a:t>На конце существительных м.р. после шипящих…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8384" y="2993136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3399"/>
                </a:solidFill>
              </a:rPr>
              <a:t>Всегда пишется мягкий знак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6672" y="3974592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3399"/>
                </a:solidFill>
              </a:rPr>
              <a:t>Не пишется мягкий знак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6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720" y="3482040"/>
            <a:ext cx="1411188" cy="172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50976" y="478536"/>
            <a:ext cx="64008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№5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774192" y="1319784"/>
            <a:ext cx="68945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/>
              <a:t>Сколько ролей выполняет мягкий знак в словах</a:t>
            </a:r>
            <a:r>
              <a:rPr lang="ru-RU" sz="3200" b="1" i="1" dirty="0" smtClean="0"/>
              <a:t>? Назовите их.</a:t>
            </a:r>
            <a:endParaRPr lang="ru-RU" sz="3200" b="1" i="1" dirty="0"/>
          </a:p>
        </p:txBody>
      </p:sp>
      <p:pic>
        <p:nvPicPr>
          <p:cNvPr id="4" name="Picture 4" descr="http://placid85.ucoz.com/MyPhotoshop/web_design/GN.png"/>
          <p:cNvPicPr>
            <a:picLocks noChangeAspect="1" noChangeArrowheads="1"/>
          </p:cNvPicPr>
          <p:nvPr/>
        </p:nvPicPr>
        <p:blipFill>
          <a:blip r:embed="rId2" cstate="print"/>
          <a:srcRect b="47022"/>
          <a:stretch>
            <a:fillRect/>
          </a:stretch>
        </p:blipFill>
        <p:spPr bwMode="auto">
          <a:xfrm>
            <a:off x="646175" y="1962912"/>
            <a:ext cx="6937249" cy="1658111"/>
          </a:xfrm>
          <a:prstGeom prst="rect">
            <a:avLst/>
          </a:prstGeom>
          <a:noFill/>
        </p:spPr>
      </p:pic>
      <p:pic>
        <p:nvPicPr>
          <p:cNvPr id="5" name="Picture 4" descr="http://placid85.ucoz.com/MyPhotoshop/web_design/GN.png"/>
          <p:cNvPicPr>
            <a:picLocks noChangeAspect="1" noChangeArrowheads="1"/>
          </p:cNvPicPr>
          <p:nvPr/>
        </p:nvPicPr>
        <p:blipFill>
          <a:blip r:embed="rId2" cstate="print"/>
          <a:srcRect l="41652" r="38840" b="47022"/>
          <a:stretch>
            <a:fillRect/>
          </a:stretch>
        </p:blipFill>
        <p:spPr bwMode="auto">
          <a:xfrm>
            <a:off x="3523488" y="1950720"/>
            <a:ext cx="1353312" cy="165811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84960" y="3785616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Показатель мягкости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1056" y="4608576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3399"/>
                </a:solidFill>
              </a:rPr>
              <a:t>Разделительный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</a:rPr>
              <a:t>мягкий знак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9344" y="5431536"/>
            <a:ext cx="5388864" cy="847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Показатель ж.р. после шипящих на конце </a:t>
            </a:r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10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720" y="3482040"/>
            <a:ext cx="1411188" cy="172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725424" y="1392936"/>
            <a:ext cx="6940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/>
              <a:t>В каких словах нужно писать мягкий знак?  Списать только эти слова эти слова.</a:t>
            </a:r>
            <a:endParaRPr lang="ru-RU" sz="3200" b="1" i="1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77824" y="441960"/>
            <a:ext cx="6400800" cy="838200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Вопрос №6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609600" y="1600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90016" y="2938272"/>
            <a:ext cx="66080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Грач_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печ_ка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ноч_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плащ_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941320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" pitchFamily="2" charset="0"/>
              </a:rPr>
              <a:t>ь</a:t>
            </a:r>
            <a:endParaRPr lang="ru-RU" sz="4000" b="1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3320" y="3535680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" pitchFamily="2" charset="0"/>
              </a:rPr>
              <a:t>ь</a:t>
            </a:r>
            <a:endParaRPr lang="ru-RU" sz="4000" b="1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520440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" pitchFamily="2" charset="0"/>
              </a:rPr>
              <a:t>ь</a:t>
            </a:r>
            <a:endParaRPr lang="ru-RU" sz="4000" b="1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440" y="4145280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" pitchFamily="2" charset="0"/>
              </a:rPr>
              <a:t>ь</a:t>
            </a:r>
            <a:endParaRPr lang="ru-RU" sz="4000" b="1" dirty="0">
              <a:solidFill>
                <a:srgbClr val="C00000"/>
              </a:solidFill>
              <a:latin typeface="Times" pitchFamily="2" charset="0"/>
            </a:endParaRPr>
          </a:p>
        </p:txBody>
      </p:sp>
      <p:pic>
        <p:nvPicPr>
          <p:cNvPr id="10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720" y="3482040"/>
            <a:ext cx="1411188" cy="172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550" y="1008210"/>
            <a:ext cx="469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Работаем по учебнику</a:t>
            </a:r>
          </a:p>
          <a:p>
            <a:pPr algn="ctr"/>
            <a:r>
              <a:rPr lang="ru-RU" sz="3600" b="1" dirty="0" smtClean="0"/>
              <a:t>с.7  № 177</a:t>
            </a:r>
            <a:endParaRPr lang="ru-RU" sz="3600" b="1" dirty="0"/>
          </a:p>
        </p:txBody>
      </p:sp>
      <p:pic>
        <p:nvPicPr>
          <p:cNvPr id="4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182" y="2729126"/>
            <a:ext cx="1970748" cy="2413181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066" y="2843830"/>
            <a:ext cx="1951791" cy="25635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613954" y="2500992"/>
            <a:ext cx="1698353" cy="1584325"/>
          </a:xfrm>
          <a:prstGeom prst="smileyFace">
            <a:avLst>
              <a:gd name="adj" fmla="val 1355"/>
            </a:avLst>
          </a:prstGeom>
          <a:solidFill>
            <a:srgbClr val="339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617048" y="449217"/>
            <a:ext cx="1629764" cy="1584325"/>
          </a:xfrm>
          <a:prstGeom prst="smileyFace">
            <a:avLst>
              <a:gd name="adj" fmla="val 4653"/>
            </a:avLst>
          </a:prstGeom>
          <a:solidFill>
            <a:srgbClr val="00CC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679269" y="4508500"/>
            <a:ext cx="1639162" cy="1584325"/>
          </a:xfrm>
          <a:prstGeom prst="smileyFace">
            <a:avLst>
              <a:gd name="adj" fmla="val -4653"/>
            </a:avLst>
          </a:prstGeom>
          <a:solidFill>
            <a:srgbClr val="FF5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403566" y="692150"/>
            <a:ext cx="530352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800" b="1" i="1" dirty="0">
                <a:solidFill>
                  <a:srgbClr val="000066"/>
                </a:solidFill>
              </a:rPr>
              <a:t>У меня на уроке все получилось, я все понял.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411414" y="2708275"/>
            <a:ext cx="52564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000066"/>
                </a:solidFill>
              </a:rPr>
              <a:t>У меня на уроке</a:t>
            </a:r>
            <a:r>
              <a:rPr lang="ru-RU" dirty="0"/>
              <a:t> </a:t>
            </a:r>
            <a:r>
              <a:rPr lang="ru-RU" sz="2800" b="1" i="1" dirty="0">
                <a:solidFill>
                  <a:srgbClr val="000066"/>
                </a:solidFill>
              </a:rPr>
              <a:t>все получилось, но были некоторые трудности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2555875" y="4797425"/>
            <a:ext cx="5098959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000066"/>
                </a:solidFill>
              </a:rPr>
              <a:t>Мне было трудно на уроке, я ничего не понял.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848" y="1553518"/>
            <a:ext cx="8879547" cy="1323439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r>
              <a:rPr lang="ru-RU" sz="80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Спасибо за урок!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60" y="3192480"/>
            <a:ext cx="2473200" cy="30284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2256" y="1072896"/>
            <a:ext cx="40111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«Вы талантливые дети! Когда-нибудь вы сами приятно поразитесь, какие вы умные, как много и хорошо умеете, если будете работать над собой, ставить новые цели и стремиться к их достижению…»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0004" y="5146286"/>
            <a:ext cx="2149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Ж.Ж.Руссо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8832" y="4052219"/>
            <a:ext cx="3723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2000" b="1" i="1" dirty="0">
                <a:solidFill>
                  <a:srgbClr val="0033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 желаю вам сегодня убедиться в словах этого писателя. </a:t>
            </a:r>
            <a:endParaRPr lang="ru-RU" sz="2000" b="1" i="1" dirty="0" smtClean="0">
              <a:solidFill>
                <a:srgbClr val="00339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354013" algn="ctr"/>
            <a:r>
              <a:rPr lang="ru-RU" sz="2000" b="1" i="1" dirty="0" smtClean="0">
                <a:solidFill>
                  <a:srgbClr val="0033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sz="2000" b="1" i="1" dirty="0">
                <a:solidFill>
                  <a:srgbClr val="0033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добрый путь за знаниями!</a:t>
            </a: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1026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072268"/>
            <a:ext cx="2917296" cy="40190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lub.foto.ru/gallery/images/photo/2009/10/08/144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881" y="1103708"/>
            <a:ext cx="2300597" cy="1679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://wallpapers-3d.ru/sstorage/53/2011/01/12701112359121097.jpg"/>
          <p:cNvPicPr>
            <a:picLocks noChangeAspect="1" noChangeArrowheads="1"/>
          </p:cNvPicPr>
          <p:nvPr/>
        </p:nvPicPr>
        <p:blipFill>
          <a:blip r:embed="rId4" cstate="print"/>
          <a:srcRect l="26366"/>
          <a:stretch>
            <a:fillRect/>
          </a:stretch>
        </p:blipFill>
        <p:spPr bwMode="auto">
          <a:xfrm>
            <a:off x="393220" y="940837"/>
            <a:ext cx="2095383" cy="1778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arcmel.com/wp-content/uploads/2013/03/How-to-draw-a-mouse-step-by-step-470x3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437" y="3029647"/>
            <a:ext cx="2039756" cy="1591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http://img22.ria.ru/images/96375/62/9637562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6684" y="969728"/>
            <a:ext cx="2012281" cy="1823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0" name="Picture 16" descr="http://www.youmatter.suicidepreventionlifeline.org/wp-content/uploads/2015/07/Cute-Crying-Baby.jpg"/>
          <p:cNvPicPr>
            <a:picLocks noChangeAspect="1" noChangeArrowheads="1"/>
          </p:cNvPicPr>
          <p:nvPr/>
        </p:nvPicPr>
        <p:blipFill>
          <a:blip r:embed="rId7" cstate="print"/>
          <a:srcRect l="3006" r="35649"/>
          <a:stretch>
            <a:fillRect/>
          </a:stretch>
        </p:blipFill>
        <p:spPr bwMode="auto">
          <a:xfrm>
            <a:off x="2525359" y="2994217"/>
            <a:ext cx="1844897" cy="1879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70975" y="231048"/>
            <a:ext cx="4898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Определение темы урока.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880" y="4918055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i="1" dirty="0" smtClean="0"/>
              <a:t>Назвать слова.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Какое слово лишнее? Почему?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Записать остальные слова.</a:t>
            </a:r>
          </a:p>
          <a:p>
            <a:pPr>
              <a:buFontTx/>
              <a:buChar char="-"/>
            </a:pPr>
            <a:r>
              <a:rPr lang="ru-RU" sz="2400" b="1" i="1" dirty="0" smtClean="0"/>
              <a:t>Какая проблема возникла при написании этих слов?</a:t>
            </a:r>
            <a:endParaRPr lang="ru-RU" sz="2400" b="1" i="1" dirty="0"/>
          </a:p>
        </p:txBody>
      </p:sp>
      <p:pic>
        <p:nvPicPr>
          <p:cNvPr id="18434" name="Picture 2" descr="http://data1.gallery.ru/albums/gallery/47028-5dac2-10255542-m750x740.jpg"/>
          <p:cNvPicPr>
            <a:picLocks noChangeAspect="1" noChangeArrowheads="1"/>
          </p:cNvPicPr>
          <p:nvPr/>
        </p:nvPicPr>
        <p:blipFill>
          <a:blip r:embed="rId8" cstate="print"/>
          <a:srcRect l="3976" t="31563" r="4060" b="4221"/>
          <a:stretch>
            <a:fillRect/>
          </a:stretch>
        </p:blipFill>
        <p:spPr bwMode="auto">
          <a:xfrm>
            <a:off x="4358640" y="2948152"/>
            <a:ext cx="2087880" cy="194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9"/>
          <a:srcRect l="7354" t="8289" r="8107" b="10347"/>
          <a:stretch>
            <a:fillRect/>
          </a:stretch>
        </p:blipFill>
        <p:spPr bwMode="auto">
          <a:xfrm>
            <a:off x="6423378" y="3081866"/>
            <a:ext cx="2215035" cy="1749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Documents and Settings\User\Рабочий стол\Рисунок3.jpg"/>
          <p:cNvPicPr>
            <a:picLocks noChangeAspect="1" noChangeArrowheads="1"/>
          </p:cNvPicPr>
          <p:nvPr/>
        </p:nvPicPr>
        <p:blipFill>
          <a:blip r:embed="rId10"/>
          <a:srcRect l="7246" t="8444" r="7461" b="9997"/>
          <a:stretch>
            <a:fillRect/>
          </a:stretch>
        </p:blipFill>
        <p:spPr bwMode="auto">
          <a:xfrm>
            <a:off x="4560711" y="1027289"/>
            <a:ext cx="2111022" cy="17723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464" y="560832"/>
            <a:ext cx="2296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Тема урока: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424" y="1078992"/>
            <a:ext cx="691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Мягкий знак после шипящих в именах существительных на конце 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832" y="2520696"/>
            <a:ext cx="562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Чему будем учиться на уроке?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864" y="3611880"/>
            <a:ext cx="6675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Продолжим учиться писать имена существительные с мягким знаком после шипящих и без мягкого знака.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8880" y="3060192"/>
            <a:ext cx="3081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Учебная задача.</a:t>
            </a:r>
            <a:endParaRPr lang="ru-RU" sz="32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616" y="1834896"/>
            <a:ext cx="6675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Aft>
                <a:spcPts val="2400"/>
              </a:spcAft>
              <a:buAutoNum type="arabicPeriod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Повторим правила.</a:t>
            </a:r>
          </a:p>
          <a:p>
            <a:pPr marL="514350" indent="-514350" algn="ctr">
              <a:spcAft>
                <a:spcPts val="2400"/>
              </a:spcAft>
              <a:buAutoNum type="arabicPeriod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Составим алгоритм правила для написания слов.</a:t>
            </a:r>
          </a:p>
          <a:p>
            <a:pPr marL="514350" indent="-514350" algn="ctr">
              <a:spcAft>
                <a:spcPts val="2400"/>
              </a:spcAft>
              <a:buAutoNum type="arabicPeriod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Применение знаний.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1968" y="633984"/>
            <a:ext cx="2835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3399"/>
                </a:solidFill>
              </a:rPr>
              <a:t>План урока</a:t>
            </a:r>
            <a:r>
              <a:rPr lang="ru-RU" sz="3200" b="1" dirty="0" smtClean="0">
                <a:solidFill>
                  <a:srgbClr val="003399"/>
                </a:solidFill>
              </a:rPr>
              <a:t>:</a:t>
            </a:r>
            <a:endParaRPr lang="ru-RU" sz="3200" b="1" dirty="0">
              <a:solidFill>
                <a:srgbClr val="003399"/>
              </a:solidFill>
            </a:endParaRPr>
          </a:p>
        </p:txBody>
      </p:sp>
      <p:pic>
        <p:nvPicPr>
          <p:cNvPr id="4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6560" y="3893520"/>
            <a:ext cx="1411188" cy="172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http://www.wordassociations.ru/image/600x/svg_to_png/sivvus_weather_symbols_4.png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b="37888"/>
          <a:stretch>
            <a:fillRect/>
          </a:stretch>
        </p:blipFill>
        <p:spPr bwMode="auto">
          <a:xfrm>
            <a:off x="5574977" y="3300580"/>
            <a:ext cx="3279331" cy="1734716"/>
          </a:xfrm>
          <a:prstGeom prst="rect">
            <a:avLst/>
          </a:prstGeom>
          <a:noFill/>
        </p:spPr>
      </p:pic>
      <p:pic>
        <p:nvPicPr>
          <p:cNvPr id="23" name="Picture 8" descr="http://www.wordassociations.ru/image/600x/svg_to_png/sivvus_weather_symbols_4.png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b="37888"/>
          <a:stretch>
            <a:fillRect/>
          </a:stretch>
        </p:blipFill>
        <p:spPr bwMode="auto">
          <a:xfrm>
            <a:off x="2935409" y="4659988"/>
            <a:ext cx="3279331" cy="1734716"/>
          </a:xfrm>
          <a:prstGeom prst="rect">
            <a:avLst/>
          </a:prstGeom>
          <a:noFill/>
        </p:spPr>
      </p:pic>
      <p:pic>
        <p:nvPicPr>
          <p:cNvPr id="22" name="Picture 8" descr="http://www.wordassociations.ru/image/600x/svg_to_png/sivvus_weather_symbols_4.png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b="37888"/>
          <a:stretch>
            <a:fillRect/>
          </a:stretch>
        </p:blipFill>
        <p:spPr bwMode="auto">
          <a:xfrm>
            <a:off x="198305" y="3410308"/>
            <a:ext cx="3279331" cy="1734716"/>
          </a:xfrm>
          <a:prstGeom prst="rect">
            <a:avLst/>
          </a:prstGeom>
          <a:noFill/>
        </p:spPr>
      </p:pic>
      <p:pic>
        <p:nvPicPr>
          <p:cNvPr id="20482" name="Picture 2" descr="http://img-fotki.yandex.ru/get/9227/16969765.167/0_7b47b_291aadf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857" y="765899"/>
            <a:ext cx="3730752" cy="3598837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37736" y="2187766"/>
            <a:ext cx="865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i="1" dirty="0"/>
              <a:t>Ь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761482" y="3896043"/>
            <a:ext cx="295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/>
              <a:t>Разделительный  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344424" y="3680143"/>
            <a:ext cx="30967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Показатель мягкости </a:t>
            </a:r>
            <a:r>
              <a:rPr lang="ru-RU" sz="2800" b="1" i="1" dirty="0"/>
              <a:t>согласного</a:t>
            </a:r>
          </a:p>
        </p:txBody>
      </p:sp>
      <p:sp>
        <p:nvSpPr>
          <p:cNvPr id="7182" name="Oval 18"/>
          <p:cNvSpPr>
            <a:spLocks noChangeArrowheads="1"/>
          </p:cNvSpPr>
          <p:nvPr/>
        </p:nvSpPr>
        <p:spPr bwMode="auto">
          <a:xfrm>
            <a:off x="4034155" y="2163382"/>
            <a:ext cx="215900" cy="215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19"/>
          <p:cNvSpPr>
            <a:spLocks noChangeArrowheads="1"/>
          </p:cNvSpPr>
          <p:nvPr/>
        </p:nvSpPr>
        <p:spPr bwMode="auto">
          <a:xfrm>
            <a:off x="4749610" y="2151190"/>
            <a:ext cx="215900" cy="215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rc 20"/>
          <p:cNvSpPr>
            <a:spLocks/>
          </p:cNvSpPr>
          <p:nvPr/>
        </p:nvSpPr>
        <p:spPr bwMode="auto">
          <a:xfrm rot="9280454">
            <a:off x="4120401" y="2715781"/>
            <a:ext cx="798198" cy="553942"/>
          </a:xfrm>
          <a:custGeom>
            <a:avLst/>
            <a:gdLst>
              <a:gd name="T0" fmla="*/ 0 w 26087"/>
              <a:gd name="T1" fmla="*/ 2147483647 h 21600"/>
              <a:gd name="T2" fmla="*/ 2147483647 w 26087"/>
              <a:gd name="T3" fmla="*/ 2147483647 h 21600"/>
              <a:gd name="T4" fmla="*/ 2147483647 w 26087"/>
              <a:gd name="T5" fmla="*/ 2147483647 h 21600"/>
              <a:gd name="T6" fmla="*/ 0 60000 65536"/>
              <a:gd name="T7" fmla="*/ 0 60000 65536"/>
              <a:gd name="T8" fmla="*/ 0 60000 65536"/>
              <a:gd name="T9" fmla="*/ 0 w 26087"/>
              <a:gd name="T10" fmla="*/ 0 h 21600"/>
              <a:gd name="T11" fmla="*/ 26087 w 260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87" h="21600" fill="none" extrusionOk="0">
                <a:moveTo>
                  <a:pt x="0" y="564"/>
                </a:moveTo>
                <a:cubicBezTo>
                  <a:pt x="1607" y="189"/>
                  <a:pt x="3253" y="-1"/>
                  <a:pt x="4904" y="0"/>
                </a:cubicBezTo>
                <a:cubicBezTo>
                  <a:pt x="15204" y="0"/>
                  <a:pt x="24071" y="7272"/>
                  <a:pt x="26086" y="17374"/>
                </a:cubicBezTo>
              </a:path>
              <a:path w="26087" h="21600" stroke="0" extrusionOk="0">
                <a:moveTo>
                  <a:pt x="0" y="564"/>
                </a:moveTo>
                <a:cubicBezTo>
                  <a:pt x="1607" y="189"/>
                  <a:pt x="3253" y="-1"/>
                  <a:pt x="4904" y="0"/>
                </a:cubicBezTo>
                <a:cubicBezTo>
                  <a:pt x="15204" y="0"/>
                  <a:pt x="24071" y="7272"/>
                  <a:pt x="26086" y="17374"/>
                </a:cubicBezTo>
                <a:lnTo>
                  <a:pt x="4904" y="21600"/>
                </a:lnTo>
                <a:lnTo>
                  <a:pt x="0" y="564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963168" y="357759"/>
            <a:ext cx="6827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0099"/>
                </a:solidFill>
              </a:rPr>
              <a:t>Роль мягкого знака в </a:t>
            </a:r>
            <a:r>
              <a:rPr lang="ru-RU" sz="3200" b="1" i="1" dirty="0" smtClean="0">
                <a:solidFill>
                  <a:srgbClr val="000099"/>
                </a:solidFill>
              </a:rPr>
              <a:t>именах существительных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H="1">
            <a:off x="2950463" y="3157728"/>
            <a:ext cx="804673" cy="53644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H="1">
            <a:off x="4596383" y="3547873"/>
            <a:ext cx="45719" cy="110947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379717" y="3029713"/>
            <a:ext cx="874778" cy="530351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029712" y="4896295"/>
            <a:ext cx="3096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/>
              <a:t>Показатель женского рода после шипящих на конце</a:t>
            </a:r>
            <a:endParaRPr lang="ru-RU" sz="2400" b="1" i="1" dirty="0"/>
          </a:p>
        </p:txBody>
      </p:sp>
      <p:pic>
        <p:nvPicPr>
          <p:cNvPr id="17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2840" y="777414"/>
            <a:ext cx="919188" cy="11255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9" grpId="0"/>
      <p:bldP spid="7186" grpId="0" animBg="1"/>
      <p:bldP spid="7188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294609" y="2510649"/>
            <a:ext cx="6339840" cy="10119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Если это существительное с шипящим на конце – определить род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55313" y="1267065"/>
            <a:ext cx="4498848" cy="585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Определить часть речи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368267" y="598791"/>
            <a:ext cx="2898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959327" y="344664"/>
            <a:ext cx="5383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5829398" y="3558971"/>
            <a:ext cx="1588" cy="639762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4547333" y="1870188"/>
            <a:ext cx="1588" cy="64135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2991774" y="4773980"/>
            <a:ext cx="1587" cy="785812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>
            <a:off x="2909859" y="3534587"/>
            <a:ext cx="1587" cy="639762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2511777" y="5540107"/>
            <a:ext cx="911225" cy="71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2690657" y="5528296"/>
            <a:ext cx="57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Ь</a:t>
            </a:r>
          </a:p>
        </p:txBody>
      </p:sp>
      <p:sp>
        <p:nvSpPr>
          <p:cNvPr id="10260" name="Rectangle 21"/>
          <p:cNvSpPr>
            <a:spLocks noChangeArrowheads="1"/>
          </p:cNvSpPr>
          <p:nvPr/>
        </p:nvSpPr>
        <p:spPr bwMode="auto">
          <a:xfrm>
            <a:off x="5492912" y="5576683"/>
            <a:ext cx="911225" cy="71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716178" y="5625451"/>
            <a:ext cx="47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Ь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5671538" y="5662407"/>
            <a:ext cx="565912" cy="432689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 flipV="1">
            <a:off x="5658011" y="5662407"/>
            <a:ext cx="549973" cy="46926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>
            <a:off x="5888644" y="4786172"/>
            <a:ext cx="0" cy="792162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89881" y="395337"/>
            <a:ext cx="2865120" cy="585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Алгоритм 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" y="353568"/>
            <a:ext cx="181652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шалаш_</a:t>
            </a:r>
            <a:endParaRPr lang="ru-RU" sz="3600" b="1" dirty="0" smtClean="0"/>
          </a:p>
          <a:p>
            <a:r>
              <a:rPr lang="ru-RU" sz="3600" b="1" dirty="0" err="1" smtClean="0"/>
              <a:t>идёш_</a:t>
            </a:r>
            <a:endParaRPr lang="ru-RU" sz="3600" b="1" dirty="0" smtClean="0"/>
          </a:p>
          <a:p>
            <a:r>
              <a:rPr lang="ru-RU" sz="3600" b="1" dirty="0" err="1" smtClean="0"/>
              <a:t>мыш_</a:t>
            </a:r>
            <a:endParaRPr lang="ru-RU" sz="3600" b="1" dirty="0" smtClean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13937" y="4180953"/>
            <a:ext cx="1865376" cy="585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</a:rPr>
              <a:t>ж.р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09537" y="4187049"/>
            <a:ext cx="1865376" cy="585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</a:rPr>
              <a:t>.р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293657" y="1547608"/>
            <a:ext cx="579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10250" grpId="0" animBg="1"/>
      <p:bldP spid="10251" grpId="0" animBg="1"/>
      <p:bldP spid="10252" grpId="0" animBg="1"/>
      <p:bldP spid="10257" grpId="0" animBg="1"/>
      <p:bldP spid="10258" grpId="0" animBg="1"/>
      <p:bldP spid="10259" grpId="0"/>
      <p:bldP spid="10260" grpId="0" animBg="1"/>
      <p:bldP spid="17430" grpId="0"/>
      <p:bldP spid="17431" grpId="0" animBg="1"/>
      <p:bldP spid="17432" grpId="0" animBg="1"/>
      <p:bldP spid="10264" grpId="0" animBg="1"/>
      <p:bldP spid="29" grpId="0" uiExpand="1" build="allAtOnce" animBg="1"/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828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4400" b="1" i="1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261424" y="646303"/>
            <a:ext cx="2176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ТЕСТ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0160" y="1682687"/>
            <a:ext cx="610819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i="1" dirty="0" smtClean="0"/>
              <a:t>Мягкий знак на конце существительных после шипящих </a:t>
            </a:r>
            <a:endParaRPr lang="ru-RU" sz="3600" b="1" i="1" dirty="0"/>
          </a:p>
        </p:txBody>
      </p:sp>
      <p:pic>
        <p:nvPicPr>
          <p:cNvPr id="6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440" y="3174553"/>
            <a:ext cx="2734314" cy="33481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11936" y="429768"/>
            <a:ext cx="64008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№1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19912" y="1255776"/>
            <a:ext cx="6995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/>
              <a:t> </a:t>
            </a:r>
            <a:r>
              <a:rPr lang="ru-RU" sz="3600" b="1" i="1" dirty="0"/>
              <a:t>На конце существительных  ж.р. после шипящих…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0032" y="2993136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3399"/>
                </a:solidFill>
              </a:rPr>
              <a:t>Всегда пишется мягкий знак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1744" y="3974592"/>
            <a:ext cx="5388864" cy="585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3399"/>
                </a:solidFill>
              </a:rPr>
              <a:t>Не пишется мягкий знак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6" name="Picture 2" descr="http://russian.speak-f.ru/Pictures/Blog/reading/m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720" y="3482040"/>
            <a:ext cx="1411188" cy="172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Линейк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Линейка6</Template>
  <TotalTime>399</TotalTime>
  <Words>426</Words>
  <Application>Microsoft Office PowerPoint</Application>
  <PresentationFormat>Экран (4:3)</PresentationFormat>
  <Paragraphs>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Линейка6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2016-01-11T17:36:21Z</dcterms:created>
  <dcterms:modified xsi:type="dcterms:W3CDTF">2016-01-18T18:58:03Z</dcterms:modified>
</cp:coreProperties>
</file>