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69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204" autoAdjust="0"/>
  </p:normalViewPr>
  <p:slideViewPr>
    <p:cSldViewPr>
      <p:cViewPr varScale="1">
        <p:scale>
          <a:sx n="50" d="100"/>
          <a:sy n="50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C4A89-78BE-43AE-8834-828AD4495574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5E73E-2891-4A1D-AF45-16EE3ED1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5E73E-2891-4A1D-AF45-16EE3ED1070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671-4CF5-4330-A983-78ADC6EAE85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A8E24-EDD2-4B4C-AB33-27305226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671-4CF5-4330-A983-78ADC6EAE85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A8E24-EDD2-4B4C-AB33-27305226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671-4CF5-4330-A983-78ADC6EAE85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A8E24-EDD2-4B4C-AB33-27305226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671-4CF5-4330-A983-78ADC6EAE85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A8E24-EDD2-4B4C-AB33-27305226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671-4CF5-4330-A983-78ADC6EAE85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A8E24-EDD2-4B4C-AB33-27305226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671-4CF5-4330-A983-78ADC6EAE85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A8E24-EDD2-4B4C-AB33-27305226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671-4CF5-4330-A983-78ADC6EAE85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A8E24-EDD2-4B4C-AB33-27305226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671-4CF5-4330-A983-78ADC6EAE85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A8E24-EDD2-4B4C-AB33-27305226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671-4CF5-4330-A983-78ADC6EAE85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A8E24-EDD2-4B4C-AB33-27305226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671-4CF5-4330-A983-78ADC6EAE85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A8E24-EDD2-4B4C-AB33-27305226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671-4CF5-4330-A983-78ADC6EAE85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A8E24-EDD2-4B4C-AB33-27305226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D5671-4CF5-4330-A983-78ADC6EAE85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A8E24-EDD2-4B4C-AB33-273052261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lshoyvopros.ru/" TargetMode="External"/><Relationship Id="rId2" Type="http://schemas.openxmlformats.org/officeDocument/2006/relationships/hyperlink" Target="http://www.kakprosto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otanichka.ru/" TargetMode="External"/><Relationship Id="rId4" Type="http://schemas.openxmlformats.org/officeDocument/2006/relationships/hyperlink" Target="http://www.ayzdorov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857356" y="785794"/>
            <a:ext cx="7000924" cy="4887717"/>
            <a:chOff x="1115616" y="2146448"/>
            <a:chExt cx="7165477" cy="383231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22442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Исследовательская работа «Выращивание дубов»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429526" y="4554983"/>
              <a:ext cx="2730617" cy="14237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Ученики 2 класса:</a:t>
              </a:r>
            </a:p>
            <a:p>
              <a:pPr algn="ctr">
                <a:defRPr/>
              </a:pPr>
              <a:r>
                <a:rPr lang="ru-RU" sz="2800" dirty="0" err="1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Бигалиев</a:t>
              </a:r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  <a:r>
                <a:rPr lang="ru-RU" sz="2800" dirty="0" err="1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Асельбек</a:t>
              </a:r>
              <a:endParaRPr lang="ru-RU" sz="2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sz="2800" dirty="0" err="1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Галашук</a:t>
              </a:r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Валерия</a:t>
              </a:r>
            </a:p>
            <a:p>
              <a:pPr algn="ctr">
                <a:defRPr/>
              </a:pPr>
              <a:r>
                <a:rPr lang="ru-RU" sz="2800" dirty="0" err="1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Габер</a:t>
              </a:r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Максим</a:t>
              </a:r>
              <a:endParaRPr lang="ru-RU" sz="280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3643306" y="5929330"/>
            <a:ext cx="3500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2015 год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818" y="2143116"/>
            <a:ext cx="3786182" cy="41434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   Мы </a:t>
            </a:r>
            <a:r>
              <a:rPr lang="ru-RU" dirty="0" smtClean="0">
                <a:solidFill>
                  <a:srgbClr val="C00000"/>
                </a:solidFill>
              </a:rPr>
              <a:t>старались </a:t>
            </a:r>
            <a:r>
              <a:rPr lang="ru-RU" i="1" dirty="0" smtClean="0">
                <a:solidFill>
                  <a:srgbClr val="C00000"/>
                </a:solidFill>
              </a:rPr>
              <a:t>регулярно пропалывать молодые росточки и обеспечивать полив при сильной засухе. 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7" name="Picture 2" descr="C:\Documents and Settings\User\Рабочий стол\дуб\SAM_92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825293"/>
            <a:ext cx="2000264" cy="2774360"/>
          </a:xfrm>
          <a:prstGeom prst="rect">
            <a:avLst/>
          </a:prstGeom>
          <a:noFill/>
        </p:spPr>
      </p:pic>
      <p:pic>
        <p:nvPicPr>
          <p:cNvPr id="3076" name="Picture 4" descr="C:\Documents and Settings\User\Рабочий стол\дуб\SAM_92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1" y="3571876"/>
            <a:ext cx="3256129" cy="280034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357686" y="214290"/>
            <a:ext cx="4286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Constantia" pitchFamily="18" charset="0"/>
              </a:rPr>
              <a:t>20 мая</a:t>
            </a:r>
          </a:p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Constantia" pitchFamily="18" charset="0"/>
              </a:rPr>
              <a:t>Прошло полтора месяца</a:t>
            </a:r>
            <a:endParaRPr lang="ru-RU" sz="3600" dirty="0"/>
          </a:p>
        </p:txBody>
      </p:sp>
      <p:pic>
        <p:nvPicPr>
          <p:cNvPr id="3077" name="Picture 5" descr="C:\Documents and Settings\User\Рабочий стол\дуб\SAM_92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14290"/>
            <a:ext cx="3976684" cy="31980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214290"/>
            <a:ext cx="7643834" cy="37862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   Наблюдая за ростками, мы заметили, что на открытой поверхности они выше,  листики больше и зеленее, а под банками - слабее. Мы убрали банки, и ростки через 2 недели сравнялись.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2051" name="Picture 3" descr="C:\Documents and Settings\User\Рабочий стол\дуб\SAM_92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055518"/>
            <a:ext cx="4500594" cy="3802482"/>
          </a:xfrm>
          <a:prstGeom prst="rect">
            <a:avLst/>
          </a:prstGeom>
          <a:noFill/>
        </p:spPr>
      </p:pic>
      <p:pic>
        <p:nvPicPr>
          <p:cNvPr id="5" name="Picture 3" descr="C:\Documents and Settings\User\Рабочий стол\дуб\SAM_92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891912"/>
            <a:ext cx="3361982" cy="3966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  <a:r>
              <a:rPr lang="ru-RU" i="1" dirty="0" smtClean="0">
                <a:solidFill>
                  <a:srgbClr val="7030A0"/>
                </a:solidFill>
                <a:latin typeface="Century" pitchFamily="18" charset="0"/>
              </a:rPr>
              <a:t>июля</a:t>
            </a:r>
            <a:r>
              <a:rPr lang="ru-RU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500174"/>
            <a:ext cx="3071834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i="1" dirty="0" smtClean="0">
                <a:latin typeface="Constantia" pitchFamily="18" charset="0"/>
              </a:rPr>
              <a:t>  </a:t>
            </a:r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Наши молодые дубки стали высотой </a:t>
            </a:r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4000" i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см.</a:t>
            </a:r>
            <a:endParaRPr lang="ru-RU" sz="4000" i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4098" name="Picture 2" descr="C:\Documents and Settings\User\Рабочий стол\дуб\CAM003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4860" y="1571612"/>
            <a:ext cx="4400506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  <a:r>
              <a:rPr lang="ru-RU" i="1" dirty="0" smtClean="0">
                <a:solidFill>
                  <a:srgbClr val="7030A0"/>
                </a:solidFill>
                <a:latin typeface="Century" pitchFamily="18" charset="0"/>
              </a:rPr>
              <a:t>сентября</a:t>
            </a:r>
            <a:r>
              <a:rPr lang="ru-RU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000109"/>
            <a:ext cx="3500462" cy="257176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400" i="1" dirty="0" smtClean="0">
                <a:solidFill>
                  <a:srgbClr val="C00000"/>
                </a:solidFill>
                <a:latin typeface="Constantia" pitchFamily="18" charset="0"/>
              </a:rPr>
              <a:t>Высота молодых дубков </a:t>
            </a:r>
            <a:r>
              <a:rPr lang="ru-RU" sz="4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14-15 </a:t>
            </a:r>
            <a:r>
              <a:rPr lang="ru-RU" sz="4400" i="1" dirty="0" smtClean="0">
                <a:solidFill>
                  <a:srgbClr val="C00000"/>
                </a:solidFill>
                <a:latin typeface="Constantia" pitchFamily="18" charset="0"/>
              </a:rPr>
              <a:t>см.</a:t>
            </a:r>
            <a:endParaRPr lang="ru-RU" sz="3600" i="1" dirty="0">
              <a:solidFill>
                <a:srgbClr val="C00000"/>
              </a:solidFill>
              <a:latin typeface="Constantia" pitchFamily="18" charset="0"/>
            </a:endParaRPr>
          </a:p>
        </p:txBody>
      </p:sp>
      <p:pic>
        <p:nvPicPr>
          <p:cNvPr id="5123" name="Picture 3" descr="C:\Documents and Settings\User\Рабочий стол\дуб\CAM003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142984"/>
            <a:ext cx="3550443" cy="4733924"/>
          </a:xfrm>
          <a:prstGeom prst="rect">
            <a:avLst/>
          </a:prstGeom>
          <a:noFill/>
        </p:spPr>
      </p:pic>
      <p:pic>
        <p:nvPicPr>
          <p:cNvPr id="5" name="Picture 4" descr="C:\Documents and Settings\User\Рабочий стол\дуб\IMG_06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428651"/>
            <a:ext cx="4572000" cy="34293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0"/>
            <a:ext cx="7643834" cy="32861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i="1" dirty="0" smtClean="0">
                <a:solidFill>
                  <a:srgbClr val="FF0000"/>
                </a:solidFill>
              </a:rPr>
              <a:t>    </a:t>
            </a:r>
            <a:r>
              <a:rPr lang="ru-RU" sz="3600" i="1" dirty="0" smtClean="0">
                <a:solidFill>
                  <a:srgbClr val="FF0000"/>
                </a:solidFill>
                <a:latin typeface="Century" pitchFamily="18" charset="0"/>
              </a:rPr>
              <a:t>Наша задача - продолжить  изучение  литературы о дубках. </a:t>
            </a:r>
            <a:r>
              <a:rPr lang="ru-RU" sz="3600" i="1" dirty="0" smtClean="0">
                <a:solidFill>
                  <a:srgbClr val="FF0000"/>
                </a:solidFill>
              </a:rPr>
              <a:t>Этим летом мы опять будем ухаживать за своими ростками, и наблюдать за их развитием</a:t>
            </a:r>
          </a:p>
          <a:p>
            <a:endParaRPr lang="ru-RU" dirty="0"/>
          </a:p>
        </p:txBody>
      </p:sp>
      <p:pic>
        <p:nvPicPr>
          <p:cNvPr id="4" name="Содержимое 3" descr="22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1" y="3286124"/>
            <a:ext cx="4761604" cy="357187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86314" y="2714620"/>
            <a:ext cx="45720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Дуб дождя и ветра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Вовсе не боится.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Кто сказал, что дубу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Страшно  простудиться?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Ведь до поздней осени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Он стоит зеленый.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Значит, дуб выносливый.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Значит, закаленный!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  <a:latin typeface="Century" pitchFamily="18" charset="0"/>
              </a:rPr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571612"/>
            <a:ext cx="6758006" cy="4554551"/>
          </a:xfrm>
        </p:spPr>
        <p:txBody>
          <a:bodyPr/>
          <a:lstStyle/>
          <a:p>
            <a:r>
              <a:rPr lang="ru-RU" dirty="0" smtClean="0">
                <a:hlinkClick r:id="rId2"/>
              </a:rPr>
              <a:t>http://www.kakprosto.ru/</a:t>
            </a:r>
            <a:endParaRPr lang="ru-RU" dirty="0" smtClean="0"/>
          </a:p>
          <a:p>
            <a:r>
              <a:rPr lang="ru-RU" dirty="0" smtClean="0">
                <a:hlinkClick r:id="rId3"/>
              </a:rPr>
              <a:t>http://www.bolshoyvopros.ru/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http://www.ayzdorov.ru/</a:t>
            </a:r>
            <a:endParaRPr lang="ru-RU" dirty="0" smtClean="0"/>
          </a:p>
          <a:p>
            <a:r>
              <a:rPr lang="ru-RU" dirty="0" smtClean="0">
                <a:hlinkClick r:id="rId5"/>
              </a:rPr>
              <a:t>http://www.botanichka.ru/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939784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Цель проекта</a:t>
            </a:r>
            <a:endParaRPr lang="ru-RU" b="1" i="1" dirty="0">
              <a:solidFill>
                <a:srgbClr val="7030A0"/>
              </a:solidFill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142984"/>
            <a:ext cx="6758006" cy="214314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onstantia" pitchFamily="18" charset="0"/>
              </a:rPr>
              <a:t>Определить экспериментальным путем, возможно ли вырастить дуб из желудя?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2714620"/>
            <a:ext cx="47149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4000" b="1" dirty="0" smtClean="0">
                <a:solidFill>
                  <a:srgbClr val="7030A0"/>
                </a:solidFill>
                <a:latin typeface="Constantia" pitchFamily="18" charset="0"/>
              </a:rPr>
              <a:t>Задачи проекта:</a:t>
            </a:r>
            <a:endParaRPr lang="ru-RU" sz="4000" dirty="0" smtClean="0">
              <a:solidFill>
                <a:srgbClr val="7030A0"/>
              </a:solidFill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3714752"/>
            <a:ext cx="6858048" cy="3865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ts val="1265"/>
              </a:lnSpc>
              <a:spcAft>
                <a:spcPts val="10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Times New Roman"/>
                <a:cs typeface="Times New Roman"/>
              </a:rPr>
              <a:t>Прочитать литературу о дубах</a:t>
            </a:r>
          </a:p>
          <a:p>
            <a:pPr marL="342900" lvl="0" indent="-342900">
              <a:lnSpc>
                <a:spcPts val="1265"/>
              </a:lnSpc>
              <a:spcAft>
                <a:spcPts val="1000"/>
              </a:spcAft>
              <a:buFont typeface="+mj-lt"/>
              <a:buAutoNum type="arabicPeriod"/>
              <a:tabLst>
                <a:tab pos="228600" algn="l"/>
              </a:tabLst>
            </a:pPr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  <a:ea typeface="Times New Roman"/>
              <a:cs typeface="Times New Roman"/>
            </a:endParaRPr>
          </a:p>
          <a:p>
            <a:pPr marL="342900" lvl="0" indent="-342900">
              <a:lnSpc>
                <a:spcPts val="1265"/>
              </a:lnSpc>
              <a:spcAft>
                <a:spcPts val="10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Calibri"/>
                <a:cs typeface="Times New Roman"/>
              </a:rPr>
              <a:t>Прорастить желуди, провести посадку</a:t>
            </a:r>
          </a:p>
          <a:p>
            <a:pPr marL="342900" lvl="0" indent="-342900">
              <a:lnSpc>
                <a:spcPts val="1265"/>
              </a:lnSpc>
              <a:spcAft>
                <a:spcPts val="1000"/>
              </a:spcAft>
              <a:tabLst>
                <a:tab pos="228600" algn="l"/>
              </a:tabLst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Calibri"/>
                <a:cs typeface="Times New Roman"/>
              </a:rPr>
              <a:t> и понаблюдать за развитием дуба.</a:t>
            </a:r>
          </a:p>
          <a:p>
            <a:pPr marL="342900" lvl="0" indent="-342900">
              <a:lnSpc>
                <a:spcPts val="1265"/>
              </a:lnSpc>
              <a:spcAft>
                <a:spcPts val="1000"/>
              </a:spcAft>
              <a:tabLst>
                <a:tab pos="228600" algn="l"/>
              </a:tabLst>
            </a:pPr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  <a:ea typeface="Calibri"/>
              <a:cs typeface="Times New Roman"/>
            </a:endParaRPr>
          </a:p>
          <a:p>
            <a:pPr marL="342900" indent="-342900">
              <a:lnSpc>
                <a:spcPts val="1265"/>
              </a:lnSpc>
              <a:spcAft>
                <a:spcPts val="1000"/>
              </a:spcAft>
              <a:tabLst>
                <a:tab pos="228600" algn="l"/>
              </a:tabLst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ea typeface="Calibri"/>
                <a:cs typeface="Times New Roman"/>
              </a:rPr>
              <a:t>3.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В случае удачного эксперимента </a:t>
            </a:r>
          </a:p>
          <a:p>
            <a:pPr marL="342900" indent="-342900">
              <a:lnSpc>
                <a:spcPts val="1265"/>
              </a:lnSpc>
              <a:spcAft>
                <a:spcPts val="1000"/>
              </a:spcAft>
              <a:tabLst>
                <a:tab pos="228600" algn="l"/>
              </a:tabLst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составить «Советы по выращиванию</a:t>
            </a:r>
          </a:p>
          <a:p>
            <a:pPr marL="342900" indent="-342900">
              <a:lnSpc>
                <a:spcPts val="1265"/>
              </a:lnSpc>
              <a:spcAft>
                <a:spcPts val="1000"/>
              </a:spcAft>
              <a:tabLst>
                <a:tab pos="228600" algn="l"/>
              </a:tabLst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дубов» для других ребят, которые </a:t>
            </a:r>
          </a:p>
          <a:p>
            <a:pPr marL="342900" indent="-342900">
              <a:lnSpc>
                <a:spcPts val="1265"/>
              </a:lnSpc>
              <a:spcAft>
                <a:spcPts val="1000"/>
              </a:spcAft>
              <a:tabLst>
                <a:tab pos="228600" algn="l"/>
              </a:tabLst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захотят вырастить дуб.</a:t>
            </a:r>
          </a:p>
          <a:p>
            <a:pPr marL="342900" lvl="0" indent="-342900">
              <a:lnSpc>
                <a:spcPts val="1265"/>
              </a:lnSpc>
              <a:spcAft>
                <a:spcPts val="1000"/>
              </a:spcAft>
              <a:tabLst>
                <a:tab pos="228600" algn="l"/>
              </a:tabLst>
            </a:pPr>
            <a:endParaRPr lang="ru-RU" sz="2800" dirty="0" smtClean="0">
              <a:solidFill>
                <a:srgbClr val="333333"/>
              </a:solidFill>
              <a:latin typeface="Constantia" pitchFamily="18" charset="0"/>
              <a:ea typeface="Calibri"/>
              <a:cs typeface="Times New Roman"/>
            </a:endParaRPr>
          </a:p>
          <a:p>
            <a:pPr marL="342900" lvl="0" indent="-342900">
              <a:lnSpc>
                <a:spcPts val="1265"/>
              </a:lnSpc>
              <a:spcAft>
                <a:spcPts val="1000"/>
              </a:spcAft>
              <a:tabLst>
                <a:tab pos="228600" algn="l"/>
              </a:tabLst>
            </a:pPr>
            <a:endParaRPr lang="ru-RU" sz="2800" dirty="0" smtClean="0">
              <a:solidFill>
                <a:srgbClr val="333333"/>
              </a:solidFill>
              <a:latin typeface="Constantia" pitchFamily="18" charset="0"/>
              <a:ea typeface="Calibri"/>
              <a:cs typeface="Times New Roman"/>
            </a:endParaRPr>
          </a:p>
          <a:p>
            <a:pPr marL="342900" lvl="0" indent="-342900">
              <a:lnSpc>
                <a:spcPts val="1265"/>
              </a:lnSpc>
              <a:spcAft>
                <a:spcPts val="1000"/>
              </a:spcAft>
              <a:tabLst>
                <a:tab pos="228600" algn="l"/>
              </a:tabLst>
            </a:pPr>
            <a:endParaRPr lang="ru-RU" sz="2800" dirty="0" smtClean="0">
              <a:solidFill>
                <a:srgbClr val="333333"/>
              </a:solidFill>
              <a:latin typeface="Constantia" pitchFamily="18" charset="0"/>
              <a:ea typeface="Calibri"/>
              <a:cs typeface="Times New Roman"/>
            </a:endParaRPr>
          </a:p>
          <a:p>
            <a:pPr marL="342900" lvl="0" indent="-342900">
              <a:lnSpc>
                <a:spcPts val="1265"/>
              </a:lnSpc>
              <a:spcAft>
                <a:spcPts val="1000"/>
              </a:spcAft>
              <a:buFont typeface="+mj-lt"/>
              <a:buAutoNum type="arabicPeriod"/>
              <a:tabLst>
                <a:tab pos="228600" algn="l"/>
              </a:tabLst>
            </a:pPr>
            <a:endParaRPr lang="ru-RU" sz="3200" dirty="0">
              <a:latin typeface="Constantia" pitchFamily="18" charset="0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дубы\дб\SAM_16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152974" cy="3281362"/>
          </a:xfrm>
          <a:prstGeom prst="rect">
            <a:avLst/>
          </a:prstGeom>
          <a:noFill/>
        </p:spPr>
      </p:pic>
      <p:pic>
        <p:nvPicPr>
          <p:cNvPr id="5" name="Содержимое 3" descr="0221b66b43f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81948"/>
            <a:ext cx="3428992" cy="32760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86248" y="1571612"/>
            <a:ext cx="45720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3200" i="1" dirty="0" smtClean="0">
                <a:solidFill>
                  <a:srgbClr val="C00000"/>
                </a:solidFill>
                <a:latin typeface="Constantia" pitchFamily="18" charset="0"/>
              </a:rPr>
              <a:t>Дуб обыкновенный представляет собой листопадное дерево, растущее не выше 50 метров в высоту и диаметром 1—1,5 м.  </a:t>
            </a:r>
          </a:p>
          <a:p>
            <a:pPr lvl="1"/>
            <a:r>
              <a:rPr lang="ru-RU" sz="3200" i="1" dirty="0" smtClean="0">
                <a:solidFill>
                  <a:srgbClr val="C00000"/>
                </a:solidFill>
                <a:latin typeface="Constantia" pitchFamily="18" charset="0"/>
              </a:rPr>
              <a:t>У дерева красивая, обширная, крона. </a:t>
            </a: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Живет 500-1000 лет. 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00562" y="214290"/>
            <a:ext cx="4286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Constantia" pitchFamily="18" charset="0"/>
              </a:rPr>
              <a:t>Дуб-царь деревьев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85728"/>
            <a:ext cx="6972320" cy="113191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Constantia" pitchFamily="18" charset="0"/>
              </a:rPr>
              <a:t>Дуб-царь деревьев</a:t>
            </a:r>
            <a:endParaRPr lang="ru-RU" sz="36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786050" y="1500174"/>
            <a:ext cx="5900750" cy="46259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 </a:t>
            </a:r>
            <a:r>
              <a:rPr lang="ru-RU" i="1" dirty="0" smtClean="0">
                <a:solidFill>
                  <a:srgbClr val="C00000"/>
                </a:solidFill>
              </a:rPr>
              <a:t>Кора на стволах до 40 лет гладкая, оливково-бурая, позже почти черная. 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Листья очередные, зубчатые, на вершине побегов сближенные в пучки, продолговатые, до 15 см длиной, с вытянутой вершиной.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 descr="http://nasha-druzhkovka.ru/wp-content/uploads/2010/10/dyb-260x3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786190"/>
            <a:ext cx="2473960" cy="2858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062012.imgbb.ru/1/d/0/1d09997d578f82f1f307e896fea658c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928670"/>
            <a:ext cx="2571736" cy="2346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428604"/>
            <a:ext cx="2786082" cy="150019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Дуб-царь деревьев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643182"/>
            <a:ext cx="7258072" cy="4214818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Весной дуб распускается поздно.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fontAlgn="base"/>
            <a:r>
              <a:rPr lang="ru-RU" i="1" dirty="0" smtClean="0">
                <a:solidFill>
                  <a:srgbClr val="C00000"/>
                </a:solidFill>
              </a:rPr>
              <a:t>Цветет дуб в апреле-мае, когда у него еще совсем маленькие листья. Цветки очень мелкие и невзрачные, желтовато-зеленоватые свисающие сережки. Плодоносить начинает с 15 лет </a:t>
            </a:r>
          </a:p>
          <a:p>
            <a:pPr fontAlgn="base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Плоды - желуди до 3,5 см, созревают ранней осенью.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://www.botanichka.ru/wp-content/uploads/2010/03/6_Oak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85729"/>
            <a:ext cx="362109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0"/>
            <a:ext cx="7043758" cy="1417638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Constantia" pitchFamily="18" charset="0"/>
              </a:rPr>
              <a:t>Дуб-царь деревьев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643050"/>
            <a:ext cx="4686304" cy="4483113"/>
          </a:xfrm>
        </p:spPr>
        <p:txBody>
          <a:bodyPr>
            <a:normAutofit/>
          </a:bodyPr>
          <a:lstStyle/>
          <a:p>
            <a:pPr fontAlgn="base"/>
            <a:r>
              <a:rPr lang="ru-RU" i="1" dirty="0" smtClean="0">
                <a:solidFill>
                  <a:srgbClr val="C00000"/>
                </a:solidFill>
              </a:rPr>
              <a:t>Растет медленно.</a:t>
            </a:r>
          </a:p>
          <a:p>
            <a:pPr fontAlgn="base"/>
            <a:r>
              <a:rPr lang="ru-RU" i="1" dirty="0" smtClean="0"/>
              <a:t>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Не переносит переувлажнение почвы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fontAlgn="base"/>
            <a:r>
              <a:rPr lang="ru-RU" i="1" dirty="0" smtClean="0">
                <a:solidFill>
                  <a:srgbClr val="C00000"/>
                </a:solidFill>
              </a:rPr>
              <a:t>Обладает мощной энергетикой.</a:t>
            </a:r>
          </a:p>
          <a:p>
            <a:pPr fontAlgn="base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 Дуб на Руси считался священным  деревом. 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://www.botanichka.ru/wp-content/uploads/2010/03/5_Oak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98261"/>
            <a:ext cx="3786214" cy="535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285728"/>
            <a:ext cx="5543560" cy="3857651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7 апреля </a:t>
            </a:r>
            <a:r>
              <a:rPr lang="ru-RU" sz="2800" i="1" dirty="0" smtClean="0">
                <a:solidFill>
                  <a:srgbClr val="C00000"/>
                </a:solidFill>
              </a:rPr>
              <a:t>собрали прорастающие желуди</a:t>
            </a:r>
          </a:p>
          <a:p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9 апреля </a:t>
            </a:r>
            <a:r>
              <a:rPr lang="ru-RU" sz="2800" i="1" dirty="0" smtClean="0">
                <a:solidFill>
                  <a:srgbClr val="C00000"/>
                </a:solidFill>
              </a:rPr>
              <a:t>сделали борозды на расстоянии 15–25 см друг от друга и посадили желуди. </a:t>
            </a:r>
          </a:p>
          <a:p>
            <a:r>
              <a:rPr lang="ru-RU" sz="2800" i="1" dirty="0" smtClean="0">
                <a:solidFill>
                  <a:srgbClr val="C00000"/>
                </a:solidFill>
              </a:rPr>
              <a:t>Вдавили желуди в дно борозды  на глубину 2–3 см. </a:t>
            </a:r>
          </a:p>
          <a:p>
            <a:r>
              <a:rPr lang="ru-RU" sz="2800" i="1" dirty="0" smtClean="0">
                <a:solidFill>
                  <a:srgbClr val="C00000"/>
                </a:solidFill>
              </a:rPr>
              <a:t>Заровняли борозду, укрыв желуди землей. </a:t>
            </a:r>
            <a:endParaRPr lang="ru-RU" sz="2800" dirty="0" smtClean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User\Рабочий стол\фот дуб\417551afea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00504"/>
            <a:ext cx="3524253" cy="2643190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фот дуб\img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714356"/>
            <a:ext cx="3143240" cy="2426380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фот дуб\012_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429132"/>
            <a:ext cx="3924300" cy="2219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3429024" cy="344011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Оказалось, желуди прорастают очень долго</a:t>
            </a:r>
            <a:r>
              <a:rPr lang="ru-RU" b="1" i="1" dirty="0" smtClean="0">
                <a:solidFill>
                  <a:srgbClr val="C00000"/>
                </a:solidFill>
              </a:rPr>
              <a:t>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571612"/>
            <a:ext cx="5043494" cy="4554551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    </a:t>
            </a:r>
            <a:endParaRPr lang="ru-RU" b="1" i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5" name="Picture 2" descr="C:\Documents and Settings\User\Рабочий стол\дуб\SAM_92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214422"/>
            <a:ext cx="3457769" cy="53244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357165"/>
            <a:ext cx="6929486" cy="335758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i="1" dirty="0" smtClean="0">
                <a:solidFill>
                  <a:srgbClr val="C00000"/>
                </a:solidFill>
              </a:rPr>
              <a:t>   Сначала </a:t>
            </a:r>
            <a:r>
              <a:rPr lang="ru-RU" sz="3600" i="1" dirty="0" smtClean="0">
                <a:solidFill>
                  <a:srgbClr val="C00000"/>
                </a:solidFill>
              </a:rPr>
              <a:t>у них развивается мощный корень, достигающий в длину нескольких десятков сантиметров, и лишь после этого начинает расти стебель. </a:t>
            </a:r>
            <a:endParaRPr lang="ru-RU" sz="36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2050" name="Picture 2" descr="C:\Documents and Settings\User\Рабочий стол\фот дуб\dub_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857628"/>
            <a:ext cx="4048125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8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353</Words>
  <Application>Microsoft Office PowerPoint</Application>
  <PresentationFormat>Экран (4:3)</PresentationFormat>
  <Paragraphs>58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Цель проекта</vt:lpstr>
      <vt:lpstr>Слайд 3</vt:lpstr>
      <vt:lpstr>Дуб-царь деревьев</vt:lpstr>
      <vt:lpstr>Дуб-царь деревьев</vt:lpstr>
      <vt:lpstr>Дуб-царь деревьев</vt:lpstr>
      <vt:lpstr>Слайд 7</vt:lpstr>
      <vt:lpstr>Оказалось, желуди прорастают очень долго. </vt:lpstr>
      <vt:lpstr>Слайд 9</vt:lpstr>
      <vt:lpstr>Слайд 10</vt:lpstr>
      <vt:lpstr>Слайд 11</vt:lpstr>
      <vt:lpstr>9 июля </vt:lpstr>
      <vt:lpstr>7 сентября </vt:lpstr>
      <vt:lpstr>Слайд 14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31</cp:revision>
  <dcterms:created xsi:type="dcterms:W3CDTF">2014-07-27T17:35:02Z</dcterms:created>
  <dcterms:modified xsi:type="dcterms:W3CDTF">2015-02-25T15:22:31Z</dcterms:modified>
</cp:coreProperties>
</file>