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5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020AA"/>
    <a:srgbClr val="14AC88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97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19.01.2016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Прямоугольник 3"/>
          <p:cNvSpPr/>
          <p:nvPr/>
        </p:nvSpPr>
        <p:spPr>
          <a:xfrm>
            <a:off x="2143108" y="1714488"/>
            <a:ext cx="5262403" cy="200054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endParaRPr lang="ru-RU" sz="4400" b="1" cap="none" spc="0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00B05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pPr algn="ctr"/>
            <a:r>
              <a:rPr lang="ru-RU" sz="80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810AA6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Изложение</a:t>
            </a:r>
            <a:endParaRPr lang="ru-RU" sz="80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810AA6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357290" y="3929066"/>
            <a:ext cx="6219972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8000" b="1" dirty="0" smtClean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Майский жук</a:t>
            </a:r>
            <a:endParaRPr lang="ru-RU" sz="8000" b="1" cap="none" spc="0" dirty="0">
              <a:ln w="1905"/>
              <a:solidFill>
                <a:srgbClr val="0070C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6" name="Picture 13" descr="B_Fly11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913623">
            <a:off x="1878335" y="1526762"/>
            <a:ext cx="1409700" cy="89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32" descr="G:\КАРТИНКИ ДЛЯ ПРЕЗЕНТАЦИЙ\butterfly12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215206" y="3857628"/>
            <a:ext cx="1273175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Admin\Мои документы\Мои рисунки\электрич. ток заставки к оформлению\Рисунок1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"/>
            <a:ext cx="9144000" cy="6869373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" y="428604"/>
            <a:ext cx="91440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     </a:t>
            </a:r>
            <a:r>
              <a:rPr lang="ru-RU" sz="3600" b="1" dirty="0" smtClean="0"/>
              <a:t>Майский жук – страшный враг леса и сада. Любимый обед жука – нежный </a:t>
            </a:r>
            <a:r>
              <a:rPr lang="ru-RU" sz="3600" b="1" dirty="0" err="1" smtClean="0"/>
              <a:t>моло-дой</a:t>
            </a:r>
            <a:r>
              <a:rPr lang="ru-RU" sz="3600" b="1" dirty="0" smtClean="0"/>
              <a:t>  листок.</a:t>
            </a:r>
          </a:p>
          <a:p>
            <a:r>
              <a:rPr lang="ru-RU" sz="3600" b="1" dirty="0" smtClean="0"/>
              <a:t>    Сильный вред дереву наносит взрослый </a:t>
            </a:r>
          </a:p>
          <a:p>
            <a:r>
              <a:rPr lang="ru-RU" sz="3600" b="1" dirty="0" smtClean="0"/>
              <a:t>майский жук. Но не только он сам. Под </a:t>
            </a:r>
            <a:r>
              <a:rPr lang="ru-RU" sz="3600" b="1" dirty="0" err="1" smtClean="0"/>
              <a:t>зем</a:t>
            </a:r>
            <a:r>
              <a:rPr lang="ru-RU" sz="3600" b="1" dirty="0" smtClean="0"/>
              <a:t>-</a:t>
            </a:r>
          </a:p>
          <a:p>
            <a:r>
              <a:rPr lang="ru-RU" sz="3600" b="1" dirty="0" smtClean="0"/>
              <a:t>лёй живут личинки жука. Они грызут самые</a:t>
            </a:r>
          </a:p>
          <a:p>
            <a:r>
              <a:rPr lang="ru-RU" sz="3600" b="1" dirty="0" smtClean="0"/>
              <a:t>молодые корни дерева. Дерево плохо пи-</a:t>
            </a:r>
          </a:p>
          <a:p>
            <a:r>
              <a:rPr lang="ru-RU" sz="3600" b="1" dirty="0" smtClean="0"/>
              <a:t>тается  и быстро засыхает.</a:t>
            </a:r>
          </a:p>
        </p:txBody>
      </p:sp>
      <p:pic>
        <p:nvPicPr>
          <p:cNvPr id="6" name="Picture 13" descr="B_Fly11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913623">
            <a:off x="2521277" y="5098663"/>
            <a:ext cx="1409700" cy="89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Рисунок1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69" y="0"/>
            <a:ext cx="9128861" cy="6858000"/>
          </a:xfrm>
          <a:prstGeom prst="rect">
            <a:avLst/>
          </a:prstGeom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14876" y="571480"/>
            <a:ext cx="4101056" cy="30718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TextBox 7"/>
          <p:cNvSpPr txBox="1"/>
          <p:nvPr/>
        </p:nvSpPr>
        <p:spPr>
          <a:xfrm>
            <a:off x="857224" y="3786190"/>
            <a:ext cx="282160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/>
              <a:t>майский жук</a:t>
            </a:r>
            <a:endParaRPr lang="ru-RU" sz="36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5286380" y="3714752"/>
            <a:ext cx="317894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/>
              <a:t>      личинка</a:t>
            </a:r>
          </a:p>
          <a:p>
            <a:r>
              <a:rPr lang="ru-RU" sz="3600" b="1" dirty="0" smtClean="0"/>
              <a:t>майского жука</a:t>
            </a:r>
            <a:endParaRPr lang="ru-RU" sz="3600" b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38491" y="571480"/>
            <a:ext cx="4090633" cy="30718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Рисунок1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69" y="0"/>
            <a:ext cx="9128861" cy="6858000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2071670" y="214290"/>
            <a:ext cx="5274970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800" b="0" cap="none" spc="0" dirty="0" smtClean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Ответь на вопросы:</a:t>
            </a:r>
            <a:endParaRPr lang="ru-RU" sz="4800" b="0" cap="none" spc="0" dirty="0">
              <a:ln w="10160">
                <a:solidFill>
                  <a:sysClr val="windowText" lastClr="000000"/>
                </a:solidFill>
                <a:prstDash val="solid"/>
              </a:ln>
              <a:solidFill>
                <a:srgbClr val="FFFF00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71472" y="1000108"/>
            <a:ext cx="8072462" cy="3970318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</a:bodyPr>
          <a:lstStyle/>
          <a:p>
            <a:pPr algn="just"/>
            <a:r>
              <a:rPr lang="ru-RU" sz="3600" b="1" dirty="0" smtClean="0">
                <a:ln w="1905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/>
                <a:sym typeface="Wingdings 2"/>
              </a:rPr>
              <a:t>О ком говорится в рассказе</a:t>
            </a:r>
            <a:r>
              <a:rPr lang="ru-RU" sz="3600" b="1" cap="none" spc="0" dirty="0" smtClean="0">
                <a:ln w="1905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/>
              </a:rPr>
              <a:t>?</a:t>
            </a:r>
          </a:p>
          <a:p>
            <a:pPr algn="just"/>
            <a:r>
              <a:rPr lang="ru-RU" sz="3600" b="1" dirty="0" smtClean="0">
                <a:ln w="1905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/>
                <a:sym typeface="Wingdings 2"/>
              </a:rPr>
              <a:t>Кто видел это насекомое</a:t>
            </a:r>
            <a:r>
              <a:rPr lang="ru-RU" sz="3600" b="1" dirty="0" smtClean="0">
                <a:ln w="1905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FF0000"/>
                </a:solidFill>
                <a:sym typeface="Wingdings 2"/>
              </a:rPr>
              <a:t>?</a:t>
            </a:r>
            <a:endParaRPr lang="ru-RU" sz="3600" b="1" dirty="0" smtClean="0">
              <a:ln w="19050" cmpd="sng">
                <a:solidFill>
                  <a:schemeClr val="tx1"/>
                </a:solidFill>
                <a:prstDash val="solid"/>
                <a:miter lim="800000"/>
              </a:ln>
              <a:solidFill>
                <a:srgbClr val="FF0000"/>
              </a:solidFill>
              <a:effectLst/>
            </a:endParaRPr>
          </a:p>
          <a:p>
            <a:pPr algn="just"/>
            <a:r>
              <a:rPr lang="ru-RU" sz="3600" b="1" cap="none" spc="0" dirty="0" smtClean="0">
                <a:ln w="1905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/>
                <a:sym typeface="Wingdings 2"/>
              </a:rPr>
              <a:t>Как назван в рассказе майский жук</a:t>
            </a:r>
            <a:r>
              <a:rPr lang="ru-RU" sz="3600" b="1" dirty="0" smtClean="0">
                <a:ln w="1905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/>
              </a:rPr>
              <a:t>?</a:t>
            </a:r>
          </a:p>
          <a:p>
            <a:pPr algn="just"/>
            <a:r>
              <a:rPr lang="ru-RU" sz="3600" b="1" cap="none" spc="0" dirty="0" smtClean="0">
                <a:ln w="1905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/>
                <a:sym typeface="Wingdings 2"/>
              </a:rPr>
              <a:t></a:t>
            </a:r>
            <a:r>
              <a:rPr lang="ru-RU" sz="3600" b="1" dirty="0" smtClean="0">
                <a:ln w="1905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FF0000"/>
                </a:solidFill>
                <a:sym typeface="Wingdings 2"/>
              </a:rPr>
              <a:t>Объясните, почему жук получил та-</a:t>
            </a:r>
          </a:p>
          <a:p>
            <a:pPr algn="just"/>
            <a:r>
              <a:rPr lang="ru-RU" sz="3600" b="1" dirty="0" smtClean="0">
                <a:ln w="1905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FF0000"/>
                </a:solidFill>
                <a:sym typeface="Wingdings 2"/>
              </a:rPr>
              <a:t>  кое название</a:t>
            </a:r>
            <a:r>
              <a:rPr lang="ru-RU" sz="3600" b="1" cap="none" spc="0" dirty="0" smtClean="0">
                <a:ln w="1905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/>
              </a:rPr>
              <a:t>?      </a:t>
            </a:r>
          </a:p>
          <a:p>
            <a:pPr algn="just"/>
            <a:r>
              <a:rPr lang="ru-RU" sz="3600" b="1" dirty="0" smtClean="0">
                <a:ln w="1905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/>
                <a:sym typeface="Wingdings 2"/>
              </a:rPr>
              <a:t>Расскажите, какой вред наносят де-</a:t>
            </a:r>
          </a:p>
          <a:p>
            <a:pPr algn="just"/>
            <a:r>
              <a:rPr lang="ru-RU" sz="3600" b="1" dirty="0" smtClean="0">
                <a:ln w="1905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FF0000"/>
                </a:solidFill>
                <a:sym typeface="Wingdings 2"/>
              </a:rPr>
              <a:t>  </a:t>
            </a:r>
            <a:r>
              <a:rPr lang="ru-RU" sz="3600" b="1" dirty="0" err="1" smtClean="0">
                <a:ln w="1905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/>
                <a:sym typeface="Wingdings 2"/>
              </a:rPr>
              <a:t>ревьям</a:t>
            </a:r>
            <a:r>
              <a:rPr lang="ru-RU" sz="3600" b="1" dirty="0" smtClean="0">
                <a:ln w="1905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/>
                <a:sym typeface="Wingdings 2"/>
              </a:rPr>
              <a:t> личинки жука</a:t>
            </a:r>
            <a:r>
              <a:rPr lang="ru-RU" sz="3600" b="1" dirty="0" smtClean="0">
                <a:ln w="1905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/>
              </a:rPr>
              <a:t>?</a:t>
            </a:r>
            <a:r>
              <a:rPr lang="ru-RU" sz="3600" b="1" dirty="0" smtClean="0">
                <a:ln w="1905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FF0000"/>
                </a:solidFill>
                <a:sym typeface="Wingdings 2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Documents and Settings\Admin\Мои документы\Мои рисунки\электрич. ток заставки к оформлению\Рисунок1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"/>
            <a:ext cx="9144000" cy="6869373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071538" y="0"/>
            <a:ext cx="6918881" cy="470898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0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Напиши правильно:</a:t>
            </a:r>
          </a:p>
          <a:p>
            <a:pPr algn="ctr"/>
            <a:r>
              <a:rPr lang="ru-RU" sz="8000" b="1" u="sng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FF66FF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о</a:t>
            </a:r>
            <a:r>
              <a:rPr lang="ru-RU" sz="80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FF66FF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бе</a:t>
            </a:r>
            <a:r>
              <a:rPr lang="ru-RU" sz="80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00CC0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д</a:t>
            </a:r>
          </a:p>
          <a:p>
            <a:pPr algn="ctr"/>
            <a:r>
              <a:rPr lang="ru-RU" sz="80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FF66FF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л</a:t>
            </a:r>
            <a:r>
              <a:rPr lang="ru-RU" sz="8000" b="1" u="sng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FF66FF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и</a:t>
            </a:r>
            <a:r>
              <a:rPr lang="ru-RU" sz="80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FF66FF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чинки,</a:t>
            </a:r>
          </a:p>
          <a:p>
            <a:pPr algn="ctr"/>
            <a:r>
              <a:rPr lang="ru-RU" sz="80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FF66FF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пита</a:t>
            </a:r>
            <a:r>
              <a:rPr lang="ru-RU" sz="8000" b="1" u="sng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FF66FF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етс</a:t>
            </a:r>
            <a:r>
              <a:rPr lang="ru-RU" sz="80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FF66FF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я.</a:t>
            </a:r>
          </a:p>
        </p:txBody>
      </p:sp>
      <p:pic>
        <p:nvPicPr>
          <p:cNvPr id="4" name="Picture 13" descr="B_Fly11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913623">
            <a:off x="7021870" y="3384150"/>
            <a:ext cx="1409700" cy="89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Documents and Settings\Admin\Мои документы\Мои рисунки\электрич. ток заставки к оформлению\Рисунок1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"/>
            <a:ext cx="9144000" cy="6869373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428728" y="0"/>
            <a:ext cx="636917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9050">
                  <a:solidFill>
                    <a:sysClr val="windowText" lastClr="000000"/>
                  </a:solidFill>
                  <a:prstDash val="solid"/>
                </a:ln>
                <a:solidFill>
                  <a:srgbClr val="D020AA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Подбери синонимы:</a:t>
            </a:r>
            <a:endParaRPr lang="ru-RU" sz="5400" b="1" cap="none" spc="0" dirty="0">
              <a:ln w="19050">
                <a:solidFill>
                  <a:sysClr val="windowText" lastClr="000000"/>
                </a:solidFill>
                <a:prstDash val="solid"/>
              </a:ln>
              <a:solidFill>
                <a:srgbClr val="D020AA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857232"/>
            <a:ext cx="3393878" cy="378565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800" b="1" dirty="0" smtClean="0">
                <a:ln w="28575" cmpd="sng">
                  <a:solidFill>
                    <a:sysClr val="windowText" lastClr="000000">
                      <a:alpha val="55000"/>
                    </a:sysClr>
                  </a:solidFill>
                  <a:prstDash val="solid"/>
                </a:ln>
                <a:solidFill>
                  <a:srgbClr val="00B05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страшный –</a:t>
            </a:r>
          </a:p>
          <a:p>
            <a:pPr algn="ctr"/>
            <a:r>
              <a:rPr lang="ru-RU" sz="4800" b="1" dirty="0" smtClean="0">
                <a:ln w="28575" cmpd="sng">
                  <a:solidFill>
                    <a:sysClr val="windowText" lastClr="000000">
                      <a:alpha val="55000"/>
                    </a:sysClr>
                  </a:solidFill>
                  <a:prstDash val="solid"/>
                </a:ln>
                <a:solidFill>
                  <a:srgbClr val="00B05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</a:p>
          <a:p>
            <a:pPr algn="ctr"/>
            <a:r>
              <a:rPr lang="ru-RU" sz="4800" b="1" dirty="0" smtClean="0">
                <a:ln w="28575" cmpd="sng">
                  <a:solidFill>
                    <a:sysClr val="windowText" lastClr="000000">
                      <a:alpha val="55000"/>
                    </a:sysClr>
                  </a:solidFill>
                  <a:prstDash val="solid"/>
                </a:ln>
                <a:solidFill>
                  <a:srgbClr val="00B05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          враг –</a:t>
            </a:r>
          </a:p>
          <a:p>
            <a:pPr algn="ctr"/>
            <a:r>
              <a:rPr lang="ru-RU" sz="4800" b="1" dirty="0" smtClean="0">
                <a:ln w="28575" cmpd="sng">
                  <a:solidFill>
                    <a:sysClr val="windowText" lastClr="000000">
                      <a:alpha val="55000"/>
                    </a:sysClr>
                  </a:solidFill>
                  <a:prstDash val="solid"/>
                </a:ln>
                <a:solidFill>
                  <a:srgbClr val="00B05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</a:p>
          <a:p>
            <a:pPr algn="ctr"/>
            <a:r>
              <a:rPr lang="ru-RU" sz="4800" b="1" dirty="0" smtClean="0">
                <a:ln w="28575" cmpd="sng">
                  <a:solidFill>
                    <a:sysClr val="windowText" lastClr="000000">
                      <a:alpha val="55000"/>
                    </a:sysClr>
                  </a:solidFill>
                  <a:prstDash val="solid"/>
                </a:ln>
                <a:solidFill>
                  <a:srgbClr val="00B05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 сильный –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571868" y="857232"/>
            <a:ext cx="4866140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800" b="1" dirty="0" smtClean="0">
                <a:ln w="19050" cmpd="sng">
                  <a:solidFill>
                    <a:sysClr val="windowText" lastClr="000000">
                      <a:alpha val="55000"/>
                    </a:sys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ужасный, </a:t>
            </a:r>
            <a:r>
              <a:rPr lang="ru-RU" sz="4800" b="1" dirty="0" err="1" smtClean="0">
                <a:ln w="19050" cmpd="sng">
                  <a:solidFill>
                    <a:sysClr val="windowText" lastClr="000000">
                      <a:alpha val="55000"/>
                    </a:sys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некра</a:t>
            </a:r>
            <a:r>
              <a:rPr lang="ru-RU" sz="4800" b="1" dirty="0" smtClean="0">
                <a:ln w="19050" cmpd="sng">
                  <a:solidFill>
                    <a:sysClr val="windowText" lastClr="000000">
                      <a:alpha val="55000"/>
                    </a:sys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-</a:t>
            </a:r>
          </a:p>
          <a:p>
            <a:pPr algn="ctr"/>
            <a:r>
              <a:rPr lang="ru-RU" sz="4800" b="1" dirty="0" smtClean="0">
                <a:ln w="19050" cmpd="sng">
                  <a:solidFill>
                    <a:sysClr val="windowText" lastClr="000000">
                      <a:alpha val="55000"/>
                    </a:sys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сивый, зловещий</a:t>
            </a:r>
            <a:endParaRPr lang="ru-RU" sz="4800" b="1" cap="none" spc="0" dirty="0">
              <a:ln w="19050" cmpd="sng">
                <a:solidFill>
                  <a:sysClr val="windowText" lastClr="000000">
                    <a:alpha val="55000"/>
                  </a:sysClr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571868" y="2357430"/>
            <a:ext cx="5300555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800" b="1" dirty="0" smtClean="0">
                <a:ln w="900" cmpd="sng">
                  <a:solidFill>
                    <a:sysClr val="windowText" lastClr="000000">
                      <a:alpha val="55000"/>
                    </a:sys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противник, недруг,</a:t>
            </a:r>
          </a:p>
          <a:p>
            <a:pPr algn="ctr"/>
            <a:r>
              <a:rPr lang="ru-RU" sz="4800" b="1" dirty="0" smtClean="0">
                <a:ln w="900" cmpd="sng">
                  <a:solidFill>
                    <a:sysClr val="windowText" lastClr="000000">
                      <a:alpha val="55000"/>
                    </a:sys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н</a:t>
            </a:r>
            <a:r>
              <a:rPr lang="ru-RU" sz="4800" b="1" cap="none" spc="0" dirty="0" smtClean="0">
                <a:ln w="900" cmpd="sng">
                  <a:solidFill>
                    <a:sysClr val="windowText" lastClr="000000">
                      <a:alpha val="55000"/>
                    </a:sys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еприятель             </a:t>
            </a:r>
            <a:endParaRPr lang="ru-RU" sz="4800" b="1" cap="none" spc="0" dirty="0">
              <a:ln w="900" cmpd="sng">
                <a:solidFill>
                  <a:sysClr val="windowText" lastClr="000000">
                    <a:alpha val="55000"/>
                  </a:sysClr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357554" y="3786190"/>
            <a:ext cx="5279009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8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мощный, могучий,</a:t>
            </a:r>
          </a:p>
          <a:p>
            <a:pPr algn="ctr"/>
            <a:r>
              <a:rPr lang="ru-RU" sz="48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богатырский          </a:t>
            </a:r>
            <a:endParaRPr lang="ru-RU" sz="48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Рисунок 20" descr="Рисунок1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696" y="0"/>
            <a:ext cx="9102607" cy="6858000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0" y="1571612"/>
            <a:ext cx="8713539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sym typeface="Wingdings 2"/>
              </a:rPr>
              <a:t> </a:t>
            </a:r>
            <a:r>
              <a:rPr lang="ru-RU" sz="36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sym typeface="Wingdings 2"/>
              </a:rPr>
              <a:t>2. Что является любимым  обедом жука? </a:t>
            </a:r>
            <a:endParaRPr lang="ru-RU" sz="3600" b="1" cap="none" spc="0" dirty="0">
              <a:ln w="17780" cmpd="sng">
                <a:solidFill>
                  <a:schemeClr val="tx1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0" y="785794"/>
            <a:ext cx="5500726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2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Unicode MS"/>
                <a:ea typeface="Arial Unicode MS"/>
                <a:cs typeface="Arial Unicode MS"/>
                <a:sym typeface="Wingdings 2"/>
              </a:rPr>
              <a:t>1. Кто такой</a:t>
            </a:r>
            <a:r>
              <a:rPr lang="ru-RU" sz="28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Unicode MS"/>
                <a:ea typeface="Arial Unicode MS"/>
                <a:cs typeface="Arial Unicode MS"/>
                <a:sym typeface="Wingdings 2"/>
              </a:rPr>
              <a:t> </a:t>
            </a:r>
            <a:r>
              <a:rPr lang="ru-RU" sz="32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Arial Unicode MS"/>
                <a:ea typeface="Arial Unicode MS"/>
                <a:cs typeface="Arial Unicode MS"/>
                <a:sym typeface="Wingdings 2"/>
              </a:rPr>
              <a:t>майский жук</a:t>
            </a:r>
            <a:r>
              <a:rPr lang="ru-RU" sz="3200" b="1" cap="none" spc="0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sym typeface="Wingdings 2"/>
              </a:rPr>
              <a:t>?</a:t>
            </a:r>
            <a:r>
              <a:rPr lang="ru-RU" sz="32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sym typeface="Wingdings 2"/>
              </a:rPr>
              <a:t> </a:t>
            </a:r>
            <a:r>
              <a:rPr lang="ru-RU" sz="36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sym typeface="Wingdings 2"/>
              </a:rPr>
              <a:t>                               </a:t>
            </a:r>
            <a:r>
              <a:rPr lang="ru-RU" sz="36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   </a:t>
            </a:r>
            <a:endParaRPr lang="ru-RU" sz="3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14282" y="2643182"/>
            <a:ext cx="7709996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sym typeface="Wingdings 2"/>
              </a:rPr>
              <a:t>3.</a:t>
            </a:r>
            <a:r>
              <a:rPr lang="ru-RU" sz="3600" b="1" cap="none" spc="0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sym typeface="Wingdings 2"/>
              </a:rPr>
              <a:t> Кто наносит сильный вред дереву</a:t>
            </a:r>
            <a:r>
              <a:rPr lang="ru-RU" sz="3600" b="1" cap="none" spc="0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?</a:t>
            </a:r>
            <a:endParaRPr lang="ru-RU" sz="3600" b="1" cap="none" spc="0" dirty="0">
              <a:ln w="17780" cmpd="sng">
                <a:solidFill>
                  <a:schemeClr val="tx1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14282" y="3500438"/>
            <a:ext cx="5764078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sym typeface="Wingdings 2"/>
              </a:rPr>
              <a:t>4. Где живут личинки жука</a:t>
            </a:r>
            <a:r>
              <a:rPr lang="ru-RU" sz="3600" b="1" cap="none" spc="0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sym typeface="Wingdings 2"/>
              </a:rPr>
              <a:t>?</a:t>
            </a:r>
            <a:endParaRPr lang="ru-RU" sz="3600" b="1" cap="none" spc="0" dirty="0">
              <a:ln w="17780" cmpd="sng">
                <a:solidFill>
                  <a:schemeClr val="tx1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714348" y="1214422"/>
            <a:ext cx="6336991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spc="50" dirty="0" smtClean="0">
                <a:ln w="11430">
                  <a:solidFill>
                    <a:sysClr val="windowText" lastClr="000000"/>
                  </a:solidFill>
                </a:ln>
                <a:solidFill>
                  <a:srgbClr val="FFC000"/>
                </a:solidFill>
              </a:rPr>
              <a:t>страшный враг леса и сада</a:t>
            </a:r>
            <a:endParaRPr lang="ru-RU" sz="4000" b="1" cap="none" spc="50" dirty="0">
              <a:ln w="11430">
                <a:solidFill>
                  <a:sysClr val="windowText" lastClr="000000"/>
                </a:solidFill>
              </a:ln>
              <a:solidFill>
                <a:srgbClr val="FFC000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714348" y="2071678"/>
            <a:ext cx="5918223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spc="50" dirty="0" smtClean="0">
                <a:ln w="11430">
                  <a:solidFill>
                    <a:sysClr val="windowText" lastClr="000000"/>
                  </a:solidFill>
                </a:ln>
                <a:solidFill>
                  <a:srgbClr val="FFC000"/>
                </a:solidFill>
              </a:rPr>
              <a:t>нежный молодой листик</a:t>
            </a:r>
            <a:endParaRPr lang="ru-RU" sz="4000" b="1" cap="none" spc="50" dirty="0">
              <a:ln w="11430">
                <a:solidFill>
                  <a:sysClr val="windowText" lastClr="000000"/>
                </a:solidFill>
              </a:ln>
              <a:solidFill>
                <a:srgbClr val="FFC000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000232" y="3071810"/>
            <a:ext cx="5642891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4000" b="1" spc="50" dirty="0" smtClean="0">
                <a:ln w="11430">
                  <a:solidFill>
                    <a:sysClr val="windowText" lastClr="000000"/>
                  </a:solidFill>
                </a:ln>
                <a:solidFill>
                  <a:srgbClr val="FFC000"/>
                </a:solidFill>
              </a:rPr>
              <a:t>взрослый майский жук</a:t>
            </a:r>
            <a:endParaRPr lang="ru-RU" sz="4000" b="1" cap="none" spc="50" dirty="0">
              <a:ln w="11430">
                <a:solidFill>
                  <a:sysClr val="windowText" lastClr="000000"/>
                </a:solidFill>
              </a:ln>
              <a:solidFill>
                <a:srgbClr val="FFC000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57158" y="4500570"/>
            <a:ext cx="7373237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spc="50" dirty="0" smtClean="0">
                <a:ln w="11430">
                  <a:solidFill>
                    <a:sysClr val="windowText" lastClr="000000"/>
                  </a:solidFill>
                </a:ln>
                <a:solidFill>
                  <a:srgbClr val="FFC000"/>
                </a:solidFill>
              </a:rPr>
              <a:t>самые молодые корни дерева </a:t>
            </a:r>
            <a:endParaRPr lang="ru-RU" sz="4000" b="1" cap="none" spc="50" dirty="0">
              <a:ln w="11430">
                <a:solidFill>
                  <a:sysClr val="windowText" lastClr="000000"/>
                </a:solidFill>
              </a:ln>
              <a:solidFill>
                <a:srgbClr val="FFC000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1071538" y="214290"/>
            <a:ext cx="6957354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cap="none" spc="0" dirty="0" smtClean="0">
                <a:ln w="1905"/>
                <a:solidFill>
                  <a:srgbClr val="D020AA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Напиши изложение по </a:t>
            </a:r>
            <a:r>
              <a:rPr lang="ru-RU" sz="3600" b="1" dirty="0" smtClean="0">
                <a:ln w="1905"/>
                <a:solidFill>
                  <a:srgbClr val="D020AA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вопросам</a:t>
            </a:r>
            <a:r>
              <a:rPr lang="ru-RU" sz="3600" b="1" cap="none" spc="0" dirty="0" smtClean="0">
                <a:ln w="1905"/>
                <a:solidFill>
                  <a:srgbClr val="D020AA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.</a:t>
            </a:r>
            <a:endParaRPr lang="ru-RU" sz="3600" b="1" cap="none" spc="0" dirty="0">
              <a:ln w="1905"/>
              <a:solidFill>
                <a:srgbClr val="D020AA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214282" y="4071942"/>
            <a:ext cx="3844643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sym typeface="Wingdings 2"/>
              </a:rPr>
              <a:t>5. Что они грызут</a:t>
            </a:r>
            <a:r>
              <a:rPr lang="ru-RU" sz="3600" b="1" cap="none" spc="0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sym typeface="Wingdings 2"/>
              </a:rPr>
              <a:t>?</a:t>
            </a:r>
            <a:endParaRPr lang="ru-RU" sz="3600" b="1" cap="none" spc="0" dirty="0">
              <a:ln w="17780" cmpd="sng">
                <a:solidFill>
                  <a:schemeClr val="tx1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214282" y="5000636"/>
            <a:ext cx="6281078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sym typeface="Wingdings 2"/>
              </a:rPr>
              <a:t>6. Что происходит с деревом</a:t>
            </a:r>
            <a:r>
              <a:rPr lang="ru-RU" sz="3600" b="1" cap="none" spc="0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sym typeface="Wingdings 2"/>
              </a:rPr>
              <a:t> ?</a:t>
            </a:r>
            <a:endParaRPr lang="ru-RU" sz="3600" b="1" cap="none" spc="0" dirty="0">
              <a:ln w="17780" cmpd="sng">
                <a:solidFill>
                  <a:schemeClr val="tx1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571472" y="5357826"/>
            <a:ext cx="5951309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spc="50" dirty="0" smtClean="0">
                <a:ln w="11430">
                  <a:solidFill>
                    <a:sysClr val="windowText" lastClr="000000"/>
                  </a:solidFill>
                </a:ln>
                <a:solidFill>
                  <a:srgbClr val="FFC000"/>
                </a:solidFill>
              </a:rPr>
              <a:t>плохо</a:t>
            </a:r>
            <a:r>
              <a:rPr lang="ru-RU" sz="4000" b="1" spc="50" dirty="0" smtClean="0">
                <a:ln w="11430">
                  <a:solidFill>
                    <a:sysClr val="windowText" lastClr="000000"/>
                  </a:solidFill>
                </a:ln>
                <a:solidFill>
                  <a:srgbClr val="FFC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питается, засыхает</a:t>
            </a:r>
            <a:endParaRPr lang="ru-RU" sz="4000" b="1" cap="none" spc="50" dirty="0" smtClean="0">
              <a:ln w="11430">
                <a:solidFill>
                  <a:sysClr val="windowText" lastClr="000000"/>
                </a:solidFill>
              </a:ln>
              <a:solidFill>
                <a:srgbClr val="FFC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5786446" y="3500438"/>
            <a:ext cx="2702536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3600" b="1" spc="50" dirty="0" smtClean="0">
                <a:ln w="11430">
                  <a:solidFill>
                    <a:sysClr val="windowText" lastClr="000000"/>
                  </a:solidFill>
                </a:ln>
                <a:solidFill>
                  <a:srgbClr val="FFC000"/>
                </a:solidFill>
              </a:rPr>
              <a:t>под землёй</a:t>
            </a:r>
            <a:endParaRPr lang="ru-RU" sz="3600" b="1" cap="none" spc="50" dirty="0">
              <a:ln w="11430">
                <a:solidFill>
                  <a:sysClr val="windowText" lastClr="000000"/>
                </a:solidFill>
              </a:ln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0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allAtOnce"/>
      <p:bldP spid="7" grpId="0"/>
      <p:bldP spid="8" grpId="0"/>
      <p:bldP spid="9" grpId="0"/>
      <p:bldP spid="10" grpId="0"/>
      <p:bldP spid="11" grpId="0"/>
      <p:bldP spid="12" grpId="0"/>
      <p:bldP spid="13" grpId="0"/>
      <p:bldP spid="16" grpId="0"/>
      <p:bldP spid="17" grpId="0"/>
      <p:bldP spid="18" grpId="0"/>
      <p:bldP spid="20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187</TotalTime>
  <Words>221</Words>
  <Application>Microsoft Office PowerPoint</Application>
  <PresentationFormat>Экран (4:3)</PresentationFormat>
  <Paragraphs>49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Танюша</cp:lastModifiedBy>
  <cp:revision>46</cp:revision>
  <dcterms:modified xsi:type="dcterms:W3CDTF">2016-01-18T22:20:46Z</dcterms:modified>
</cp:coreProperties>
</file>