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90" r:id="rId4"/>
    <p:sldId id="291" r:id="rId5"/>
    <p:sldId id="286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88" r:id="rId17"/>
    <p:sldId id="292" r:id="rId18"/>
    <p:sldId id="293" r:id="rId19"/>
    <p:sldId id="294" r:id="rId20"/>
    <p:sldId id="273" r:id="rId21"/>
    <p:sldId id="295" r:id="rId22"/>
    <p:sldId id="274" r:id="rId23"/>
    <p:sldId id="276" r:id="rId24"/>
    <p:sldId id="278" r:id="rId25"/>
    <p:sldId id="279" r:id="rId26"/>
    <p:sldId id="283" r:id="rId27"/>
    <p:sldId id="289" r:id="rId28"/>
    <p:sldId id="282" r:id="rId29"/>
    <p:sldId id="287" r:id="rId30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DejaVu San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DejaVu San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DejaVu San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C7C0C-E90B-4FBC-A910-9748B7071572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AC69-6455-4A19-9EBA-22EAF6ED3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A0D7-9531-4A16-B617-688E518210F7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8F9A-E4D2-40E5-8F97-022F99809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89C8-FAB2-4391-87A8-CB3B8504BC07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61BE-A67A-4646-B597-AF7902780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5D579-1396-41E0-9B4E-E8E79FA83FBE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EB80-5D51-4FBF-B4AD-46AE45622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12CB-5548-4249-9284-C0DC81110CDB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80CD-C701-4690-B872-DC3DDFD60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02B2B-C4BD-4B8D-ACC8-6FDF17770EC6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33B2-606B-4246-A6DD-32D2C19E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57DC-761C-434F-93F2-5EC1B4890432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1228-19F3-4A0B-B05D-831D7DDF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0A50-DEB4-40CE-97E8-AFD714CE5A95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8135-6C85-4DA3-B6BF-855A755B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2E385-E996-422F-B4E5-8C213B08E0F7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1292-D3F1-42EA-9B95-563B5C34C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265C-BEF8-4004-B4C1-977C7B25885B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6BB1-1999-4676-AD70-E921BF954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5EFE-757C-401A-8465-3134FE2B72C4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0D47C-F2DA-4455-8E35-5686E9C75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22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DejaVu Sans"/>
              </a:endParaRPr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DejaVu Sans"/>
              </a:endParaRP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DejaVu Sans"/>
              </a:defRPr>
            </a:lvl1pPr>
          </a:lstStyle>
          <a:p>
            <a:pPr>
              <a:defRPr/>
            </a:pPr>
            <a:fld id="{9F491D3E-7B70-4004-93BF-F9B7E5242170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DejaVu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DejaVu Sans"/>
              </a:defRPr>
            </a:lvl1pPr>
          </a:lstStyle>
          <a:p>
            <a:pPr>
              <a:defRPr/>
            </a:pPr>
            <a:fld id="{6426B92E-76FB-45E8-ADC0-FD5BC7C27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Shape 1"/>
          <p:cNvSpPr txBox="1">
            <a:spLocks noChangeArrowheads="1"/>
          </p:cNvSpPr>
          <p:nvPr/>
        </p:nvSpPr>
        <p:spPr bwMode="auto">
          <a:xfrm>
            <a:off x="539750" y="1412875"/>
            <a:ext cx="810418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3200" b="1" i="1">
                <a:solidFill>
                  <a:srgbClr val="105766"/>
                </a:solidFill>
                <a:latin typeface="Franklin Gothic Medium" pitchFamily="34" charset="0"/>
                <a:cs typeface="DejaVu Sans"/>
              </a:rPr>
              <a:t>«День освобождения города Валуйки и Валуйского района от немецко-фашистских захватчиков»
</a:t>
            </a:r>
            <a:r>
              <a:rPr lang="ru-RU" sz="3600" b="1" i="1">
                <a:solidFill>
                  <a:srgbClr val="105766"/>
                </a:solidFill>
                <a:latin typeface="Franklin Gothic Medium" pitchFamily="34" charset="0"/>
                <a:cs typeface="DejaVu Sans"/>
              </a:rPr>
              <a:t>
</a:t>
            </a:r>
          </a:p>
          <a:p>
            <a:pPr algn="ctr"/>
            <a:r>
              <a:rPr lang="ru-RU" sz="2000">
                <a:solidFill>
                  <a:srgbClr val="464646"/>
                </a:solidFill>
                <a:latin typeface="Franklin Gothic Medium" pitchFamily="34" charset="0"/>
                <a:cs typeface="DejaVu Sans"/>
              </a:rPr>
              <a:t>
</a:t>
            </a:r>
            <a:r>
              <a:rPr lang="ru-RU" sz="6600">
                <a:solidFill>
                  <a:srgbClr val="FF0000"/>
                </a:solidFill>
                <a:latin typeface="Franklin Gothic Medium" pitchFamily="34" charset="0"/>
                <a:cs typeface="DejaVu Sans"/>
              </a:rPr>
              <a:t>19 января 1943 г.</a:t>
            </a:r>
          </a:p>
          <a:p>
            <a:pPr algn="ctr"/>
            <a:endParaRPr lang="ru-RU" sz="2000">
              <a:solidFill>
                <a:srgbClr val="FF0000"/>
              </a:solidFill>
              <a:latin typeface="Franklin Gothic Medium" pitchFamily="34" charset="0"/>
              <a:cs typeface="DejaVu Sans"/>
            </a:endParaRPr>
          </a:p>
          <a:p>
            <a:pPr algn="ctr"/>
            <a:endParaRPr lang="ru-RU" sz="2000">
              <a:solidFill>
                <a:srgbClr val="FF0000"/>
              </a:solidFill>
              <a:latin typeface="Franklin Gothic Medium" pitchFamily="34" charset="0"/>
              <a:cs typeface="DejaVu Sans"/>
            </a:endParaRPr>
          </a:p>
          <a:p>
            <a:pPr algn="ctr"/>
            <a:endParaRPr lang="ru-RU" sz="2000">
              <a:solidFill>
                <a:srgbClr val="FF0000"/>
              </a:solidFill>
              <a:latin typeface="Franklin Gothic Medium" pitchFamily="34" charset="0"/>
              <a:cs typeface="DejaVu Sans"/>
            </a:endParaRPr>
          </a:p>
          <a:p>
            <a:pPr algn="ctr"/>
            <a:endParaRPr lang="ru-RU" sz="2000">
              <a:solidFill>
                <a:srgbClr val="FF0000"/>
              </a:solidFill>
              <a:latin typeface="Franklin Gothic Medium" pitchFamily="34" charset="0"/>
              <a:cs typeface="DejaVu Sans"/>
            </a:endParaRPr>
          </a:p>
          <a:p>
            <a:pPr algn="ctr"/>
            <a:endParaRPr lang="ru-RU" sz="2000">
              <a:solidFill>
                <a:srgbClr val="FF0000"/>
              </a:solidFill>
              <a:latin typeface="Franklin Gothic Medium" pitchFamily="34" charset="0"/>
              <a:cs typeface="DejaVu Sans"/>
            </a:endParaRPr>
          </a:p>
          <a:p>
            <a:pPr algn="ctr"/>
            <a:endParaRPr lang="ru-RU" sz="1400">
              <a:solidFill>
                <a:srgbClr val="FF0000"/>
              </a:solidFill>
              <a:latin typeface="Franklin Gothic Medium" pitchFamily="34" charset="0"/>
              <a:cs typeface="DejaVu Sans"/>
            </a:endParaRP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Franklin Gothic Medium" pitchFamily="34" charset="0"/>
                <a:cs typeface="DejaVu Sans"/>
              </a:rPr>
              <a:t>Выполнила воспитатель Валентина Михайловна Евтушенко</a:t>
            </a:r>
          </a:p>
          <a:p>
            <a:pPr algn="ctr"/>
            <a:endParaRPr lang="ru-RU" sz="2400" b="1">
              <a:solidFill>
                <a:schemeClr val="folHlink"/>
              </a:solidFill>
              <a:latin typeface="Franklin Gothic Medium" pitchFamily="34" charset="0"/>
              <a:cs typeface="DejaVu Sans"/>
            </a:endParaRPr>
          </a:p>
          <a:p>
            <a:pPr algn="ctr"/>
            <a:r>
              <a:rPr lang="ru-RU" sz="1600" b="1">
                <a:latin typeface="Franklin Gothic Medium" pitchFamily="34" charset="0"/>
                <a:cs typeface="DejaVu Sans"/>
              </a:rPr>
              <a:t>Январь 2016 г.</a:t>
            </a:r>
          </a:p>
        </p:txBody>
      </p:sp>
      <p:sp>
        <p:nvSpPr>
          <p:cNvPr id="13314" name="TextShape 2"/>
          <p:cNvSpPr txBox="1">
            <a:spLocks noChangeArrowheads="1"/>
          </p:cNvSpPr>
          <p:nvPr/>
        </p:nvSpPr>
        <p:spPr bwMode="auto">
          <a:xfrm>
            <a:off x="250825" y="260350"/>
            <a:ext cx="7666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>
                <a:cs typeface="DejaVu Sans"/>
              </a:rPr>
              <a:t>Муниципальное дошкольное общеобразовательное учреждение детский сад №11 комбинированного вида города Валуйки Белгородской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2530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2531" name="TextShap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64393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7153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715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5602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5603" name="TextShap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6439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Shape 1"/>
          <p:cNvSpPr txBox="1">
            <a:spLocks noChangeArrowheads="1"/>
          </p:cNvSpPr>
          <p:nvPr/>
        </p:nvSpPr>
        <p:spPr bwMode="auto">
          <a:xfrm>
            <a:off x="304800" y="5410200"/>
            <a:ext cx="8610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6626" name="TextShape 2"/>
          <p:cNvSpPr txBox="1">
            <a:spLocks noChangeArrowheads="1"/>
          </p:cNvSpPr>
          <p:nvPr/>
        </p:nvSpPr>
        <p:spPr bwMode="auto">
          <a:xfrm>
            <a:off x="250825" y="333375"/>
            <a:ext cx="403383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latin typeface="Franklin Gothic Medium" pitchFamily="34" charset="0"/>
                <a:cs typeface="DejaVu Sans"/>
              </a:rPr>
              <a:t>Скульптура «Скорбящая мать»</a:t>
            </a:r>
            <a:endParaRPr lang="ru-RU" sz="2000">
              <a:cs typeface="DejaVu Sans"/>
            </a:endParaRPr>
          </a:p>
        </p:txBody>
      </p:sp>
      <p:sp>
        <p:nvSpPr>
          <p:cNvPr id="26627" name="TextShape 3"/>
          <p:cNvSpPr txBox="1">
            <a:spLocks noChangeArrowheads="1"/>
          </p:cNvSpPr>
          <p:nvPr/>
        </p:nvSpPr>
        <p:spPr bwMode="auto">
          <a:xfrm>
            <a:off x="4284663" y="476250"/>
            <a:ext cx="41751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>
                <a:latin typeface="Franklin Gothic Medium" pitchFamily="34" charset="0"/>
                <a:cs typeface="DejaVu Sans"/>
              </a:rPr>
              <a:t>Скульптор       А.М.Балашов</a:t>
            </a:r>
            <a:endParaRPr lang="ru-RU">
              <a:cs typeface="DejaVu Sans"/>
            </a:endParaRPr>
          </a:p>
          <a:p>
            <a:r>
              <a:rPr lang="ru-RU">
                <a:latin typeface="Franklin Gothic Medium" pitchFamily="34" charset="0"/>
                <a:cs typeface="DejaVu Sans"/>
              </a:rPr>
              <a:t>Архитектор    Е.Д.Сукачев</a:t>
            </a:r>
            <a:endParaRPr lang="ru-RU">
              <a:cs typeface="DejaVu Sans"/>
            </a:endParaRPr>
          </a:p>
        </p:txBody>
      </p:sp>
      <p:sp>
        <p:nvSpPr>
          <p:cNvPr id="26628" name="TextShape 4"/>
          <p:cNvSpPr txBox="1">
            <a:spLocks noChangeArrowheads="1"/>
          </p:cNvSpPr>
          <p:nvPr/>
        </p:nvSpPr>
        <p:spPr bwMode="auto">
          <a:xfrm>
            <a:off x="280988" y="1316038"/>
            <a:ext cx="429101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6629" name="TextShape 5"/>
          <p:cNvSpPr txBox="1">
            <a:spLocks noChangeArrowheads="1"/>
          </p:cNvSpPr>
          <p:nvPr/>
        </p:nvSpPr>
        <p:spPr bwMode="auto">
          <a:xfrm>
            <a:off x="4648200" y="1316038"/>
            <a:ext cx="428942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>
              <a:cs typeface="DejaVu Sans"/>
            </a:endParaRPr>
          </a:p>
          <a:p>
            <a:r>
              <a:rPr lang="ru-RU" sz="2400">
                <a:solidFill>
                  <a:srgbClr val="105766"/>
                </a:solidFill>
                <a:cs typeface="DejaVu Sans"/>
              </a:rPr>
              <a:t>Братская могила советских воинов, погибших в боях с фашистами в 1943 году.</a:t>
            </a:r>
            <a:endParaRPr lang="ru-RU">
              <a:cs typeface="DejaVu Sans"/>
            </a:endParaRPr>
          </a:p>
          <a:p>
            <a:endParaRPr lang="ru-RU">
              <a:cs typeface="DejaVu Sans"/>
            </a:endParaRPr>
          </a:p>
          <a:p>
            <a:r>
              <a:rPr lang="ru-RU" sz="2400">
                <a:solidFill>
                  <a:srgbClr val="105766"/>
                </a:solidFill>
                <a:cs typeface="DejaVu Sans"/>
              </a:rPr>
              <a:t>Похоронено 213 человек, имена установлены.</a:t>
            </a:r>
            <a:endParaRPr lang="ru-RU">
              <a:cs typeface="DejaVu Sans"/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341438"/>
            <a:ext cx="40084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7650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7651" name="TextShape 3"/>
          <p:cNvSpPr txBox="1">
            <a:spLocks noChangeArrowheads="1"/>
          </p:cNvSpPr>
          <p:nvPr/>
        </p:nvSpPr>
        <p:spPr bwMode="auto">
          <a:xfrm>
            <a:off x="5003800" y="1412875"/>
            <a:ext cx="34559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800">
                <a:solidFill>
                  <a:srgbClr val="105766"/>
                </a:solidFill>
                <a:cs typeface="DejaVu Sans"/>
              </a:rPr>
              <a:t>По Аллее Героев</a:t>
            </a:r>
            <a:endParaRPr lang="ru-RU">
              <a:cs typeface="DejaVu Sans"/>
            </a:endParaRPr>
          </a:p>
          <a:p>
            <a:r>
              <a:rPr lang="ru-RU" sz="2800">
                <a:solidFill>
                  <a:srgbClr val="105766"/>
                </a:solidFill>
                <a:cs typeface="DejaVu Sans"/>
              </a:rPr>
              <a:t>С тихой грустью пройдусь, </a:t>
            </a:r>
            <a:endParaRPr lang="ru-RU">
              <a:cs typeface="DejaVu Sans"/>
            </a:endParaRPr>
          </a:p>
          <a:p>
            <a:r>
              <a:rPr lang="ru-RU" sz="2800">
                <a:solidFill>
                  <a:srgbClr val="105766"/>
                </a:solidFill>
                <a:cs typeface="DejaVu Sans"/>
              </a:rPr>
              <a:t>Землякам – валуйчанам</a:t>
            </a:r>
            <a:endParaRPr lang="ru-RU">
              <a:cs typeface="DejaVu Sans"/>
            </a:endParaRPr>
          </a:p>
          <a:p>
            <a:r>
              <a:rPr lang="ru-RU" sz="2800">
                <a:solidFill>
                  <a:srgbClr val="105766"/>
                </a:solidFill>
                <a:cs typeface="DejaVu Sans"/>
              </a:rPr>
              <a:t>Низко я поклонюсь.</a:t>
            </a:r>
            <a:endParaRPr lang="ru-RU">
              <a:cs typeface="DejaVu Sans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549275"/>
            <a:ext cx="460216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Shape 1"/>
          <p:cNvSpPr txBox="1"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3600">
                <a:solidFill>
                  <a:srgbClr val="002060"/>
                </a:solidFill>
                <a:latin typeface="Franklin Gothic Medium" pitchFamily="34" charset="0"/>
                <a:cs typeface="DejaVu Sans"/>
              </a:rPr>
              <a:t>Аллея героев </a:t>
            </a:r>
            <a:endParaRPr lang="ru-RU">
              <a:cs typeface="DejaVu Sans"/>
            </a:endParaRPr>
          </a:p>
        </p:txBody>
      </p:sp>
      <p:sp>
        <p:nvSpPr>
          <p:cNvPr id="28674" name="TextShape 2"/>
          <p:cNvSpPr txBox="1">
            <a:spLocks noChangeArrowheads="1"/>
          </p:cNvSpPr>
          <p:nvPr/>
        </p:nvSpPr>
        <p:spPr bwMode="auto">
          <a:xfrm>
            <a:off x="468313" y="1412875"/>
            <a:ext cx="7991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ВАТУТИН Николай Федорович 1901-1944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 Герой Советского Союза ЕВТУШЕНКО Александр Семенович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СОЛОВЬЕВ Анатолий Федорович 1919-1985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ПОСОХОВ Григорий Степанович 1920-1943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КРАВЧЕНКО Федор Тихонович 1910-1967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 Герой Советского Союза СТРИЖЕНКО Яков Алексеевич 
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САЛОВ Александр Михайлович 1917-1940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 Герой Советского Союза РУДНЕВ Василий Дмитриевич 
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ЕМЕЛЬЯНОВ Игнат Дмитриевич 1915-1940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 Герой Советского Союза КУЛЕШОВ Степан Иванович 1921-1973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ГРИЦОВ Иван Иванович 1903-1984 
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АГЛОТКОВ Федор Николаевич 197-1944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 Герой Советского Союза СИРИЧЕНКО Николай Тимофеевич 1921-1949 
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ДИКАРЕВ Виктор Михайлович 
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>
                <a:solidFill>
                  <a:srgbClr val="002060"/>
                </a:solidFill>
                <a:cs typeface="DejaVu Sans"/>
              </a:rPr>
              <a:t>Герой Советского Союза СОЛОВЬЕВ Евгений Степанович 1931-1978 </a:t>
            </a:r>
            <a:endParaRPr lang="ru-RU"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Shape 1"/>
          <p:cNvSpPr txBox="1">
            <a:spLocks noChangeArrowheads="1"/>
          </p:cNvSpPr>
          <p:nvPr/>
        </p:nvSpPr>
        <p:spPr bwMode="auto">
          <a:xfrm>
            <a:off x="457200" y="404813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4035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4036" name="TextShape 3"/>
          <p:cNvSpPr txBox="1">
            <a:spLocks noChangeArrowheads="1"/>
          </p:cNvSpPr>
          <p:nvPr/>
        </p:nvSpPr>
        <p:spPr bwMode="auto">
          <a:xfrm>
            <a:off x="4284663" y="1557338"/>
            <a:ext cx="40322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18 декабря 1901 года рождения.</a:t>
            </a:r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Генерал армии.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Командующий войсками Воронежского фронта.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Успешно осуществлена Белгородско-Харьковская операция.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15 апреля 1944 года</a:t>
            </a:r>
            <a:r>
              <a:rPr lang="ru-RU" sz="2400">
                <a:cs typeface="DejaVu Sans"/>
              </a:rPr>
              <a:t> </a:t>
            </a:r>
            <a:r>
              <a:rPr lang="ru-RU" sz="2000">
                <a:cs typeface="DejaVu Sans"/>
              </a:rPr>
              <a:t>умер от ран.</a:t>
            </a:r>
            <a:endParaRPr lang="ru-RU" sz="1400">
              <a:cs typeface="DejaVu Sans"/>
            </a:endParaRPr>
          </a:p>
          <a:p>
            <a:endParaRPr lang="ru-RU" sz="1600">
              <a:cs typeface="DejaVu Sans"/>
            </a:endParaRP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973512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23850" y="333375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cs typeface="DejaVu Sans"/>
              </a:rPr>
              <a:t>Николай Федорович Ватутин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5059" name="TextShape 2"/>
          <p:cNvSpPr txBox="1">
            <a:spLocks noChangeArrowheads="1"/>
          </p:cNvSpPr>
          <p:nvPr/>
        </p:nvSpPr>
        <p:spPr bwMode="auto">
          <a:xfrm>
            <a:off x="323850" y="1628775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5060" name="TextShape 3"/>
          <p:cNvSpPr txBox="1">
            <a:spLocks noChangeArrowheads="1"/>
          </p:cNvSpPr>
          <p:nvPr/>
        </p:nvSpPr>
        <p:spPr bwMode="auto">
          <a:xfrm>
            <a:off x="4356100" y="1412875"/>
            <a:ext cx="43195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>
                <a:cs typeface="DejaVu Sans"/>
              </a:rPr>
              <a:t>Ранним утром 19 января под командованием Поликарпа Васильевича танковый десант открыл ураганный огонь против гитлеровцев засевших на элеваторе и станции.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>
                <a:cs typeface="DejaVu Sans"/>
              </a:rPr>
              <a:t>Был ранен, превозмогая боль, подорвал фашистский танк ручной гранатой. Вражеский автоматчик скосил отважного командира.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>
                <a:cs typeface="DejaVu Sans"/>
              </a:rPr>
              <a:t>От локомотивного депо до реки Оскола пролегла тихая улица, названная именем командира Поликарпа Москвича.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052513"/>
            <a:ext cx="4043362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23850" y="2603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cs typeface="DejaVu Sans"/>
              </a:rPr>
              <a:t>Поликарп Васильевич Москвич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Shape 1"/>
          <p:cNvSpPr txBox="1">
            <a:spLocks noChangeArrowheads="1"/>
          </p:cNvSpPr>
          <p:nvPr/>
        </p:nvSpPr>
        <p:spPr bwMode="auto">
          <a:xfrm>
            <a:off x="323850" y="476250"/>
            <a:ext cx="7272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6083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6084" name="TextShape 3"/>
          <p:cNvSpPr txBox="1">
            <a:spLocks noChangeArrowheads="1"/>
          </p:cNvSpPr>
          <p:nvPr/>
        </p:nvSpPr>
        <p:spPr bwMode="auto">
          <a:xfrm>
            <a:off x="4427538" y="1412875"/>
            <a:ext cx="41052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cs typeface="DejaVu Sans"/>
              </a:rPr>
              <a:t> генерал.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Участник Первой мировой войны.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Будучи заместителем командующего Юго-Западного фронта, непосредственно    принимал участие в освобождении городов и сел нашего края.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28-го февраля 1943 года погиб под Валуйками и похоронен в парке нашего города.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078287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79388" y="260350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cs typeface="DejaVu Sans"/>
              </a:rPr>
              <a:t>Филипп Яковлевич Крюков</a:t>
            </a:r>
            <a:r>
              <a:rPr lang="ru-RU">
                <a:cs typeface="DejaVu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ustomShape 1"/>
          <p:cNvSpPr>
            <a:spLocks noChangeArrowheads="1"/>
          </p:cNvSpPr>
          <p:nvPr/>
        </p:nvSpPr>
        <p:spPr bwMode="auto">
          <a:xfrm>
            <a:off x="3059113" y="1484313"/>
            <a:ext cx="5545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 sz="2400" b="1">
              <a:solidFill>
                <a:srgbClr val="FF0000"/>
              </a:solidFill>
              <a:cs typeface="DejaVu Sans"/>
            </a:endParaRPr>
          </a:p>
          <a:p>
            <a:r>
              <a:rPr lang="ru-RU" sz="2400" b="1">
                <a:solidFill>
                  <a:srgbClr val="FF0000"/>
                </a:solidFill>
                <a:cs typeface="DejaVu Sans"/>
              </a:rPr>
              <a:t>То было в январе,</a:t>
            </a:r>
          </a:p>
          <a:p>
            <a:r>
              <a:rPr lang="ru-RU" sz="2400" b="1">
                <a:solidFill>
                  <a:srgbClr val="FF0000"/>
                </a:solidFill>
                <a:cs typeface="DejaVu Sans"/>
              </a:rPr>
              <a:t>Год сорок третий.</a:t>
            </a:r>
          </a:p>
          <a:p>
            <a:r>
              <a:rPr lang="ru-RU" sz="2400" b="1">
                <a:solidFill>
                  <a:srgbClr val="FF0000"/>
                </a:solidFill>
                <a:cs typeface="DejaVu Sans"/>
              </a:rPr>
              <a:t>Десятки лет уже прошло,</a:t>
            </a:r>
          </a:p>
          <a:p>
            <a:r>
              <a:rPr lang="ru-RU" sz="2400" b="1">
                <a:solidFill>
                  <a:srgbClr val="FF0000"/>
                </a:solidFill>
                <a:cs typeface="DejaVu Sans"/>
              </a:rPr>
              <a:t>Как город наш бойцов</a:t>
            </a:r>
          </a:p>
          <a:p>
            <a:r>
              <a:rPr lang="ru-RU" sz="2400" b="1">
                <a:solidFill>
                  <a:srgbClr val="FF0000"/>
                </a:solidFill>
                <a:cs typeface="DejaVu Sans"/>
              </a:rPr>
              <a:t>Советских встретил…</a:t>
            </a:r>
          </a:p>
          <a:p>
            <a:endParaRPr lang="ru-RU" sz="2400" b="1">
              <a:solidFill>
                <a:srgbClr val="FF0000"/>
              </a:solidFill>
              <a:cs typeface="DejaVu Sans"/>
            </a:endParaRPr>
          </a:p>
          <a:p>
            <a:endParaRPr lang="ru-RU" sz="2400" b="1">
              <a:solidFill>
                <a:srgbClr val="FF0000"/>
              </a:solidFill>
              <a:cs typeface="DejaVu Sans"/>
            </a:endParaRPr>
          </a:p>
          <a:p>
            <a:endParaRPr lang="ru-RU" sz="2400" b="1">
              <a:solidFill>
                <a:srgbClr val="FF0000"/>
              </a:solidFill>
              <a:cs typeface="DejaVu Sans"/>
            </a:endParaRPr>
          </a:p>
          <a:p>
            <a:r>
              <a:rPr lang="ru-RU" sz="2000" b="1">
                <a:solidFill>
                  <a:schemeClr val="folHlink"/>
                </a:solidFill>
                <a:cs typeface="DejaVu Sans"/>
              </a:rPr>
              <a:t>«Пусть каждый из нас эту память хранит:</a:t>
            </a:r>
          </a:p>
          <a:p>
            <a:r>
              <a:rPr lang="ru-RU" sz="2000" b="1">
                <a:solidFill>
                  <a:schemeClr val="folHlink"/>
                </a:solidFill>
                <a:cs typeface="DejaVu Sans"/>
              </a:rPr>
              <a:t>Кто пал за свободу- не будет забыт!»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771775" y="188913"/>
            <a:ext cx="5256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cs typeface="DejaVu Sans"/>
              </a:rPr>
              <a:t>Книга памяти- боль земли моей,</a:t>
            </a:r>
          </a:p>
          <a:p>
            <a:r>
              <a:rPr lang="ru-RU" sz="1600" b="1" i="1">
                <a:solidFill>
                  <a:srgbClr val="FF0000"/>
                </a:solidFill>
                <a:cs typeface="DejaVu Sans"/>
              </a:rPr>
              <a:t>Книга памяти- слёзы матерей</a:t>
            </a:r>
          </a:p>
          <a:p>
            <a:r>
              <a:rPr lang="ru-RU" sz="1600" b="1" i="1">
                <a:solidFill>
                  <a:srgbClr val="FF0000"/>
                </a:solidFill>
                <a:cs typeface="DejaVu Sans"/>
              </a:rPr>
              <a:t>Тех солдат, что не пришли домой,</a:t>
            </a:r>
          </a:p>
          <a:p>
            <a:r>
              <a:rPr lang="ru-RU" sz="1600" b="1" i="1">
                <a:solidFill>
                  <a:srgbClr val="FF0000"/>
                </a:solidFill>
                <a:cs typeface="DejaVu Sans"/>
              </a:rPr>
              <a:t>Заслонили Родину собой.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9698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29699" name="TextShape 3"/>
          <p:cNvSpPr txBox="1">
            <a:spLocks noChangeArrowheads="1"/>
          </p:cNvSpPr>
          <p:nvPr/>
        </p:nvSpPr>
        <p:spPr bwMode="auto">
          <a:xfrm>
            <a:off x="4648200" y="1484313"/>
            <a:ext cx="39560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800">
                <a:cs typeface="DejaVu Sans"/>
              </a:rPr>
              <a:t>Командир кавалерийского корпуса, который блестяще осуществил операцию по освобождению Валуек, Уразово, Волоконовки.</a:t>
            </a:r>
            <a:endParaRPr lang="ru-RU">
              <a:cs typeface="DejaVu Sans"/>
            </a:endParaRPr>
          </a:p>
          <a:p>
            <a:endParaRPr lang="ru-RU">
              <a:cs typeface="DejaVu Sans"/>
            </a:endParaRPr>
          </a:p>
          <a:p>
            <a:r>
              <a:rPr lang="ru-RU" sz="2800">
                <a:cs typeface="DejaVu Sans"/>
              </a:rPr>
              <a:t>Умер в 1965 году в г. Москве</a:t>
            </a:r>
            <a:endParaRPr lang="ru-RU">
              <a:cs typeface="DejaVu Sans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2148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23850" y="26035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DejaVu Sans"/>
              </a:rPr>
              <a:t>Сергей Владимирович Соколов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7107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47108" name="TextShape 3"/>
          <p:cNvSpPr txBox="1">
            <a:spLocks noChangeArrowheads="1"/>
          </p:cNvSpPr>
          <p:nvPr/>
        </p:nvSpPr>
        <p:spPr bwMode="auto">
          <a:xfrm>
            <a:off x="4284663" y="1341438"/>
            <a:ext cx="42481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 sz="2800">
              <a:cs typeface="DejaVu Sans"/>
            </a:endParaRPr>
          </a:p>
          <a:p>
            <a:r>
              <a:rPr lang="ru-RU" sz="2000">
                <a:cs typeface="DejaVu Sans"/>
              </a:rPr>
              <a:t>генерал.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В январе 1943 года дивизия под командованием Суржикова совершила глубокий рейд по тылам врага от Кантимировки до Валуек и вместе с танкистами блестяще провела операцию по освобождению нашего города от фашистов.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19 августа           1943 года погиб   и похоронен       в городе Спас – Деменске Калужской области.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 </a:t>
            </a:r>
            <a:endParaRPr lang="ru-RU" sz="1400">
              <a:cs typeface="DejaVu Sans"/>
            </a:endParaRP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022725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50825" y="333375"/>
            <a:ext cx="7850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cs typeface="DejaVu Sans"/>
              </a:rPr>
              <a:t>Михаил Иосифович Суржиков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0722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0723" name="TextShape 3"/>
          <p:cNvSpPr txBox="1">
            <a:spLocks noChangeArrowheads="1"/>
          </p:cNvSpPr>
          <p:nvPr/>
        </p:nvSpPr>
        <p:spPr bwMode="auto">
          <a:xfrm>
            <a:off x="4500563" y="1484313"/>
            <a:ext cx="3743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>
              <a:cs typeface="DejaVu Sans"/>
            </a:endParaRPr>
          </a:p>
          <a:p>
            <a:r>
              <a:rPr lang="ru-RU" sz="2400">
                <a:cs typeface="DejaVu Sans"/>
              </a:rPr>
              <a:t>1909 года рождения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400">
                <a:cs typeface="DejaVu Sans"/>
              </a:rPr>
              <a:t>Лично уничтожил 37 гитлеровцев.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400">
                <a:cs typeface="DejaVu Sans"/>
              </a:rPr>
              <a:t>Он погиб смертью храбрых, ему посмертно присвоено звание Героя Советского Союза.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400">
                <a:cs typeface="DejaVu Sans"/>
              </a:rPr>
              <a:t> Его именем названа улица.</a:t>
            </a:r>
            <a:endParaRPr lang="ru-RU" sz="1600">
              <a:cs typeface="DejaVu Sans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125538"/>
            <a:ext cx="41195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23850" y="333375"/>
            <a:ext cx="770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DejaVu Sans"/>
              </a:rPr>
              <a:t>Константин Николаевич Курячий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Shape 1"/>
          <p:cNvSpPr txBox="1">
            <a:spLocks noChangeArrowheads="1"/>
          </p:cNvSpPr>
          <p:nvPr/>
        </p:nvSpPr>
        <p:spPr bwMode="auto">
          <a:xfrm>
            <a:off x="827088" y="333375"/>
            <a:ext cx="64817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2770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2771" name="TextShape 3"/>
          <p:cNvSpPr txBox="1">
            <a:spLocks noChangeArrowheads="1"/>
          </p:cNvSpPr>
          <p:nvPr/>
        </p:nvSpPr>
        <p:spPr bwMode="auto">
          <a:xfrm>
            <a:off x="4356100" y="1268413"/>
            <a:ext cx="43195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 sz="1600">
              <a:cs typeface="DejaVu Sans"/>
            </a:endParaRPr>
          </a:p>
          <a:p>
            <a:r>
              <a:rPr lang="ru-RU" sz="2000">
                <a:cs typeface="DejaVu Sans"/>
              </a:rPr>
              <a:t>В гражданскую войну командовал кавалерийской бригадой в 1-й Конной армии Буденого.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000">
                <a:cs typeface="DejaVu Sans"/>
              </a:rPr>
              <a:t>В дни Великой Отечественной успешно командовал танковыми частями и соединениями.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000">
                <a:cs typeface="DejaVu Sans"/>
              </a:rPr>
              <a:t>Умер в Днепропетровске в 1974 году в возрасте 77 лет.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000">
                <a:cs typeface="DejaVu Sans"/>
              </a:rPr>
              <a:t>На окраине Валуек названа улица именем Таранова.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0417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95288" y="260350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cs typeface="DejaVu Sans"/>
              </a:rPr>
              <a:t>Иван Афиногенович Таранов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Shape 1"/>
          <p:cNvSpPr txBox="1">
            <a:spLocks noChangeArrowheads="1"/>
          </p:cNvSpPr>
          <p:nvPr/>
        </p:nvSpPr>
        <p:spPr bwMode="auto">
          <a:xfrm>
            <a:off x="457200" y="836613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4818" name="TextShape 2"/>
          <p:cNvSpPr txBox="1">
            <a:spLocks noChangeArrowheads="1"/>
          </p:cNvSpPr>
          <p:nvPr/>
        </p:nvSpPr>
        <p:spPr bwMode="auto">
          <a:xfrm>
            <a:off x="323850" y="1628775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4819" name="TextShape 3"/>
          <p:cNvSpPr txBox="1">
            <a:spLocks noChangeArrowheads="1"/>
          </p:cNvSpPr>
          <p:nvPr/>
        </p:nvSpPr>
        <p:spPr bwMode="auto">
          <a:xfrm>
            <a:off x="4211638" y="1412875"/>
            <a:ext cx="42481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400">
                <a:cs typeface="DejaVu Sans"/>
              </a:rPr>
              <a:t>– старшина.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400">
                <a:cs typeface="DejaVu Sans"/>
              </a:rPr>
              <a:t>Родился 10 марта 1917 года в селе Борисовка  Валуйского уезда.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400">
                <a:cs typeface="DejaVu Sans"/>
              </a:rPr>
              <a:t>В Красную Армию призван в январе 1943 года.</a:t>
            </a:r>
            <a:endParaRPr lang="ru-RU" sz="1600">
              <a:cs typeface="DejaVu Sans"/>
            </a:endParaRPr>
          </a:p>
          <a:p>
            <a:endParaRPr lang="ru-RU" sz="1600">
              <a:cs typeface="DejaVu Sans"/>
            </a:endParaRPr>
          </a:p>
          <a:p>
            <a:r>
              <a:rPr lang="ru-RU" sz="2400">
                <a:cs typeface="DejaVu Sans"/>
              </a:rPr>
              <a:t>Участник Курской битвы с первого ее дня 5 июня 1943 года.</a:t>
            </a:r>
            <a:endParaRPr lang="ru-RU" sz="1600">
              <a:cs typeface="DejaVu Sans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90525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95288" y="404813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DejaVu Sans"/>
              </a:rPr>
              <a:t>Иван Филиппович Литовченко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Shape 1"/>
          <p:cNvSpPr txBox="1">
            <a:spLocks noChangeArrowheads="1"/>
          </p:cNvSpPr>
          <p:nvPr/>
        </p:nvSpPr>
        <p:spPr bwMode="auto">
          <a:xfrm>
            <a:off x="323850" y="476250"/>
            <a:ext cx="7561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5842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5843" name="TextShape 3"/>
          <p:cNvSpPr txBox="1">
            <a:spLocks noChangeArrowheads="1"/>
          </p:cNvSpPr>
          <p:nvPr/>
        </p:nvSpPr>
        <p:spPr bwMode="auto">
          <a:xfrm>
            <a:off x="4427538" y="1412875"/>
            <a:ext cx="41052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cs typeface="DejaVu Sans"/>
              </a:rPr>
              <a:t>19 января 1943 года командир кавалерийского эскадрона возглавил группу десантников, ворвавшихся в Валуйки на танках.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В бою за Волоконовку подорвался на минах, тяжелораненый доставлен в Валуйки, где он скончался и похоронен.</a:t>
            </a:r>
            <a:endParaRPr lang="ru-RU" sz="1400">
              <a:cs typeface="DejaVu Sans"/>
            </a:endParaRPr>
          </a:p>
          <a:p>
            <a:endParaRPr lang="ru-RU" sz="1400">
              <a:cs typeface="DejaVu Sans"/>
            </a:endParaRPr>
          </a:p>
          <a:p>
            <a:r>
              <a:rPr lang="ru-RU" sz="2000">
                <a:cs typeface="DejaVu Sans"/>
              </a:rPr>
              <a:t>В городе Валуйки есть улица имени  Героя Советского Союза И.А.Григорьева.</a:t>
            </a:r>
            <a:endParaRPr lang="ru-RU" sz="1400">
              <a:cs typeface="DejaVu Sans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214812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50825" y="333375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cs typeface="DejaVu Sans"/>
              </a:rPr>
              <a:t>Иван Андреевич Григорьев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Shape 1"/>
          <p:cNvSpPr txBox="1">
            <a:spLocks noChangeArrowheads="1"/>
          </p:cNvSpPr>
          <p:nvPr/>
        </p:nvSpPr>
        <p:spPr bwMode="auto">
          <a:xfrm>
            <a:off x="457200" y="476250"/>
            <a:ext cx="76438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>
                <a:cs typeface="DejaVu Sans"/>
              </a:rPr>
              <a:t>Саша Лисянский- девятиклассник</a:t>
            </a:r>
          </a:p>
        </p:txBody>
      </p:sp>
      <p:sp>
        <p:nvSpPr>
          <p:cNvPr id="38914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38915" name="TextShap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81740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827088" y="3213100"/>
            <a:ext cx="7058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00"/>
                </a:solidFill>
                <a:cs typeface="DejaVu Sans"/>
              </a:rPr>
              <a:t>А мы, смиряя страх и плач,</a:t>
            </a:r>
            <a:endParaRPr lang="ru-RU" sz="2800">
              <a:solidFill>
                <a:srgbClr val="000000"/>
              </a:solidFill>
              <a:cs typeface="DejaVu Sans"/>
            </a:endParaRPr>
          </a:p>
          <a:p>
            <a:r>
              <a:rPr lang="ru-RU" sz="2800" b="1" i="1">
                <a:solidFill>
                  <a:srgbClr val="000000"/>
                </a:solidFill>
                <a:cs typeface="DejaVu Sans"/>
              </a:rPr>
              <a:t>Твердили, диким взрывам внемля:</a:t>
            </a:r>
            <a:endParaRPr lang="ru-RU" sz="2800">
              <a:solidFill>
                <a:srgbClr val="000000"/>
              </a:solidFill>
              <a:cs typeface="DejaVu Sans"/>
            </a:endParaRPr>
          </a:p>
          <a:p>
            <a:r>
              <a:rPr lang="ru-RU" sz="2800" b="1" i="1">
                <a:solidFill>
                  <a:srgbClr val="000000"/>
                </a:solidFill>
                <a:cs typeface="DejaVu Sans"/>
              </a:rPr>
              <a:t>«Ты проиграл войну , палач,</a:t>
            </a:r>
            <a:endParaRPr lang="ru-RU" sz="2800">
              <a:solidFill>
                <a:srgbClr val="000000"/>
              </a:solidFill>
              <a:cs typeface="DejaVu Sans"/>
            </a:endParaRPr>
          </a:p>
          <a:p>
            <a:r>
              <a:rPr lang="ru-RU" sz="2800" b="1" i="1">
                <a:solidFill>
                  <a:srgbClr val="000000"/>
                </a:solidFill>
                <a:cs typeface="DejaVu Sans"/>
              </a:rPr>
              <a:t>Едва вступив на нашу землю!»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Shape 1"/>
          <p:cNvSpPr txBox="1"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3600">
                <a:solidFill>
                  <a:srgbClr val="464646"/>
                </a:solidFill>
                <a:latin typeface="Franklin Gothic Medium" pitchFamily="34" charset="0"/>
                <a:cs typeface="DejaVu Sans"/>
              </a:rPr>
              <a:t>Летчики защищавшие Валуйки:</a:t>
            </a:r>
            <a:endParaRPr lang="ru-RU">
              <a:cs typeface="DejaVu Sans"/>
            </a:endParaRPr>
          </a:p>
        </p:txBody>
      </p:sp>
      <p:sp>
        <p:nvSpPr>
          <p:cNvPr id="39938" name="TextShape 2"/>
          <p:cNvSpPr txBox="1">
            <a:spLocks noChangeArrowheads="1"/>
          </p:cNvSpPr>
          <p:nvPr/>
        </p:nvSpPr>
        <p:spPr bwMode="auto">
          <a:xfrm>
            <a:off x="827088" y="1557338"/>
            <a:ext cx="7200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Tx/>
              <a:buChar char="•"/>
            </a:pPr>
            <a:r>
              <a:rPr lang="ru-RU" sz="3200" b="1">
                <a:solidFill>
                  <a:schemeClr val="folHlink"/>
                </a:solidFill>
                <a:cs typeface="DejaVu Sans"/>
              </a:rPr>
              <a:t>Королев Иван Георгиевич</a:t>
            </a:r>
          </a:p>
          <a:p>
            <a:pPr>
              <a:buFontTx/>
              <a:buChar char="•"/>
            </a:pPr>
            <a:r>
              <a:rPr lang="ru-RU" sz="3200" b="1">
                <a:solidFill>
                  <a:schemeClr val="folHlink"/>
                </a:solidFill>
                <a:cs typeface="DejaVu Sans"/>
              </a:rPr>
              <a:t> Кожедуб Иван Никитович</a:t>
            </a:r>
          </a:p>
          <a:p>
            <a:pPr>
              <a:buFontTx/>
              <a:buChar char="•"/>
            </a:pPr>
            <a:r>
              <a:rPr lang="ru-RU" sz="3200" b="1">
                <a:solidFill>
                  <a:schemeClr val="folHlink"/>
                </a:solidFill>
                <a:cs typeface="DejaVu Sans"/>
              </a:rPr>
              <a:t> Петров Петр Михайлович</a:t>
            </a:r>
          </a:p>
          <a:p>
            <a:pPr>
              <a:buFontTx/>
              <a:buChar char="•"/>
            </a:pPr>
            <a:r>
              <a:rPr lang="ru-RU" sz="3200" b="1">
                <a:solidFill>
                  <a:schemeClr val="folHlink"/>
                </a:solidFill>
                <a:cs typeface="DejaVu Sans"/>
              </a:rPr>
              <a:t> Рогожин Алексей Арсеньевич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7691438" cy="841375"/>
          </a:xfrm>
        </p:spPr>
        <p:txBody>
          <a:bodyPr/>
          <a:lstStyle/>
          <a:p>
            <a:pPr algn="ctr" eaLnBrk="1" hangingPunct="1"/>
            <a:r>
              <a:rPr lang="ru-RU" sz="3000" smtClean="0">
                <a:solidFill>
                  <a:schemeClr val="tx1"/>
                </a:solidFill>
              </a:rPr>
              <a:t>Их именами названы улицы нашего города</a:t>
            </a: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95288" y="2492375"/>
            <a:ext cx="8280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folHlink"/>
                </a:solidFill>
                <a:cs typeface="DejaVu Sans"/>
              </a:rPr>
              <a:t>Москвич, Полегин,Суржиков,Григорьев</a:t>
            </a:r>
          </a:p>
          <a:p>
            <a:r>
              <a:rPr lang="ru-RU" sz="3200">
                <a:solidFill>
                  <a:schemeClr val="folHlink"/>
                </a:solidFill>
                <a:cs typeface="DejaVu Sans"/>
              </a:rPr>
              <a:t>Они были любимы и нужны.</a:t>
            </a:r>
          </a:p>
          <a:p>
            <a:r>
              <a:rPr lang="ru-RU" sz="3200">
                <a:solidFill>
                  <a:schemeClr val="folHlink"/>
                </a:solidFill>
                <a:cs typeface="DejaVu Sans"/>
              </a:rPr>
              <a:t>В названье улиц города родного</a:t>
            </a:r>
          </a:p>
          <a:p>
            <a:r>
              <a:rPr lang="ru-RU" sz="3200">
                <a:solidFill>
                  <a:schemeClr val="folHlink"/>
                </a:solidFill>
                <a:cs typeface="DejaVu Sans"/>
              </a:rPr>
              <a:t>Их имена навечно внесены!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материалы: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Михаил Сухоруков «Валуйки-форпост отечества» Альбом- летопись</a:t>
            </a:r>
          </a:p>
          <a:p>
            <a:r>
              <a:rPr lang="ru-RU" smtClean="0"/>
              <a:t>Борис Ковтун «Прикосновение»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Shape 1"/>
          <p:cNvSpPr txBox="1">
            <a:spLocks noChangeArrowheads="1"/>
          </p:cNvSpPr>
          <p:nvPr/>
        </p:nvSpPr>
        <p:spPr bwMode="auto">
          <a:xfrm>
            <a:off x="323850" y="188913"/>
            <a:ext cx="7416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  <a:cs typeface="DejaVu Sans"/>
              </a:rPr>
              <a:t>«Слава тебе , победитель - солдат!»</a:t>
            </a:r>
          </a:p>
        </p:txBody>
      </p:sp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15363" name="TextShap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85693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3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973" y="84388"/>
            <a:ext cx="5040561" cy="676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8313" y="1557338"/>
            <a:ext cx="4103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cs typeface="DejaVu Sans"/>
              </a:rPr>
              <a:t>«Чтоб никогда не смел топтать</a:t>
            </a:r>
          </a:p>
          <a:p>
            <a:r>
              <a:rPr lang="ru-RU" b="1">
                <a:solidFill>
                  <a:srgbClr val="FF0000"/>
                </a:solidFill>
                <a:cs typeface="DejaVu Sans"/>
              </a:rPr>
              <a:t>Чужой сапог родную землю-</a:t>
            </a:r>
          </a:p>
          <a:p>
            <a:r>
              <a:rPr lang="ru-RU" b="1">
                <a:solidFill>
                  <a:srgbClr val="FF0000"/>
                </a:solidFill>
                <a:cs typeface="DejaVu Sans"/>
              </a:rPr>
              <a:t>Пришлось так много потерять,</a:t>
            </a:r>
          </a:p>
          <a:p>
            <a:r>
              <a:rPr lang="ru-RU" b="1">
                <a:solidFill>
                  <a:srgbClr val="FF0000"/>
                </a:solidFill>
                <a:cs typeface="DejaVu Sans"/>
              </a:rPr>
              <a:t>Что оправданий не приемлю..»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3328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74886" y="410890"/>
            <a:ext cx="842493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18434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18435" name="TextShap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7153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19458" name="TextShape 2"/>
          <p:cNvSpPr txBox="1">
            <a:spLocks noChangeArrowheads="1"/>
          </p:cNvSpPr>
          <p:nvPr/>
        </p:nvSpPr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sp>
        <p:nvSpPr>
          <p:cNvPr id="19459" name="TextShape 3"/>
          <p:cNvSpPr txBox="1">
            <a:spLocks noChangeArrowheads="1"/>
          </p:cNvSpPr>
          <p:nvPr/>
        </p:nvSpPr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7153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64393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Shape 1"/>
          <p:cNvSpPr txBox="1">
            <a:spLocks noChangeArrowheads="1"/>
          </p:cNvSpPr>
          <p:nvPr/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DejaVu Sans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715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639</Words>
  <Application>Microsoft Office PowerPoint</Application>
  <PresentationFormat>Экран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DejaVu Sans</vt:lpstr>
      <vt:lpstr>Wingdings</vt:lpstr>
      <vt:lpstr>Calibri</vt:lpstr>
      <vt:lpstr>Times New Roman</vt:lpstr>
      <vt:lpstr>Arial Black</vt:lpstr>
      <vt:lpstr>Franklin Gothic Medium</vt:lpstr>
      <vt:lpstr>Скругленный</vt:lpstr>
      <vt:lpstr>Скругленный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Их именами названы улицы нашего города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8</cp:revision>
  <dcterms:modified xsi:type="dcterms:W3CDTF">2016-01-18T15:55:55Z</dcterms:modified>
</cp:coreProperties>
</file>