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8" r:id="rId4"/>
    <p:sldId id="259" r:id="rId5"/>
    <p:sldId id="257" r:id="rId6"/>
    <p:sldId id="268" r:id="rId7"/>
    <p:sldId id="273" r:id="rId8"/>
    <p:sldId id="274" r:id="rId9"/>
    <p:sldId id="266" r:id="rId10"/>
    <p:sldId id="260" r:id="rId11"/>
    <p:sldId id="269" r:id="rId12"/>
    <p:sldId id="271" r:id="rId13"/>
    <p:sldId id="275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632848" cy="4968552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Выступление на педсовете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«Выявление трудных детей»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                      </a:t>
            </a:r>
            <a:r>
              <a:rPr lang="ru-RU" sz="2200" dirty="0" smtClean="0">
                <a:solidFill>
                  <a:srgbClr val="7030A0"/>
                </a:solidFill>
              </a:rPr>
              <a:t>подготовила: </a:t>
            </a:r>
            <a:r>
              <a:rPr lang="ru-RU" sz="2200" dirty="0" err="1" smtClean="0">
                <a:solidFill>
                  <a:srgbClr val="7030A0"/>
                </a:solidFill>
              </a:rPr>
              <a:t>Каюшкина</a:t>
            </a:r>
            <a:r>
              <a:rPr lang="ru-RU" sz="2200" dirty="0" smtClean="0">
                <a:solidFill>
                  <a:srgbClr val="7030A0"/>
                </a:solidFill>
              </a:rPr>
              <a:t> </a:t>
            </a:r>
            <a:r>
              <a:rPr lang="ru-RU" sz="2200" dirty="0" smtClean="0">
                <a:solidFill>
                  <a:srgbClr val="7030A0"/>
                </a:solidFill>
              </a:rPr>
              <a:t>Т.В.</a:t>
            </a:r>
            <a:br>
              <a:rPr lang="ru-RU" sz="2200" dirty="0" smtClean="0">
                <a:solidFill>
                  <a:srgbClr val="7030A0"/>
                </a:solidFill>
              </a:rPr>
            </a:br>
            <a:r>
              <a:rPr lang="ru-RU" sz="2200" dirty="0" smtClean="0">
                <a:solidFill>
                  <a:srgbClr val="7030A0"/>
                </a:solidFill>
              </a:rPr>
              <a:t>                                      учитель начальных классов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  </a:t>
            </a:r>
            <a:endParaRPr lang="ru-RU" sz="3600" dirty="0">
              <a:solidFill>
                <a:srgbClr val="FF0000"/>
              </a:solidFill>
            </a:endParaRPr>
          </a:p>
        </p:txBody>
      </p:sp>
      <p:grpSp>
        <p:nvGrpSpPr>
          <p:cNvPr id="5" name="Group 6"/>
          <p:cNvGrpSpPr>
            <a:grpSpLocks noGrp="1"/>
          </p:cNvGrpSpPr>
          <p:nvPr>
            <p:ph type="subTitle" idx="1"/>
          </p:nvPr>
        </p:nvGrpSpPr>
        <p:grpSpPr bwMode="auto">
          <a:xfrm>
            <a:off x="1259632" y="4509120"/>
            <a:ext cx="6400800" cy="1752600"/>
            <a:chOff x="1338" y="1797"/>
            <a:chExt cx="3266" cy="915"/>
          </a:xfrm>
        </p:grpSpPr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336" y="2115"/>
              <a:ext cx="2268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3200">
                  <a:latin typeface="Arial" pitchFamily="34" charset="0"/>
                </a:rPr>
                <a:t> </a:t>
              </a:r>
            </a:p>
          </p:txBody>
        </p:sp>
        <p:pic>
          <p:nvPicPr>
            <p:cNvPr id="7" name="Picture 8" descr="j033689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338" y="1797"/>
              <a:ext cx="668" cy="9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5" descr="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816543"/>
            <a:ext cx="3096344" cy="262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Формы и методы работы с «трудными» детьми: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363272" cy="4968592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-Составление социальных паспортов с целью выявления учащихся, имеющих отклонение от норм поведения, морали и права</a:t>
            </a:r>
          </a:p>
          <a:p>
            <a:pPr algn="ctr">
              <a:buNone/>
            </a:pPr>
            <a:r>
              <a:rPr lang="ru-RU" dirty="0" smtClean="0"/>
              <a:t>-Работа с детьми и родителями.</a:t>
            </a:r>
          </a:p>
          <a:p>
            <a:pPr algn="ctr">
              <a:buNone/>
            </a:pPr>
            <a:r>
              <a:rPr lang="ru-RU" dirty="0" smtClean="0"/>
              <a:t> -Контроль за посещением занятий с помощью ведения журнала учета пропусков занятий.</a:t>
            </a:r>
          </a:p>
          <a:p>
            <a:pPr algn="ctr">
              <a:buNone/>
            </a:pPr>
            <a:r>
              <a:rPr lang="ru-RU" dirty="0" smtClean="0"/>
              <a:t>-Профилактика вредных привычек .</a:t>
            </a:r>
          </a:p>
          <a:p>
            <a:pPr algn="ctr">
              <a:buNone/>
            </a:pPr>
            <a:r>
              <a:rPr lang="ru-RU" dirty="0" smtClean="0"/>
              <a:t>-Вовлечение учащихся </a:t>
            </a:r>
            <a:r>
              <a:rPr lang="ru-RU" dirty="0" err="1" smtClean="0"/>
              <a:t>девиантного</a:t>
            </a:r>
            <a:r>
              <a:rPr lang="ru-RU" dirty="0" smtClean="0"/>
              <a:t> поведения в различные виды положительной деятельности.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Способы решения проблем в общении с трудным ребёнком</a:t>
            </a:r>
            <a:r>
              <a:rPr lang="ru-RU" b="1" dirty="0" smtClean="0"/>
              <a:t>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спокойно говорить с ребёнком, не повышая тона;</a:t>
            </a:r>
          </a:p>
          <a:p>
            <a:r>
              <a:rPr lang="ru-RU" sz="3200" dirty="0" smtClean="0"/>
              <a:t>лишение в качестве наказания любимых занятий (игр, телевизора, </a:t>
            </a:r>
            <a:r>
              <a:rPr lang="ru-RU" sz="3200" smtClean="0"/>
              <a:t>компьютера );</a:t>
            </a:r>
            <a:endParaRPr lang="ru-RU" sz="3200" dirty="0" smtClean="0"/>
          </a:p>
          <a:p>
            <a:r>
              <a:rPr lang="ru-RU" sz="3200" dirty="0" smtClean="0"/>
              <a:t>обращение к специалистам;</a:t>
            </a:r>
          </a:p>
          <a:p>
            <a:r>
              <a:rPr lang="ru-RU" sz="3200" dirty="0" smtClean="0"/>
              <a:t>чтение специальной литературы.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100" b="1" dirty="0" smtClean="0">
                <a:solidFill>
                  <a:srgbClr val="FF0000"/>
                </a:solidFill>
              </a:rPr>
              <a:t>Качества, которыми должен обладать учитель для решения проблемы «трудного» ребёнка</a:t>
            </a:r>
            <a:r>
              <a:rPr lang="ru-RU" b="1" dirty="0" smtClean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Любовь</a:t>
            </a:r>
            <a:r>
              <a:rPr lang="ru-RU" b="1" dirty="0" smtClean="0"/>
              <a:t>. Без любви нет воспитания.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Уважение</a:t>
            </a:r>
            <a:r>
              <a:rPr lang="ru-RU" b="1" dirty="0" smtClean="0"/>
              <a:t>. Уважение к личности подростка.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Толерантность</a:t>
            </a:r>
            <a:r>
              <a:rPr lang="ru-RU" b="1" dirty="0" smtClean="0"/>
              <a:t>. Терпимость к каждому «трудному».</a:t>
            </a:r>
          </a:p>
          <a:p>
            <a:pPr>
              <a:lnSpc>
                <a:spcPct val="9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Оптимизм</a:t>
            </a:r>
            <a:r>
              <a:rPr lang="ru-RU" b="1" dirty="0" smtClean="0"/>
              <a:t>. Вера в лучшие качества воспитанника.</a:t>
            </a:r>
          </a:p>
          <a:p>
            <a:pPr>
              <a:lnSpc>
                <a:spcPct val="90000"/>
              </a:lnSpc>
            </a:pPr>
            <a:r>
              <a:rPr lang="ru-RU" b="1" dirty="0" err="1" smtClean="0">
                <a:solidFill>
                  <a:schemeClr val="hlink"/>
                </a:solidFill>
              </a:rPr>
              <a:t>Эмпатия</a:t>
            </a:r>
            <a:r>
              <a:rPr lang="ru-RU" b="1" dirty="0" smtClean="0"/>
              <a:t>. Тонкое понимание личности подростка.</a:t>
            </a:r>
          </a:p>
          <a:p>
            <a:pPr>
              <a:lnSpc>
                <a:spcPct val="90000"/>
              </a:lnSpc>
            </a:pPr>
            <a:r>
              <a:rPr lang="ru-RU" b="1" dirty="0" err="1" smtClean="0">
                <a:solidFill>
                  <a:schemeClr val="hlink"/>
                </a:solidFill>
              </a:rPr>
              <a:t>Коммуникативность</a:t>
            </a:r>
            <a:r>
              <a:rPr lang="ru-RU" b="1" dirty="0" smtClean="0">
                <a:solidFill>
                  <a:schemeClr val="hlink"/>
                </a:solidFill>
              </a:rPr>
              <a:t> и педагогический такт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5040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Задача родителей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604867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8000" dirty="0" smtClean="0"/>
              <a:t>       </a:t>
            </a:r>
            <a:r>
              <a:rPr lang="ru-RU" sz="8000" b="1" dirty="0" smtClean="0"/>
              <a:t>Проанализировать свои подходы к воспитанию, посмотреть на себя. В младшем школьном возрасте проявляются следствия неправильного семейного воспитания. Дети не умеют играть со сверстниками, общаться с ними, управлять собой, трудиться сообща, старательно выполнять работу. Отсюда неудачи в игре, в учёбе, трудовых действиях, неуверенность в себе, обидчивость, упрямство, капризность, грубость, несдержанность, вялость, инертность.</a:t>
            </a:r>
          </a:p>
          <a:p>
            <a:r>
              <a:rPr lang="ru-RU" sz="8000" b="1" dirty="0" smtClean="0"/>
              <a:t> Очень важно на данном этапе выявить детей с трудным характером и педагогически запущенных, слабо подготовленных.</a:t>
            </a:r>
          </a:p>
          <a:p>
            <a:r>
              <a:rPr lang="ru-RU" sz="8000" b="1" dirty="0" smtClean="0"/>
              <a:t> Обратить внимание на них и их деятельность, специфику взаимоотношений с учителем, изменение отношений с семьей, затруднения в учебной деятельности и выполнении домашних заданий.</a:t>
            </a:r>
          </a:p>
          <a:p>
            <a:r>
              <a:rPr lang="ru-RU" sz="8000" b="1" dirty="0" smtClean="0"/>
              <a:t> Научить самостоятельно готовить уроки, преодолевать трудности, знать, "что такое хорошо и что такое плохо". Создавая "ситуацию успеха»</a:t>
            </a:r>
          </a:p>
          <a:p>
            <a:r>
              <a:rPr lang="ru-RU" sz="8000" b="1" dirty="0" smtClean="0"/>
              <a:t> вовлекать в интересующую ребенка деятельность (игру, труд, учебу, досуг), обучая правильно относиться к неудачам, исправлять ошибки, уважать товарищей и взрослых, учить прощать друг другу слабости и недостатки. Ребенок не должен чувствовать своей отсталости, необходимо снять "синдром неудачника".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Спасибо за внимание!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4" name="Содержимое 3" descr="d:\школа\рисунки и картинки\новые картинки школьные\32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lc="http://schemas.openxmlformats.org/drawingml/2006/locked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6912768" cy="4680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048672"/>
          </a:xfrm>
          <a:solidFill>
            <a:srgbClr val="92D050"/>
          </a:solidFill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sz="6400" b="1" dirty="0" smtClean="0"/>
          </a:p>
          <a:p>
            <a:pPr algn="ctr">
              <a:buNone/>
            </a:pPr>
            <a:endParaRPr lang="ru-RU" sz="6400" b="1" dirty="0" smtClean="0"/>
          </a:p>
          <a:p>
            <a:pPr algn="ctr">
              <a:buNone/>
            </a:pPr>
            <a:endParaRPr lang="ru-RU" sz="7600" b="1" dirty="0" smtClean="0"/>
          </a:p>
          <a:p>
            <a:pPr algn="ctr">
              <a:buNone/>
            </a:pPr>
            <a:r>
              <a:rPr lang="ru-RU" sz="14400" b="1" dirty="0" smtClean="0"/>
              <a:t>Вот он сидит перед нами, взгляните!</a:t>
            </a:r>
          </a:p>
          <a:p>
            <a:pPr algn="ctr">
              <a:buNone/>
            </a:pPr>
            <a:r>
              <a:rPr lang="ru-RU" sz="14400" b="1" dirty="0" smtClean="0"/>
              <a:t>Сжался пружиной, отчаялся он.</a:t>
            </a:r>
          </a:p>
          <a:p>
            <a:pPr algn="ctr">
              <a:buNone/>
            </a:pPr>
            <a:r>
              <a:rPr lang="ru-RU" sz="14400" b="1" dirty="0" smtClean="0"/>
              <a:t>С миром оборваны тонкие нити,</a:t>
            </a:r>
          </a:p>
          <a:p>
            <a:pPr algn="ctr">
              <a:buNone/>
            </a:pPr>
            <a:r>
              <a:rPr lang="ru-RU" sz="14400" b="1" dirty="0" smtClean="0"/>
              <a:t>Словно стена без дверей и окон.</a:t>
            </a:r>
          </a:p>
          <a:p>
            <a:pPr algn="ctr">
              <a:buNone/>
            </a:pPr>
            <a:r>
              <a:rPr lang="ru-RU" sz="14400" b="1" dirty="0" smtClean="0"/>
              <a:t>Вот они, главные истины эти:</a:t>
            </a:r>
          </a:p>
          <a:p>
            <a:pPr algn="ctr">
              <a:buNone/>
            </a:pPr>
            <a:r>
              <a:rPr lang="ru-RU" sz="14400" b="1" dirty="0" smtClean="0"/>
              <a:t>Поздно заметили... Поздно учли..</a:t>
            </a:r>
          </a:p>
          <a:p>
            <a:pPr algn="ctr">
              <a:buNone/>
            </a:pPr>
            <a:r>
              <a:rPr lang="ru-RU" sz="14400" b="1" dirty="0" smtClean="0"/>
              <a:t>Нет!!! Не рождаются трудными дети!</a:t>
            </a:r>
          </a:p>
          <a:p>
            <a:pPr algn="ctr">
              <a:buNone/>
            </a:pPr>
            <a:r>
              <a:rPr lang="ru-RU" sz="14400" b="1" dirty="0" smtClean="0"/>
              <a:t>Просто им вовремя не помогли. </a:t>
            </a:r>
          </a:p>
          <a:p>
            <a:pPr algn="ctr">
              <a:buNone/>
            </a:pPr>
            <a:endParaRPr lang="ru-RU" sz="14400" b="1" dirty="0" smtClean="0"/>
          </a:p>
          <a:p>
            <a:pPr>
              <a:buNone/>
            </a:pPr>
            <a:endParaRPr lang="ru-RU" sz="4300" b="1" dirty="0" smtClean="0"/>
          </a:p>
          <a:p>
            <a:pPr algn="r">
              <a:buNone/>
            </a:pPr>
            <a:r>
              <a:rPr lang="ru-RU" sz="11200" dirty="0" smtClean="0"/>
              <a:t>С.Давидович</a:t>
            </a:r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7030A0"/>
                </a:solidFill>
              </a:rPr>
              <a:t>Вопрос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4400" dirty="0" smtClean="0"/>
              <a:t>«</a:t>
            </a:r>
            <a:r>
              <a:rPr lang="ru-RU" sz="4000" dirty="0" smtClean="0"/>
              <a:t> </a:t>
            </a:r>
            <a:r>
              <a:rPr lang="ru-RU" sz="4800" dirty="0" smtClean="0"/>
              <a:t>Что мы знаем о «трудных» детях? Почему они становятся «трудными» для нас? » </a:t>
            </a:r>
          </a:p>
          <a:p>
            <a:pPr>
              <a:buNone/>
            </a:pPr>
            <a:endParaRPr lang="ru-RU" sz="5400" dirty="0" smtClean="0"/>
          </a:p>
          <a:p>
            <a:endParaRPr lang="ru-RU" dirty="0"/>
          </a:p>
        </p:txBody>
      </p:sp>
      <p:pic>
        <p:nvPicPr>
          <p:cNvPr id="4" name="Picture 4" descr="9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4363424"/>
            <a:ext cx="1920006" cy="2233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7030A0"/>
                </a:solidFill>
              </a:rPr>
              <a:t>Кто они- трудные дети</a:t>
            </a:r>
            <a:endParaRPr lang="ru-RU" sz="44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896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4000" dirty="0" smtClean="0"/>
              <a:t>« </a:t>
            </a:r>
            <a:r>
              <a:rPr lang="ru-RU" sz="4000" b="1" dirty="0" smtClean="0"/>
              <a:t>Трудные» </a:t>
            </a:r>
            <a:r>
              <a:rPr lang="ru-RU" sz="4000" dirty="0" smtClean="0"/>
              <a:t>дети всегда являются для взрослых некой </a:t>
            </a:r>
            <a:r>
              <a:rPr lang="ru-RU" sz="4000" b="1" dirty="0" smtClean="0"/>
              <a:t>загадкой: </a:t>
            </a:r>
            <a:r>
              <a:rPr lang="ru-RU" sz="4000" dirty="0" smtClean="0"/>
              <a:t>то невпопад рассмеются, то неожиданно заплачут и впадут в истерику, то вдруг нагрубят в ответ на заботу, доброту, то сделаются апатичными и бесчувственными, то шокируют окружающих вызывающим внешним видом.</a:t>
            </a:r>
          </a:p>
          <a:p>
            <a:pPr>
              <a:buNone/>
            </a:pPr>
            <a:r>
              <a:rPr lang="ru-RU" sz="4000" dirty="0" smtClean="0"/>
              <a:t> Они постоянно стремятся обратить на себя внимание, а затем добившись своего, доводят взрослых до раздражения или отвращения к себе.</a:t>
            </a:r>
          </a:p>
          <a:p>
            <a:pPr>
              <a:buNone/>
            </a:pPr>
            <a:r>
              <a:rPr lang="ru-RU" sz="4000" dirty="0" smtClean="0"/>
              <a:t>Мы пытаемся воздействовать на них, а они постоянно </a:t>
            </a:r>
          </a:p>
          <a:p>
            <a:pPr>
              <a:buNone/>
            </a:pPr>
            <a:r>
              <a:rPr lang="ru-RU" sz="4000" dirty="0" smtClean="0"/>
              <a:t>воздействуют на нас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Проблема 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496944" cy="5328592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/>
            <a:endParaRPr lang="ru-RU" dirty="0" smtClean="0"/>
          </a:p>
          <a:p>
            <a:pPr>
              <a:buNone/>
            </a:pPr>
            <a:r>
              <a:rPr lang="ru-RU" dirty="0" smtClean="0"/>
              <a:t>В последнее время проблема общения с </a:t>
            </a:r>
            <a:r>
              <a:rPr lang="ru-RU" b="1" dirty="0" smtClean="0"/>
              <a:t>«трудными»</a:t>
            </a:r>
            <a:r>
              <a:rPr lang="ru-RU" dirty="0" smtClean="0"/>
              <a:t>детьми стала чрезвычайно актуальной. Происходит это потому, что численность «трудных» детей неуклонно </a:t>
            </a:r>
            <a:r>
              <a:rPr lang="ru-RU" b="1" dirty="0" smtClean="0"/>
              <a:t>растет. </a:t>
            </a:r>
            <a:r>
              <a:rPr lang="ru-RU" dirty="0" smtClean="0"/>
              <a:t>Они уходят из родительского дома, бродяжничают, или же, напротив, замыкаются в четырех стенах своего дома, почти не выходят на улицу и целыми сутками просиживают за компьютером, ничем не интересуясь и ничего не читая, путешествуют по Интернету или играют в компьютерные игры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Трудный ребёнок – это ребёнок, который: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686800" cy="5361459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smtClean="0"/>
              <a:t>не идёт на контакт с родителями;</a:t>
            </a:r>
          </a:p>
          <a:p>
            <a:r>
              <a:rPr lang="ru-RU" sz="3200" b="1" dirty="0" smtClean="0"/>
              <a:t>не может найти общий язык с окружающими;</a:t>
            </a:r>
          </a:p>
          <a:p>
            <a:r>
              <a:rPr lang="ru-RU" sz="3200" b="1" dirty="0" smtClean="0"/>
              <a:t>портит домашнее и школьное имущество;</a:t>
            </a:r>
          </a:p>
          <a:p>
            <a:r>
              <a:rPr lang="ru-RU" sz="3200" b="1" dirty="0" smtClean="0"/>
              <a:t>издевается над младшими и стариками;</a:t>
            </a:r>
          </a:p>
          <a:p>
            <a:r>
              <a:rPr lang="ru-RU" sz="3200" b="1" dirty="0" smtClean="0"/>
              <a:t>дерётся и издевается над другими детьми;</a:t>
            </a:r>
          </a:p>
          <a:p>
            <a:r>
              <a:rPr lang="ru-RU" sz="3200" b="1" dirty="0" smtClean="0"/>
              <a:t>мешает проведению уроков;</a:t>
            </a:r>
          </a:p>
          <a:p>
            <a:r>
              <a:rPr lang="ru-RU" sz="3200" b="1" dirty="0" smtClean="0"/>
              <a:t>не выполняет школьные требования;</a:t>
            </a:r>
          </a:p>
          <a:p>
            <a:r>
              <a:rPr lang="ru-RU" sz="3200" b="1" dirty="0" smtClean="0"/>
              <a:t>прогуливает учебные занятия;</a:t>
            </a:r>
          </a:p>
          <a:p>
            <a:r>
              <a:rPr lang="ru-RU" sz="3200" b="1" dirty="0" smtClean="0"/>
              <a:t>постоянно обманывает;</a:t>
            </a:r>
          </a:p>
          <a:p>
            <a:r>
              <a:rPr lang="ru-RU" sz="3200" b="1" dirty="0" smtClean="0"/>
              <a:t>испорчен улицей, связан с плохой компанией.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507288" cy="5904656"/>
          </a:xfrm>
        </p:spPr>
        <p:txBody>
          <a:bodyPr>
            <a:no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Характеристики семей, </a:t>
            </a:r>
            <a:r>
              <a:rPr lang="ru-RU" sz="1800" b="1" dirty="0" smtClean="0">
                <a:solidFill>
                  <a:srgbClr val="002060"/>
                </a:solidFill>
              </a:rPr>
              <a:t>:</a:t>
            </a:r>
          </a:p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семьи, члены которых имеют </a:t>
            </a:r>
            <a:r>
              <a:rPr lang="ru-RU" sz="3200" b="1" dirty="0" smtClean="0">
                <a:solidFill>
                  <a:srgbClr val="002060"/>
                </a:solidFill>
                <a:cs typeface="Arial" pitchFamily="34" charset="0"/>
              </a:rPr>
              <a:t>психические или другие тяжелые заболевания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; </a:t>
            </a:r>
            <a:endParaRPr lang="ru-RU" sz="3200" dirty="0" smtClean="0">
              <a:solidFill>
                <a:srgbClr val="002060"/>
              </a:solidFill>
            </a:endParaRPr>
          </a:p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sz="3200" dirty="0" smtClean="0">
                <a:solidFill>
                  <a:srgbClr val="002060"/>
                </a:solidFill>
              </a:rPr>
              <a:t> с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емьи, в которых во взаимоотношениях между родителями </a:t>
            </a:r>
            <a:r>
              <a:rPr lang="ru-RU" sz="3200" b="1" dirty="0" smtClean="0">
                <a:solidFill>
                  <a:srgbClr val="002060"/>
                </a:solidFill>
                <a:cs typeface="Arial" pitchFamily="34" charset="0"/>
              </a:rPr>
              <a:t>непонимание, дефицит любви,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 враждебность, </a:t>
            </a:r>
            <a:endParaRPr lang="ru-RU" sz="3200" dirty="0" smtClean="0">
              <a:solidFill>
                <a:srgbClr val="002060"/>
              </a:solidFill>
            </a:endParaRPr>
          </a:p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sz="3200" dirty="0" smtClean="0">
                <a:solidFill>
                  <a:srgbClr val="002060"/>
                </a:solidFill>
              </a:rPr>
              <a:t> с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емьи, в которых </a:t>
            </a:r>
            <a:r>
              <a:rPr lang="ru-RU" sz="3200" b="1" dirty="0" smtClean="0">
                <a:solidFill>
                  <a:srgbClr val="002060"/>
                </a:solidFill>
                <a:cs typeface="Arial" pitchFamily="34" charset="0"/>
              </a:rPr>
              <a:t>отец является авторите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</a:rPr>
              <a:t>ом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и в то же время </a:t>
            </a:r>
            <a:r>
              <a:rPr lang="ru-RU" sz="3200" b="1" dirty="0" smtClean="0">
                <a:solidFill>
                  <a:srgbClr val="002060"/>
                </a:solidFill>
                <a:cs typeface="Arial" pitchFamily="34" charset="0"/>
              </a:rPr>
              <a:t>не интересуется личностным развитием ребенка</a:t>
            </a:r>
            <a:r>
              <a:rPr lang="ru-RU" sz="3200" dirty="0" smtClean="0">
                <a:solidFill>
                  <a:srgbClr val="002060"/>
                </a:solidFill>
                <a:cs typeface="Arial" pitchFamily="34" charset="0"/>
              </a:rPr>
              <a:t>, а мать отвечает за воспитание ребенка</a:t>
            </a:r>
            <a:r>
              <a:rPr lang="ru-RU" sz="3200" dirty="0" smtClean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5904696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семьи 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дефици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</a:rPr>
              <a:t>том</a:t>
            </a:r>
            <a:r>
              <a:rPr lang="ru-RU" sz="3600" b="1" dirty="0" smtClean="0">
                <a:solidFill>
                  <a:srgbClr val="002060"/>
                </a:solidFill>
                <a:cs typeface="Arial" pitchFamily="34" charset="0"/>
              </a:rPr>
              <a:t> заботы и любви</a:t>
            </a:r>
            <a:r>
              <a:rPr lang="ru-RU" sz="3600" dirty="0" smtClean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cs typeface="Arial" pitchFamily="34" charset="0"/>
              </a:rPr>
              <a:t>у одного или двух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родителей к ребенку;</a:t>
            </a:r>
          </a:p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семьи 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</a:rPr>
              <a:t>авторитарным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воспитательн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</a:rPr>
              <a:t>ым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воздействие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</a:rPr>
              <a:t>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направлено на формирование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строгого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послушания и дисциплины у ребенка; </a:t>
            </a:r>
          </a:p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семьи 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либеральн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</a:rPr>
              <a:t>ым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воспитательн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ым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воздействие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затрудня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ющим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формирование системы ценностей и норм у ребенка; </a:t>
            </a:r>
          </a:p>
          <a:p>
            <a:pPr algn="just">
              <a:spcBef>
                <a:spcPct val="50000"/>
              </a:spcBef>
              <a:buClr>
                <a:schemeClr val="accent2"/>
              </a:buClr>
              <a:buFontTx/>
              <a:buBlip>
                <a:blip r:embed="rId2"/>
              </a:buBlip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</a:rPr>
              <a:t>семьи с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чрезмерн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</a:rPr>
              <a:t>ой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опек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</a:rPr>
              <a:t>ой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над ребенком; воспитание ребенка в духе неуважения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Работа классного руководителя по выявлению «трудных» учащихся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184576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ru-RU" dirty="0" smtClean="0"/>
              <a:t>Шаг 1. Выяснить, кто из ребят относится к «группе риска», по какой причине.</a:t>
            </a:r>
          </a:p>
          <a:p>
            <a:r>
              <a:rPr lang="ru-RU" dirty="0" smtClean="0"/>
              <a:t>Шаг 2. Выяснить в каких условиях и семьях проживают эти дети.</a:t>
            </a:r>
          </a:p>
          <a:p>
            <a:r>
              <a:rPr lang="ru-RU" dirty="0" smtClean="0"/>
              <a:t>Шаг 3. Обратиться к школьному психологу для оформления запроса по работе с такими детьми (психолог должен дать рекомендации).</a:t>
            </a:r>
          </a:p>
          <a:p>
            <a:r>
              <a:rPr lang="ru-RU" dirty="0" smtClean="0"/>
              <a:t>Шаг 4. Составить карту учащегося.</a:t>
            </a:r>
          </a:p>
          <a:p>
            <a:r>
              <a:rPr lang="ru-RU" dirty="0" smtClean="0"/>
              <a:t>Шаг 5. Определить формы работы с такими учащимися.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138</TotalTime>
  <Words>853</Words>
  <Application>Microsoft Office PowerPoint</Application>
  <PresentationFormat>Экран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           Выступление на педсовете  «Выявление трудных детей»                        подготовила: Каюшкина Т.В.                                       учитель начальных классов   </vt:lpstr>
      <vt:lpstr>Слайд 2</vt:lpstr>
      <vt:lpstr>Вопрос</vt:lpstr>
      <vt:lpstr>Кто они- трудные дети</vt:lpstr>
      <vt:lpstr>Проблема </vt:lpstr>
      <vt:lpstr>Трудный ребёнок – это ребёнок, который: </vt:lpstr>
      <vt:lpstr>Слайд 7</vt:lpstr>
      <vt:lpstr>Слайд 8</vt:lpstr>
      <vt:lpstr>Работа классного руководителя по выявлению «трудных» учащихся</vt:lpstr>
      <vt:lpstr>Формы и методы работы с «трудными» детьми:</vt:lpstr>
      <vt:lpstr>Способы решения проблем в общении с трудным ребёнком: </vt:lpstr>
      <vt:lpstr>Качества, которыми должен обладать учитель для решения проблемы «трудного» ребёнка:</vt:lpstr>
      <vt:lpstr>Задача родителей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22</cp:revision>
  <dcterms:created xsi:type="dcterms:W3CDTF">2015-03-24T11:20:32Z</dcterms:created>
  <dcterms:modified xsi:type="dcterms:W3CDTF">2015-05-05T13:49:17Z</dcterms:modified>
</cp:coreProperties>
</file>