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6" r:id="rId4"/>
    <p:sldId id="288" r:id="rId5"/>
    <p:sldId id="290" r:id="rId6"/>
    <p:sldId id="257" r:id="rId7"/>
    <p:sldId id="284" r:id="rId8"/>
    <p:sldId id="258" r:id="rId9"/>
    <p:sldId id="292" r:id="rId10"/>
    <p:sldId id="277" r:id="rId11"/>
    <p:sldId id="289" r:id="rId12"/>
    <p:sldId id="291" r:id="rId13"/>
    <p:sldId id="293" r:id="rId14"/>
    <p:sldId id="295" r:id="rId15"/>
    <p:sldId id="285" r:id="rId16"/>
    <p:sldId id="286" r:id="rId17"/>
    <p:sldId id="287" r:id="rId18"/>
    <p:sldId id="294" r:id="rId19"/>
    <p:sldId id="265" r:id="rId20"/>
    <p:sldId id="282" r:id="rId21"/>
    <p:sldId id="283" r:id="rId22"/>
    <p:sldId id="296" r:id="rId23"/>
    <p:sldId id="278" r:id="rId24"/>
    <p:sldId id="297" r:id="rId25"/>
    <p:sldId id="273" r:id="rId26"/>
  </p:sldIdLst>
  <p:sldSz cx="10080625" cy="7559675"/>
  <p:notesSz cx="7559675" cy="10691813"/>
  <p:defaultTextStyle>
    <a:defPPr>
      <a:defRPr lang="en-GB"/>
    </a:defPPr>
    <a:lvl1pPr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796" indent="-28569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2762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599868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6973" indent="-228552" algn="l" defTabSz="44917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5526" algn="l" defTabSz="91421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2632" algn="l" defTabSz="91421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199737" algn="l" defTabSz="91421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6842" algn="l" defTabSz="91421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66FF"/>
    <a:srgbClr val="FF0066"/>
    <a:srgbClr val="FFCC66"/>
    <a:srgbClr val="996633"/>
    <a:srgbClr val="CC99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53" y="-125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102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2864CC1-2F62-426E-AE68-F9496BBF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796" indent="-28569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762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868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973" indent="-228552" algn="l" defTabSz="44917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795AEB-8B35-496B-BF16-26077AF3E2F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795AEB-8B35-496B-BF16-26077AF3E2F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2795AEB-8B35-496B-BF16-26077AF3E2F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EFC1CCE-7D71-4682-B80A-88B04807C9BD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2864CC1-2F62-426E-AE68-F9496BBF265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40DF-755F-4696-BE92-039B4FFD7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BAFD-87A7-4715-9918-A121A7267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88F4F-85F6-4725-831E-E56B204E1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10A64-C199-4168-8CC8-67AFDBE30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D3D9-2C3E-4711-95D4-A80786C09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19CD-0A0D-4D00-AFE1-2DB8C24D3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C05E-1B84-471F-96ED-82750D1F8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DFA7-819D-48EA-B745-B6E53E649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ED1E-E33F-4EEE-9EB9-F0F18C3E9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EE40-A7BB-4AE5-9FC6-3799FAA77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CE720-849C-44F7-8813-D319E65B1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441FBC7-31F1-4CA2-9435-619E788F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5.gi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6.gi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9;&#1086;&#1083;&#1086;&#1090;&#1099;&#1077;%20&#1082;&#1083;&#1102;&#1095;&#1080;&#1082;&#1080;%20&#1082;%20&#1089;&#1077;&#1088;&#1076;&#1094;&#1072;&#1084;\1.mp3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15.gif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6.gi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0;&#1086;&#1090;&#1077;&#1085;&#1086;&#1082;_&#1087;&#1086;_&#1080;&#1084;&#1077;&#1085;&#1080;_&#1043;&#1072;&#1074;_-_&#1044;&#1088;&#1091;&#1078;&#1073;&#1072;_&#1082;&#1088;&#1077;&#1087;&#1082;&#1072;&#1103;_&#1085;&#1077;_&#1089;&#1083;&#1086;&#1084;&#1072;&#1077;&#1090;&#1089;&#1103;_(2_23)(www.muzico.ru)%20-%20&#1082;&#1086;&#1087;&#1080;&#1103;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4032" y="4279903"/>
            <a:ext cx="6215106" cy="350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chemeClr val="accent6"/>
                </a:solidFill>
                <a:latin typeface="Monotype Corsiva" pitchFamily="66" charset="0"/>
              </a:rPr>
              <a:t>Внеклассное  занятие </a:t>
            </a:r>
          </a:p>
          <a:p>
            <a:pPr algn="ctr"/>
            <a:r>
              <a:rPr lang="ru-RU" sz="6600" b="1" i="1" u="sng" dirty="0" smtClean="0">
                <a:solidFill>
                  <a:schemeClr val="accent6"/>
                </a:solidFill>
                <a:latin typeface="Monotype Corsiva" pitchFamily="66" charset="0"/>
              </a:rPr>
              <a:t>в 4-в классе</a:t>
            </a:r>
          </a:p>
          <a:p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а\Вн.мероприятия\Рисунки, рамки и\Мы исследовате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04" y="0"/>
            <a:ext cx="4494279" cy="4766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427" y="1102435"/>
            <a:ext cx="6772932" cy="989072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indent="199489" algn="r">
              <a:buFont typeface="Wingdings" pitchFamily="2" charset="2"/>
              <a:buChar char="Ø"/>
              <a:tabLst>
                <a:tab pos="313233" algn="l"/>
                <a:tab pos="503972" algn="l"/>
                <a:tab pos="549469" algn="l"/>
              </a:tabLst>
            </a:pPr>
            <a:r>
              <a:rPr lang="ru-RU" sz="31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Кого можно назвать настоящим другом?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4003" y="2362389"/>
            <a:ext cx="5906622" cy="1432720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indent="199489" algn="r" eaLnBrk="0">
              <a:buFont typeface="Wingdings" pitchFamily="2" charset="2"/>
              <a:buChar char="Ø"/>
              <a:tabLst>
                <a:tab pos="313233" algn="l"/>
                <a:tab pos="503972" algn="l"/>
                <a:tab pos="549469" algn="l"/>
              </a:tabLst>
            </a:pPr>
            <a:r>
              <a:rPr lang="ru-RU" sz="31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Как ты думаешь, для чего человеку нужен настоящий друг?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764" y="4331068"/>
            <a:ext cx="9135595" cy="989072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ru-RU" sz="3100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ru-RU" sz="31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Должен ли друг всегда делать то, что хочешь делать ты?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76034"/>
            <a:ext cx="10080625" cy="54542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indent="199489" algn="r" eaLnBrk="0">
              <a:buFont typeface="Wingdings" pitchFamily="2" charset="2"/>
              <a:buChar char="Ø"/>
              <a:tabLst>
                <a:tab pos="313233" algn="l"/>
                <a:tab pos="503972" algn="l"/>
                <a:tab pos="549469" algn="l"/>
              </a:tabLst>
            </a:pPr>
            <a:r>
              <a:rPr lang="ru-RU" sz="31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На твой взгляд, легко ли быть настоящим другом?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8940" y="565127"/>
            <a:ext cx="4265019" cy="54542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indent="199489" algn="r" eaLnBrk="0">
              <a:buFont typeface="Wingdings" pitchFamily="2" charset="2"/>
              <a:buChar char="Ø"/>
              <a:tabLst>
                <a:tab pos="313233" algn="l"/>
                <a:tab pos="503972" algn="l"/>
                <a:tab pos="549469" algn="l"/>
              </a:tabLst>
            </a:pPr>
            <a:r>
              <a:rPr lang="ru-RU" sz="31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Нужна ли дружба? 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7693" y="5984758"/>
            <a:ext cx="6457910" cy="54542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indent="199489" algn="r" eaLnBrk="0">
              <a:buFont typeface="Wingdings" pitchFamily="2" charset="2"/>
              <a:buChar char="Ø"/>
              <a:tabLst>
                <a:tab pos="313233" algn="l"/>
                <a:tab pos="503972" algn="l"/>
                <a:tab pos="549469" algn="l"/>
              </a:tabLst>
            </a:pPr>
            <a:r>
              <a:rPr lang="ru-RU" sz="31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Может ли быть много друзей?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231" y="6565919"/>
            <a:ext cx="9844394" cy="54542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indent="199489" algn="r" eaLnBrk="0">
              <a:buFont typeface="Wingdings" pitchFamily="2" charset="2"/>
              <a:buChar char="Ø"/>
              <a:tabLst>
                <a:tab pos="313233" algn="l"/>
                <a:tab pos="503972" algn="l"/>
                <a:tab pos="549469" algn="l"/>
              </a:tabLst>
            </a:pPr>
            <a:r>
              <a:rPr lang="ru-RU" sz="31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</a:rPr>
              <a:t>Друг, приятель, товарищ – это одно и то же? 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119068" y="944940"/>
            <a:ext cx="4646571" cy="1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40312" y="2204894"/>
            <a:ext cx="4646571" cy="1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40312" y="4016079"/>
            <a:ext cx="4646571" cy="1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2497" y="5276034"/>
            <a:ext cx="9214386" cy="1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1253" y="5906011"/>
            <a:ext cx="9135630" cy="804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0008" y="6614736"/>
            <a:ext cx="9135630" cy="1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1470" y="2362389"/>
            <a:ext cx="3079217" cy="96047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87954" y="236216"/>
            <a:ext cx="2684750" cy="989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Общность</a:t>
            </a:r>
          </a:p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интересов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231" y="236216"/>
            <a:ext cx="2589979" cy="989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духовная </a:t>
            </a:r>
          </a:p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близость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354782"/>
            <a:ext cx="3824228" cy="989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Душевная</a:t>
            </a:r>
          </a:p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привязанность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2865" y="5276034"/>
            <a:ext cx="2772273" cy="989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Взаимная</a:t>
            </a:r>
          </a:p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поддержка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231" y="2756124"/>
            <a:ext cx="2162426" cy="545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доверие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02976" y="2677377"/>
            <a:ext cx="2420253" cy="545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верность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37737" y="551204"/>
            <a:ext cx="2059835" cy="545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любовь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90095" y="1417422"/>
            <a:ext cx="1653864" cy="12599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449705" y="1850528"/>
            <a:ext cx="1102460" cy="787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98894" y="2992366"/>
            <a:ext cx="1260087" cy="17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6064133" y="1338675"/>
            <a:ext cx="1890130" cy="13387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00400" y="2913619"/>
            <a:ext cx="945065" cy="17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214314" y="3582941"/>
            <a:ext cx="1101585" cy="5521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27867" y="3307354"/>
            <a:ext cx="2520174" cy="18111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1338807" y="3307355"/>
            <a:ext cx="2992706" cy="196867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095248" y="6142253"/>
            <a:ext cx="2457379" cy="989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Утешение</a:t>
            </a:r>
          </a:p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горе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3978138" y="4607554"/>
            <a:ext cx="2834898" cy="770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77650" y="4409815"/>
            <a:ext cx="5167608" cy="545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3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Прочные  отношения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  <p:bldP spid="27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7370" y="5351473"/>
            <a:ext cx="5382903" cy="1652972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Comic Sans MS" pitchFamily="66" charset="0"/>
              </a:rPr>
              <a:t>человек, близкий вам по духу, по убеждениям, на которого можно во всем положиться.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7370" y="850879"/>
            <a:ext cx="5346316" cy="1265174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Comic Sans MS" pitchFamily="66" charset="0"/>
              </a:rPr>
              <a:t>человек, близкий вам по роду занятий, деятельности, по условиям жизни.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0246" y="2279639"/>
            <a:ext cx="5289513" cy="1652972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Comic Sans MS" pitchFamily="66" charset="0"/>
              </a:rPr>
              <a:t>человек, с которым у вас сложились хорошие, простые, но не совсем близкие отношения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1685" y="3922713"/>
            <a:ext cx="5153954" cy="1265174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Comic Sans MS" pitchFamily="66" charset="0"/>
              </a:rPr>
              <a:t>это человек, с которым вы общаетесь, которого вы знаете.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232" y="629951"/>
            <a:ext cx="1730128" cy="874619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476" y="2441136"/>
            <a:ext cx="3194183" cy="874619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товарищ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476" y="4173573"/>
            <a:ext cx="3465668" cy="874619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приятель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475" y="5906011"/>
            <a:ext cx="3633406" cy="874619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знакомый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181553" y="2125982"/>
            <a:ext cx="4882324" cy="31502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3"/>
            <a:endCxn id="5" idx="1"/>
          </p:cNvCxnSpPr>
          <p:nvPr/>
        </p:nvCxnSpPr>
        <p:spPr>
          <a:xfrm flipV="1">
            <a:off x="3351659" y="1483466"/>
            <a:ext cx="1045711" cy="1394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3425930" y="3031648"/>
            <a:ext cx="1968679" cy="17326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7" idx="1"/>
          </p:cNvCxnSpPr>
          <p:nvPr/>
        </p:nvCxnSpPr>
        <p:spPr>
          <a:xfrm rot="5400000" flipH="1" flipV="1">
            <a:off x="3205615" y="5208670"/>
            <a:ext cx="2059439" cy="7527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0796"/>
          <a:ext cx="10080625" cy="745887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69933"/>
                <a:gridCol w="5536081"/>
                <a:gridCol w="2974611"/>
              </a:tblGrid>
              <a:tr h="2519892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</a:rPr>
                        <a:t>Ситуация 1</a:t>
                      </a:r>
                      <a:endParaRPr lang="ru-RU" sz="2200" b="1" dirty="0">
                        <a:solidFill>
                          <a:srgbClr val="00B050"/>
                        </a:solidFill>
                      </a:endParaRPr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Вы пришли со школы и буквально валитесь с ног от усталости, но тут звонит ваш друг и просит помочь: ему нужно помочь отремонтировать велосипед</a:t>
                      </a:r>
                      <a:endParaRPr lang="ru-RU" sz="26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«Друга иметь – себя не жалеть»</a:t>
                      </a:r>
                      <a:endParaRPr lang="ru-RU" sz="2600" dirty="0">
                        <a:solidFill>
                          <a:srgbClr val="FF0000"/>
                        </a:solidFill>
                      </a:endParaRPr>
                    </a:p>
                  </a:txBody>
                  <a:tcPr marL="100806" marR="100806" marT="50398" marB="50398"/>
                </a:tc>
              </a:tr>
              <a:tr h="1108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B050"/>
                          </a:solidFill>
                        </a:rPr>
                        <a:t>Ситуация 2</a:t>
                      </a:r>
                    </a:p>
                    <a:p>
                      <a:pPr algn="ctr"/>
                      <a:endParaRPr lang="ru-RU" sz="2200" b="1" dirty="0">
                        <a:solidFill>
                          <a:srgbClr val="00B050"/>
                        </a:solidFill>
                      </a:endParaRPr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 играли в футбол во дворе. Ваш друг сломал руку.</a:t>
                      </a:r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«Друг познается в беде»</a:t>
                      </a:r>
                    </a:p>
                  </a:txBody>
                  <a:tcPr marL="100806" marR="100806" marT="50398" marB="50398"/>
                </a:tc>
              </a:tr>
              <a:tr h="2116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B050"/>
                          </a:solidFill>
                        </a:rPr>
                        <a:t>Ситуация 3</a:t>
                      </a:r>
                    </a:p>
                    <a:p>
                      <a:pPr algn="ctr"/>
                      <a:endParaRPr lang="ru-RU" sz="2200" b="1" dirty="0">
                        <a:solidFill>
                          <a:srgbClr val="00B050"/>
                        </a:solidFill>
                      </a:endParaRPr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lang="ru-RU" sz="2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Ваш друг поступил с вами  плохо, нечестно или вернее подло, но потом решил вернуть вашу дружбу, предложив дорогой подарок.</a:t>
                      </a:r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«Друга за деньги не купишь»</a:t>
                      </a:r>
                    </a:p>
                  </a:txBody>
                  <a:tcPr marL="100806" marR="100806" marT="50398" marB="50398"/>
                </a:tc>
              </a:tr>
              <a:tr h="17135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B050"/>
                          </a:solidFill>
                        </a:rPr>
                        <a:t>Ситуация 4</a:t>
                      </a:r>
                    </a:p>
                    <a:p>
                      <a:pPr algn="ctr"/>
                      <a:endParaRPr lang="ru-RU" sz="2200" b="1" dirty="0">
                        <a:solidFill>
                          <a:srgbClr val="00B050"/>
                        </a:solidFill>
                      </a:endParaRPr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«Дружба, что стекло: расколешь – не соберешь»</a:t>
                      </a:r>
                      <a:r>
                        <a:rPr lang="ru-RU" sz="26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100806" marR="100806" marT="50398" marB="50398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575073" y="236215"/>
            <a:ext cx="5434125" cy="2283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53829" y="3779838"/>
            <a:ext cx="5355370" cy="1968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53829" y="2598630"/>
            <a:ext cx="5355370" cy="110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45465" y="236215"/>
            <a:ext cx="2677685" cy="22049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45464" y="3779837"/>
            <a:ext cx="2598965" cy="1889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96360" y="5984758"/>
            <a:ext cx="2884266" cy="15749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6709" y="2677377"/>
            <a:ext cx="2756440" cy="9449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0794" tIns="50397" rIns="100794" bIns="50397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081" y="605475"/>
            <a:ext cx="8727044" cy="104633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C:\Documents and Settings\Михеева\Рабочий стол\все анимашки\все анимашки\погода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111" y="1636180"/>
            <a:ext cx="5901366" cy="48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020" y="3303585"/>
            <a:ext cx="5938634" cy="370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397238" y="636565"/>
            <a:ext cx="2915261" cy="60268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№1.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718" y="1565259"/>
            <a:ext cx="9128566" cy="1604497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эстафете твой друг прибежал последним,</a:t>
            </a:r>
          </a:p>
          <a:p>
            <a:pPr>
              <a:defRPr/>
            </a:pPr>
            <a:r>
              <a:rPr lang="ru-RU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он заплакал от обиды. </a:t>
            </a:r>
          </a:p>
          <a:p>
            <a:pPr>
              <a:defRPr/>
            </a:pPr>
            <a:r>
              <a:rPr lang="ru-RU" sz="3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Ваши действия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690" y="605474"/>
            <a:ext cx="2915261" cy="60268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№2.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674" y="3303858"/>
            <a:ext cx="5250326" cy="393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4032" y="1065193"/>
            <a:ext cx="8786874" cy="1604497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>
              <a:defRPr/>
            </a:pPr>
            <a:r>
              <a:rPr lang="ru-RU" sz="3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Твой друг подвернул ногу на уроке физкультуры </a:t>
            </a:r>
            <a:r>
              <a:rPr lang="ru-RU" sz="3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 </a:t>
            </a:r>
            <a:r>
              <a:rPr lang="ru-RU" sz="3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не может идти дальше. </a:t>
            </a:r>
          </a:p>
          <a:p>
            <a:pPr>
              <a:defRPr/>
            </a:pPr>
            <a:r>
              <a:rPr lang="ru-RU" sz="3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</a:t>
            </a:r>
            <a:r>
              <a:rPr lang="ru-RU" sz="35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3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Ваши действия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690" y="684221"/>
            <a:ext cx="2915261" cy="60268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№3.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033" y="1279508"/>
            <a:ext cx="8786874" cy="1604497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>
              <a:defRPr/>
            </a:pPr>
            <a:r>
              <a:rPr lang="ru-RU" sz="35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Твой друг долго болеет и не ходит в школу.</a:t>
            </a:r>
          </a:p>
          <a:p>
            <a:pPr>
              <a:defRPr/>
            </a:pPr>
            <a:r>
              <a:rPr lang="ru-RU" sz="35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                 Ваши действия…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960" y="3303585"/>
            <a:ext cx="5715635" cy="3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5690" y="684221"/>
            <a:ext cx="2915261" cy="60268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</a:t>
            </a:r>
            <a:r>
              <a:rPr lang="ru-RU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№4.</a:t>
            </a:r>
            <a:endParaRPr lang="ru-RU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032" y="2279639"/>
            <a:ext cx="8143932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54032" y="1208069"/>
            <a:ext cx="8429684" cy="19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49263" eaLnBrk="0"/>
            <a:r>
              <a:rPr lang="ru-RU" sz="3200" i="1" dirty="0">
                <a:solidFill>
                  <a:srgbClr val="000000"/>
                </a:solidFill>
                <a:latin typeface="+mn-lt"/>
                <a:ea typeface="MS Gothic" pitchFamily="49" charset="-128"/>
                <a:cs typeface="Times New Roman" pitchFamily="18" charset="0"/>
              </a:rPr>
              <a:t>Т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S Gothic" pitchFamily="49" charset="-128"/>
                <a:cs typeface="Times New Roman" pitchFamily="18" charset="0"/>
              </a:rPr>
              <a:t>вой друг не сделал домашнее задание и требует тетрадь, чтобы его списать.</a:t>
            </a:r>
          </a:p>
          <a:p>
            <a:pPr defTabSz="449263" eaLnBrk="0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Ваши действия…</a:t>
            </a:r>
          </a:p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Gothic" pitchFamily="49" charset="-128"/>
            </a:endParaRPr>
          </a:p>
        </p:txBody>
      </p:sp>
      <p:pic>
        <p:nvPicPr>
          <p:cNvPr id="8" name="Picture 2" descr="D:\Ира\Вн.мероприятия\доброта\мое\для работы\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34" y="2922581"/>
            <a:ext cx="34575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6938" y="993777"/>
            <a:ext cx="4929188" cy="42139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0" tIns="45711" rIns="91420" bIns="45711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ru-RU" sz="3600" dirty="0"/>
          </a:p>
          <a:p>
            <a:pPr>
              <a:buFont typeface="Wingdings" pitchFamily="2" charset="2"/>
              <a:buNone/>
              <a:defRPr/>
            </a:pPr>
            <a:r>
              <a:rPr lang="ru-RU" sz="3600" dirty="0"/>
              <a:t> </a:t>
            </a:r>
            <a:r>
              <a:rPr lang="ru-RU" sz="3600" b="1" i="1" dirty="0">
                <a:solidFill>
                  <a:srgbClr val="990000"/>
                </a:solidFill>
              </a:rPr>
              <a:t>Подумай,</a:t>
            </a:r>
            <a:r>
              <a:rPr lang="ru-RU" sz="3600" dirty="0">
                <a:solidFill>
                  <a:srgbClr val="FF3300"/>
                </a:solidFill>
              </a:rPr>
              <a:t> </a:t>
            </a:r>
            <a:r>
              <a:rPr lang="ru-RU" sz="3600" b="1" i="1" dirty="0">
                <a:solidFill>
                  <a:srgbClr val="663300"/>
                </a:solidFill>
                <a:latin typeface="Garamond" pitchFamily="18" charset="0"/>
              </a:rPr>
              <a:t>что тебе надо изменить в себе – в своем характере, привычках, увлечениях, - чтобы и с тобой людям захотелось дружить</a:t>
            </a:r>
            <a:r>
              <a:rPr lang="ru-RU" sz="3600" dirty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26627" name="Picture 3" descr="G:\урок дружба\картинки о дружбе\1292810898_54a451128a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0" y="1422385"/>
            <a:ext cx="3469846" cy="492922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6908" y="279375"/>
            <a:ext cx="8286808" cy="154938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  <a:cs typeface="Arabic Typesetting" pitchFamily="66" charset="-78"/>
              </a:rPr>
              <a:t>Притча </a:t>
            </a:r>
            <a:br>
              <a:rPr lang="ru-RU" sz="4000" b="1" i="1" dirty="0" smtClean="0">
                <a:solidFill>
                  <a:srgbClr val="C00000"/>
                </a:solidFill>
                <a:latin typeface="Georgia" pitchFamily="18" charset="0"/>
                <a:cs typeface="Arabic Typesetting" pitchFamily="66" charset="-78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Georgia" pitchFamily="18" charset="0"/>
                <a:cs typeface="Arabic Typesetting" pitchFamily="66" charset="-78"/>
              </a:rPr>
              <a:t>«БОГАТСТВО.  ЛЮБОВЬ. ДРУЖБА.»</a:t>
            </a:r>
            <a:endParaRPr lang="ru-RU" sz="4000" b="1" i="1" dirty="0">
              <a:solidFill>
                <a:srgbClr val="C00000"/>
              </a:solidFill>
              <a:latin typeface="Georgia" pitchFamily="18" charset="0"/>
              <a:cs typeface="Arabic Typesetting" pitchFamily="66" charset="-78"/>
            </a:endParaRPr>
          </a:p>
        </p:txBody>
      </p:sp>
      <p:pic>
        <p:nvPicPr>
          <p:cNvPr id="29699" name="Picture 3" descr="C:\Users\Леонид\Desktop\1313727127_pic0464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6908" y="1851011"/>
            <a:ext cx="8286808" cy="49863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p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2298" cy="7559675"/>
          </a:xfrm>
          <a:prstGeom prst="rect">
            <a:avLst/>
          </a:prstGeom>
          <a:noFill/>
        </p:spPr>
      </p:pic>
      <p:pic>
        <p:nvPicPr>
          <p:cNvPr id="3077" name="Picture 5" descr="mp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298" y="0"/>
            <a:ext cx="5278327" cy="755967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65616" y="3491101"/>
            <a:ext cx="6667913" cy="4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>
            <a:spAutoFit/>
          </a:bodyPr>
          <a:lstStyle/>
          <a:p>
            <a:endParaRPr lang="ru-RU" sz="2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992372" y="4731797"/>
          <a:ext cx="1592599" cy="1746425"/>
        </p:xfrm>
        <a:graphic>
          <a:graphicData uri="http://schemas.openxmlformats.org/presentationml/2006/ole">
            <p:oleObj spid="_x0000_s54274" name="Рисунок" r:id="rId4" imgW="4648200" imgH="5087112" progId="Word.Picture.8">
              <p:embed/>
            </p:oleObj>
          </a:graphicData>
        </a:graphic>
      </p:graphicFrame>
      <p:pic>
        <p:nvPicPr>
          <p:cNvPr id="3086" name="Picture 14" descr="anihear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676" y="2708267"/>
            <a:ext cx="2857927" cy="2857627"/>
          </a:xfrm>
          <a:prstGeom prst="rect">
            <a:avLst/>
          </a:prstGeom>
          <a:noFill/>
        </p:spPr>
      </p:pic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1754164" y="3922713"/>
          <a:ext cx="1375585" cy="1508435"/>
        </p:xfrm>
        <a:graphic>
          <a:graphicData uri="http://schemas.openxmlformats.org/presentationml/2006/ole">
            <p:oleObj spid="_x0000_s54275" name="Рисунок" r:id="rId6" imgW="4648200" imgH="5087112" progId="Word.Picture.8">
              <p:embed/>
            </p:oleObj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754296" y="5575260"/>
          <a:ext cx="1809612" cy="1984415"/>
        </p:xfrm>
        <a:graphic>
          <a:graphicData uri="http://schemas.openxmlformats.org/presentationml/2006/ole">
            <p:oleObj spid="_x0000_s54276" name="Picture" r:id="rId7" imgW="4648200" imgH="5087112" progId="Word.Picture.8">
              <p:embed/>
            </p:oleObj>
          </a:graphicData>
        </a:graphic>
      </p:graphicFrame>
      <p:pic>
        <p:nvPicPr>
          <p:cNvPr id="3090" name="Picture 18" descr="icon_safet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1684" y="3565523"/>
            <a:ext cx="763047" cy="951959"/>
          </a:xfrm>
          <a:prstGeom prst="rect">
            <a:avLst/>
          </a:prstGeom>
          <a:noFill/>
        </p:spPr>
      </p:pic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8374270" y="4812294"/>
          <a:ext cx="1454340" cy="1594182"/>
        </p:xfrm>
        <a:graphic>
          <a:graphicData uri="http://schemas.openxmlformats.org/presentationml/2006/ole">
            <p:oleObj spid="_x0000_s54277" name="Рисунок" r:id="rId9" imgW="4648200" imgH="5087112" progId="Word.Picture.8">
              <p:embed/>
            </p:oleObj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7254890" y="993755"/>
          <a:ext cx="1454341" cy="1594181"/>
        </p:xfrm>
        <a:graphic>
          <a:graphicData uri="http://schemas.openxmlformats.org/presentationml/2006/ole">
            <p:oleObj spid="_x0000_s54278" name="Рисунок" r:id="rId10" imgW="4648200" imgH="5087112" progId="Word.Picture.8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992312" y="2430646"/>
          <a:ext cx="1454340" cy="1594181"/>
        </p:xfrm>
        <a:graphic>
          <a:graphicData uri="http://schemas.openxmlformats.org/presentationml/2006/ole">
            <p:oleObj spid="_x0000_s54279" name="Рисунок" r:id="rId11" imgW="4648200" imgH="5087112" progId="Word.Picture.8">
              <p:embed/>
            </p:oleObj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911807" y="5050283"/>
          <a:ext cx="1454340" cy="1594182"/>
        </p:xfrm>
        <a:graphic>
          <a:graphicData uri="http://schemas.openxmlformats.org/presentationml/2006/ole">
            <p:oleObj spid="_x0000_s54280" name="Рисунок" r:id="rId12" imgW="4648200" imgH="5087112" progId="Word.Picture.8">
              <p:embed/>
            </p:oleObj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8215010" y="2985372"/>
          <a:ext cx="1454341" cy="1594182"/>
        </p:xfrm>
        <a:graphic>
          <a:graphicData uri="http://schemas.openxmlformats.org/presentationml/2006/ole">
            <p:oleObj spid="_x0000_s54281" name="Рисунок" r:id="rId13" imgW="4648200" imgH="5087112" progId="Word.Picture.8">
              <p:embed/>
            </p:oleObj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5278328" y="605475"/>
          <a:ext cx="1454341" cy="1594182"/>
        </p:xfrm>
        <a:graphic>
          <a:graphicData uri="http://schemas.openxmlformats.org/presentationml/2006/ole">
            <p:oleObj spid="_x0000_s54282" name="Рисунок" r:id="rId14" imgW="4648200" imgH="5087112" progId="Word.Picture.8">
              <p:embed/>
            </p:oleObj>
          </a:graphicData>
        </a:graphic>
      </p:graphicFrame>
      <p:graphicFrame>
        <p:nvGraphicFramePr>
          <p:cNvPr id="3098" name="Object 26"/>
          <p:cNvGraphicFramePr>
            <a:graphicFrameLocks noChangeAspect="1"/>
          </p:cNvGraphicFramePr>
          <p:nvPr/>
        </p:nvGraphicFramePr>
        <p:xfrm>
          <a:off x="2500905" y="524978"/>
          <a:ext cx="1454340" cy="1594182"/>
        </p:xfrm>
        <a:graphic>
          <a:graphicData uri="http://schemas.openxmlformats.org/presentationml/2006/ole">
            <p:oleObj spid="_x0000_s54283" name="Рисунок" r:id="rId15" imgW="4648200" imgH="5087112" progId="Word.Picture.8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611288" y="1065193"/>
            <a:ext cx="721523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Золотые ключики</a:t>
            </a:r>
          </a:p>
          <a:p>
            <a:pPr algn="ctr"/>
            <a:r>
              <a:rPr lang="ru-RU" sz="60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 сердцам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39718" y="5994415"/>
            <a:ext cx="2786082" cy="1285884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ru-RU" b="1" dirty="0" smtClean="0">
                <a:solidFill>
                  <a:schemeClr val="tx1"/>
                </a:solidFill>
              </a:rPr>
              <a:t>уважение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540114" y="1565259"/>
            <a:ext cx="2460653" cy="134919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ru-RU" b="1" dirty="0">
                <a:solidFill>
                  <a:schemeClr val="tx1"/>
                </a:solidFill>
              </a:rPr>
              <a:t> доброта 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68280" y="4137027"/>
            <a:ext cx="2857927" cy="127044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ru-RU" b="1" dirty="0" smtClean="0">
                <a:solidFill>
                  <a:schemeClr val="tx1"/>
                </a:solidFill>
              </a:rPr>
              <a:t>верность</a:t>
            </a:r>
            <a:r>
              <a:rPr lang="ru-RU" dirty="0"/>
              <a:t>	 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397238" y="6210482"/>
            <a:ext cx="2619912" cy="134919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ru-RU" b="1" dirty="0" smtClean="0">
                <a:solidFill>
                  <a:schemeClr val="tx1"/>
                </a:solidFill>
              </a:rPr>
              <a:t>забота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0" y="1922449"/>
            <a:ext cx="3095943" cy="166592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дружелюбие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6786921" y="1716677"/>
            <a:ext cx="3017187" cy="17464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вежливость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44371" y="3620595"/>
            <a:ext cx="2857927" cy="6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 </a:t>
            </a: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911807" y="524978"/>
            <a:ext cx="8176507" cy="1111203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 spc="794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Так что же это за золотые ключики,</a:t>
            </a:r>
          </a:p>
          <a:p>
            <a:pPr algn="ctr"/>
            <a:r>
              <a:rPr lang="ru-RU" sz="4000" kern="10" spc="794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которые открывают все сердца ?</a:t>
            </a:r>
          </a:p>
        </p:txBody>
      </p:sp>
      <p:pic>
        <p:nvPicPr>
          <p:cNvPr id="10256" name="Picture 16" descr="2376eba63edacd5bc8af370465b8617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4446" y="2827878"/>
            <a:ext cx="3811736" cy="3179614"/>
          </a:xfrm>
          <a:prstGeom prst="rect">
            <a:avLst/>
          </a:prstGeom>
          <a:noFill/>
        </p:spPr>
      </p:pic>
      <p:pic>
        <p:nvPicPr>
          <p:cNvPr id="10261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72302" y="3611845"/>
            <a:ext cx="336021" cy="335986"/>
          </a:xfrm>
          <a:prstGeom prst="rect">
            <a:avLst/>
          </a:prstGeom>
          <a:noFill/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183320" y="5565787"/>
            <a:ext cx="2619912" cy="134919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ru-RU" b="1" dirty="0">
                <a:solidFill>
                  <a:schemeClr val="tx1"/>
                </a:solidFill>
              </a:rPr>
              <a:t>честность 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969138" y="3851275"/>
            <a:ext cx="2619912" cy="134919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r>
              <a:rPr lang="ru-RU" b="1" dirty="0" smtClean="0">
                <a:solidFill>
                  <a:schemeClr val="tx1"/>
                </a:solidFill>
              </a:rPr>
              <a:t>любовь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10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p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2298" cy="7559675"/>
          </a:xfrm>
          <a:prstGeom prst="rect">
            <a:avLst/>
          </a:prstGeom>
          <a:noFill/>
        </p:spPr>
      </p:pic>
      <p:pic>
        <p:nvPicPr>
          <p:cNvPr id="3077" name="Picture 5" descr="mp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298" y="0"/>
            <a:ext cx="5278327" cy="7559675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865616" y="3491101"/>
            <a:ext cx="6667913" cy="4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>
            <a:spAutoFit/>
          </a:bodyPr>
          <a:lstStyle/>
          <a:p>
            <a:endParaRPr lang="ru-RU" sz="2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5992372" y="4731797"/>
          <a:ext cx="1592599" cy="1746425"/>
        </p:xfrm>
        <a:graphic>
          <a:graphicData uri="http://schemas.openxmlformats.org/presentationml/2006/ole">
            <p:oleObj spid="_x0000_s71682" name="Рисунок" r:id="rId4" imgW="4648200" imgH="5087112" progId="Word.Picture.8">
              <p:embed/>
            </p:oleObj>
          </a:graphicData>
        </a:graphic>
      </p:graphicFrame>
      <p:pic>
        <p:nvPicPr>
          <p:cNvPr id="3086" name="Picture 14" descr="anihear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676" y="2708267"/>
            <a:ext cx="2857927" cy="2857627"/>
          </a:xfrm>
          <a:prstGeom prst="rect">
            <a:avLst/>
          </a:prstGeom>
          <a:noFill/>
        </p:spPr>
      </p:pic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1754164" y="3922713"/>
          <a:ext cx="1375585" cy="1508435"/>
        </p:xfrm>
        <a:graphic>
          <a:graphicData uri="http://schemas.openxmlformats.org/presentationml/2006/ole">
            <p:oleObj spid="_x0000_s71683" name="Рисунок" r:id="rId6" imgW="4648200" imgH="5087112" progId="Word.Picture.8">
              <p:embed/>
            </p:oleObj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754296" y="5575260"/>
          <a:ext cx="1809612" cy="1984415"/>
        </p:xfrm>
        <a:graphic>
          <a:graphicData uri="http://schemas.openxmlformats.org/presentationml/2006/ole">
            <p:oleObj spid="_x0000_s71684" name="Picture" r:id="rId7" imgW="4648200" imgH="5087112" progId="Word.Picture.8">
              <p:embed/>
            </p:oleObj>
          </a:graphicData>
        </a:graphic>
      </p:graphicFrame>
      <p:pic>
        <p:nvPicPr>
          <p:cNvPr id="3090" name="Picture 18" descr="icon_safety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1684" y="3565523"/>
            <a:ext cx="763047" cy="951959"/>
          </a:xfrm>
          <a:prstGeom prst="rect">
            <a:avLst/>
          </a:prstGeom>
          <a:noFill/>
        </p:spPr>
      </p:pic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8374270" y="4812294"/>
          <a:ext cx="1454340" cy="1594182"/>
        </p:xfrm>
        <a:graphic>
          <a:graphicData uri="http://schemas.openxmlformats.org/presentationml/2006/ole">
            <p:oleObj spid="_x0000_s71685" name="Рисунок" r:id="rId9" imgW="4648200" imgH="5087112" progId="Word.Picture.8">
              <p:embed/>
            </p:oleObj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7254890" y="993755"/>
          <a:ext cx="1454341" cy="1594181"/>
        </p:xfrm>
        <a:graphic>
          <a:graphicData uri="http://schemas.openxmlformats.org/presentationml/2006/ole">
            <p:oleObj spid="_x0000_s71686" name="Рисунок" r:id="rId10" imgW="4648200" imgH="5087112" progId="Word.Picture.8">
              <p:embed/>
            </p:oleObj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992312" y="2430646"/>
          <a:ext cx="1454340" cy="1594181"/>
        </p:xfrm>
        <a:graphic>
          <a:graphicData uri="http://schemas.openxmlformats.org/presentationml/2006/ole">
            <p:oleObj spid="_x0000_s71687" name="Рисунок" r:id="rId11" imgW="4648200" imgH="5087112" progId="Word.Picture.8">
              <p:embed/>
            </p:oleObj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911807" y="5050283"/>
          <a:ext cx="1454340" cy="1594182"/>
        </p:xfrm>
        <a:graphic>
          <a:graphicData uri="http://schemas.openxmlformats.org/presentationml/2006/ole">
            <p:oleObj spid="_x0000_s71688" name="Рисунок" r:id="rId12" imgW="4648200" imgH="5087112" progId="Word.Picture.8">
              <p:embed/>
            </p:oleObj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8215010" y="2985372"/>
          <a:ext cx="1454341" cy="1594182"/>
        </p:xfrm>
        <a:graphic>
          <a:graphicData uri="http://schemas.openxmlformats.org/presentationml/2006/ole">
            <p:oleObj spid="_x0000_s71689" name="Рисунок" r:id="rId13" imgW="4648200" imgH="5087112" progId="Word.Picture.8">
              <p:embed/>
            </p:oleObj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5278328" y="605475"/>
          <a:ext cx="1454341" cy="1594182"/>
        </p:xfrm>
        <a:graphic>
          <a:graphicData uri="http://schemas.openxmlformats.org/presentationml/2006/ole">
            <p:oleObj spid="_x0000_s71690" name="Рисунок" r:id="rId14" imgW="4648200" imgH="5087112" progId="Word.Picture.8">
              <p:embed/>
            </p:oleObj>
          </a:graphicData>
        </a:graphic>
      </p:graphicFrame>
      <p:graphicFrame>
        <p:nvGraphicFramePr>
          <p:cNvPr id="3098" name="Object 26"/>
          <p:cNvGraphicFramePr>
            <a:graphicFrameLocks noChangeAspect="1"/>
          </p:cNvGraphicFramePr>
          <p:nvPr/>
        </p:nvGraphicFramePr>
        <p:xfrm>
          <a:off x="2500905" y="524978"/>
          <a:ext cx="1454340" cy="1594182"/>
        </p:xfrm>
        <a:graphic>
          <a:graphicData uri="http://schemas.openxmlformats.org/presentationml/2006/ole">
            <p:oleObj spid="_x0000_s71691" name="Рисунок" r:id="rId15" imgW="4648200" imgH="5087112" progId="Word.Picture.8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68346" y="1065193"/>
            <a:ext cx="8929750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«СЕРДЦЕ ДОБРОТЫ»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139" y="0"/>
            <a:ext cx="4592067" cy="181917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Цветок</a:t>
            </a:r>
            <a:r>
              <a:rPr lang="ru-RU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«Дружбы»</a:t>
            </a:r>
          </a:p>
        </p:txBody>
      </p:sp>
      <p:pic>
        <p:nvPicPr>
          <p:cNvPr id="19458" name="Picture 2" descr="C:\Users\Александр\Desktop\rainbo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318" y="2126147"/>
            <a:ext cx="7324255" cy="5005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470" y="993755"/>
            <a:ext cx="8569325" cy="16208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56" y="3851275"/>
            <a:ext cx="8842387" cy="257176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Что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вас удивило?</a:t>
            </a:r>
          </a:p>
          <a:p>
            <a:pPr algn="l">
              <a:buFont typeface="Arial" pitchFamily="34" charset="0"/>
              <a:buChar char="•"/>
            </a:pPr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Что нового узнали на занятии?</a:t>
            </a:r>
          </a:p>
          <a:p>
            <a:pPr algn="l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Что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вас заинтересовало?</a:t>
            </a:r>
          </a:p>
          <a:p>
            <a:endParaRPr lang="ru-RU" dirty="0"/>
          </a:p>
        </p:txBody>
      </p:sp>
      <p:pic>
        <p:nvPicPr>
          <p:cNvPr id="6" name="Picture 2" descr="C:\Documents and Settings\Михеева\Рабочий стол\все анимашки\все анимашки\погода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-220691"/>
            <a:ext cx="4500594" cy="368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1135359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468544" y="2565391"/>
            <a:ext cx="4961558" cy="4206819"/>
          </a:xfrm>
          <a:noFill/>
        </p:spPr>
      </p:pic>
      <p:sp>
        <p:nvSpPr>
          <p:cNvPr id="20483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96908" y="1208069"/>
            <a:ext cx="8568531" cy="162043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Дружба- это нежный цветок…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Берегите ДРУЖБУ!!!</a:t>
            </a:r>
          </a:p>
        </p:txBody>
      </p:sp>
      <p:pic>
        <p:nvPicPr>
          <p:cNvPr id="20484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82450" flipH="1">
            <a:off x="310743" y="1516211"/>
            <a:ext cx="1847921" cy="19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бабоч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54546" flipH="1">
            <a:off x="7882491" y="1746428"/>
            <a:ext cx="1848115" cy="191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4206" y="2519895"/>
            <a:ext cx="3386459" cy="40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80" y="2589892"/>
            <a:ext cx="3386459" cy="40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C:\Documents and Settings\Галина Ивановна\Рабочий стол\f9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9029" y="3"/>
            <a:ext cx="3386459" cy="40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отенок_по_имени_Гав_-_Дружба_крепкая_не_сломается_(2_23)(www.muzico.ru)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15009" y="6796708"/>
            <a:ext cx="336021" cy="3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4098" y="4208466"/>
            <a:ext cx="5429278" cy="4042242"/>
          </a:xfrm>
          <a:prstGeom prst="rect">
            <a:avLst/>
          </a:prstGeom>
          <a:noFill/>
          <a:ln w="9525">
            <a:solidFill>
              <a:srgbClr val="CC66FF">
                <a:alpha val="80000"/>
              </a:srgbClr>
            </a:solidFill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Monotype Corsiva" pitchFamily="66" charset="0"/>
              </a:rPr>
              <a:t>тема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: </a:t>
            </a:r>
          </a:p>
          <a:p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« Поговорим </a:t>
            </a:r>
          </a:p>
          <a:p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о дружбе»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    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4032" y="493689"/>
            <a:ext cx="8569325" cy="1620837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</a:rPr>
              <a:t>“</a:t>
            </a:r>
            <a:r>
              <a:rPr lang="ru-RU" b="1" i="1" dirty="0" smtClean="0">
                <a:solidFill>
                  <a:srgbClr val="0000FF"/>
                </a:solidFill>
              </a:rPr>
              <a:t>Человек без друзей , что дерево без корней</a:t>
            </a:r>
            <a:r>
              <a:rPr lang="ru-RU" i="1" dirty="0" smtClean="0">
                <a:solidFill>
                  <a:srgbClr val="0000FF"/>
                </a:solidFill>
              </a:rPr>
              <a:t>”</a:t>
            </a:r>
            <a:br>
              <a:rPr lang="ru-RU" i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8851" y="0"/>
            <a:ext cx="6668404" cy="96047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Мозговой штурм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8851" y="4094826"/>
            <a:ext cx="6757275" cy="96047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Работа в группах</a:t>
            </a:r>
          </a:p>
        </p:txBody>
      </p:sp>
      <p:pic>
        <p:nvPicPr>
          <p:cNvPr id="1026" name="Picture 2" descr="C:\Users\Александр\Desktop\samorz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160" y="866193"/>
            <a:ext cx="4059401" cy="32391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0008" y="5118540"/>
            <a:ext cx="8899364" cy="1990950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</a:rPr>
              <a:t>Найдите слова, которые характеризуют слово  – ДРУЖБА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2594" y="422251"/>
            <a:ext cx="8569325" cy="1620837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Найдите слова, которые характеризуют слово  – ДРУЖБА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718" y="1493821"/>
            <a:ext cx="9072626" cy="5286412"/>
          </a:xfrm>
        </p:spPr>
        <p:txBody>
          <a:bodyPr/>
          <a:lstStyle/>
          <a:p>
            <a:pPr algn="l"/>
            <a:r>
              <a:rPr lang="ru-RU" b="1" i="1" dirty="0" smtClean="0"/>
              <a:t>Честность, враньё, грубость, доброта, верность, взаимовыручка, бескорыстие,  предательство, драчливость, любовь, доверие, сострадание, зло, отзывчивость, лживость, искренность, смелость, враждебность, преданность, уважение, добросовестность, безответственность, терпимость, безрассудство, забота, щедрость, корысть, целеустремленность, храбрость, порядочность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18" y="636565"/>
            <a:ext cx="8929722" cy="31085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 lIns="91420" tIns="45711" rIns="91420" bIns="45711" anchor="ctr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такое дружба? Каждый знает.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Может быть и </a:t>
            </a: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спрашивать смешно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 а всё же, что обозначает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Это слово? Значит что оно?</a:t>
            </a:r>
          </a:p>
        </p:txBody>
      </p:sp>
      <p:pic>
        <p:nvPicPr>
          <p:cNvPr id="3" name="Рисунок 2" descr="OI_b960be0a31d44acc94139a5b5284f0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7106" y="3708399"/>
            <a:ext cx="5072098" cy="324867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081" y="605475"/>
            <a:ext cx="6902891" cy="104633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дружба?</a:t>
            </a:r>
          </a:p>
        </p:txBody>
      </p:sp>
      <p:pic>
        <p:nvPicPr>
          <p:cNvPr id="5123" name="Picture 2" descr="C:\Documents and Settings\Михеева\Рабочий стол\все анимашки\все анимашки\погода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111" y="1636180"/>
            <a:ext cx="5901366" cy="48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832" y="0"/>
            <a:ext cx="2182793" cy="2182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4032" y="779442"/>
            <a:ext cx="6357982" cy="1214445"/>
          </a:xfrm>
        </p:spPr>
        <p:txBody>
          <a:bodyPr/>
          <a:lstStyle/>
          <a:p>
            <a:pPr marL="514350" indent="-514350"/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4000" b="1" i="1" u="sng" dirty="0" smtClean="0">
                <a:solidFill>
                  <a:srgbClr val="C00000"/>
                </a:solidFill>
              </a:rPr>
              <a:t>ДРУЖБА  –  ЭТО…..</a:t>
            </a:r>
            <a:br>
              <a:rPr lang="ru-RU" sz="4000" b="1" i="1" u="sng" dirty="0" smtClean="0">
                <a:solidFill>
                  <a:srgbClr val="C00000"/>
                </a:solidFill>
              </a:rPr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11156" y="1708135"/>
            <a:ext cx="8786874" cy="45720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u="sng" dirty="0" smtClean="0"/>
              <a:t> </a:t>
            </a: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</a:rPr>
              <a:t>Дружба -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близкие приятельские отношения, тесное знакомство вследствие привязанности и расположения. (Д.Н.Ушаков)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Дружба – близкие отношения, основанные на взаимном доверии,    привязанности, общности интересов. (С.И. Ожегова)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Дружба - это взаимная привязанность двух или более людей, бескорыстная, основанная на любви и уважении.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В.И.Даль)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081" y="605475"/>
            <a:ext cx="6902891" cy="104633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дружба?</a:t>
            </a:r>
          </a:p>
        </p:txBody>
      </p:sp>
      <p:pic>
        <p:nvPicPr>
          <p:cNvPr id="5123" name="Picture 2" descr="C:\Documents and Settings\Михеева\Рабочий стол\все анимашки\все анимашки\погода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478" y="1493821"/>
            <a:ext cx="5901366" cy="482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2726" y="6423043"/>
            <a:ext cx="4429156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Работа в группах</a:t>
            </a:r>
            <a:endParaRPr lang="ru-RU" sz="3200" b="1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35505</TotalTime>
  <Words>622</Words>
  <PresentationFormat>Произвольный</PresentationFormat>
  <Paragraphs>111</Paragraphs>
  <Slides>25</Slides>
  <Notes>5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Рисунок</vt:lpstr>
      <vt:lpstr>Picture</vt:lpstr>
      <vt:lpstr>Слайд 1</vt:lpstr>
      <vt:lpstr>Притча  «БОГАТСТВО.  ЛЮБОВЬ. ДРУЖБА.»</vt:lpstr>
      <vt:lpstr>“Человек без друзей , что дерево без корней” </vt:lpstr>
      <vt:lpstr>Слайд 4</vt:lpstr>
      <vt:lpstr>Найдите слова, которые характеризуют слово  – ДРУЖБА </vt:lpstr>
      <vt:lpstr>Слайд 6</vt:lpstr>
      <vt:lpstr>Слайд 7</vt:lpstr>
      <vt:lpstr>    ДРУЖБА  –  ЭТО…..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Дружба- это нежный цветок… Берегите ДРУЖБУ!!!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104</cp:revision>
  <cp:lastPrinted>1601-01-01T00:00:00Z</cp:lastPrinted>
  <dcterms:created xsi:type="dcterms:W3CDTF">2010-10-20T12:13:29Z</dcterms:created>
  <dcterms:modified xsi:type="dcterms:W3CDTF">2014-11-25T19:04:52Z</dcterms:modified>
</cp:coreProperties>
</file>