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00" r:id="rId2"/>
    <p:sldId id="301" r:id="rId3"/>
    <p:sldId id="259" r:id="rId4"/>
    <p:sldId id="267" r:id="rId5"/>
    <p:sldId id="297" r:id="rId6"/>
    <p:sldId id="309" r:id="rId7"/>
    <p:sldId id="283" r:id="rId8"/>
    <p:sldId id="295" r:id="rId9"/>
    <p:sldId id="290" r:id="rId10"/>
    <p:sldId id="278" r:id="rId11"/>
    <p:sldId id="280" r:id="rId12"/>
    <p:sldId id="281" r:id="rId13"/>
    <p:sldId id="306" r:id="rId14"/>
    <p:sldId id="305" r:id="rId15"/>
    <p:sldId id="308" r:id="rId16"/>
    <p:sldId id="282" r:id="rId17"/>
    <p:sldId id="302" r:id="rId18"/>
    <p:sldId id="31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0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90" y="-8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F31E9-C3E8-45DE-9195-44D80B5FD5C4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227ED3-D705-4998-B68D-4E3838AB87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27ED3-D705-4998-B68D-4E3838AB8731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27ED3-D705-4998-B68D-4E3838AB8731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227ED3-D705-4998-B68D-4E3838AB8731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52419-F793-40EE-AB92-40DE7546474D}" type="datetimeFigureOut">
              <a:rPr lang="ru-RU" smtClean="0"/>
              <a:pPr/>
              <a:t>18.01.2016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8E5C3-B75E-48E9-AC15-993F6C763A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Elena\Documents\Aquarium%20-%20449.mp4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29.jpeg"/><Relationship Id="rId7" Type="http://schemas.openxmlformats.org/officeDocument/2006/relationships/image" Target="../media/image3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jpeg"/><Relationship Id="rId5" Type="http://schemas.openxmlformats.org/officeDocument/2006/relationships/image" Target="../media/image31.jpeg"/><Relationship Id="rId4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jpeg"/><Relationship Id="rId4" Type="http://schemas.openxmlformats.org/officeDocument/2006/relationships/image" Target="../media/image3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Внешнее строение и передвижение рыб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136" name="Picture 16" descr="C:\Users\Elena\Pictures\ryba-barrak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643446"/>
            <a:ext cx="3714776" cy="1928826"/>
          </a:xfrm>
          <a:prstGeom prst="rect">
            <a:avLst/>
          </a:prstGeom>
          <a:noFill/>
        </p:spPr>
      </p:pic>
      <p:pic>
        <p:nvPicPr>
          <p:cNvPr id="5138" name="Picture 18" descr="C:\Users\Elena\Pictures\ryba-ka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000240"/>
            <a:ext cx="2071702" cy="2214578"/>
          </a:xfrm>
          <a:prstGeom prst="rect">
            <a:avLst/>
          </a:prstGeom>
          <a:noFill/>
        </p:spPr>
      </p:pic>
      <p:pic>
        <p:nvPicPr>
          <p:cNvPr id="5139" name="Picture 19" descr="C:\Users\Elena\Pictures\ryba-belug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71678"/>
            <a:ext cx="2143140" cy="2857520"/>
          </a:xfrm>
          <a:prstGeom prst="rect">
            <a:avLst/>
          </a:prstGeom>
          <a:noFill/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144463"/>
            <a:ext cx="8858311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000496" y="6000768"/>
            <a:ext cx="121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Барракуда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714876" y="4214818"/>
            <a:ext cx="83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карась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4572008"/>
            <a:ext cx="727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акула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429520" y="4357694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Белуга</a:t>
            </a:r>
            <a:endParaRPr lang="ru-RU" dirty="0"/>
          </a:p>
        </p:txBody>
      </p:sp>
      <p:pic>
        <p:nvPicPr>
          <p:cNvPr id="5135" name="Picture 15" descr="C:\Users\Elena\Pictures\ryba-akula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8662" y="1928802"/>
            <a:ext cx="2786082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8929717" cy="67151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25919"/>
                <a:gridCol w="2851899"/>
                <a:gridCol w="2851899"/>
              </a:tblGrid>
              <a:tr h="856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4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Признаки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Calibri"/>
                          <a:ea typeface="Calibri"/>
                          <a:cs typeface="Times New Roman"/>
                        </a:rPr>
                        <a:t>Значение для жизни в воде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2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тела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 sz="2000"/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 marL="9525" marR="9525" marT="9525" marB="9525" anchor="ctr"/>
                </a:tc>
              </a:tr>
              <a:tr h="42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Покровы: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4228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Окраска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Отделы тела: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Органы чувств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Зрения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Обоняния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Боковой линии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Слуха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Равновесия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737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Органы передвижения: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001157" cy="70023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51727"/>
                <a:gridCol w="2874715"/>
                <a:gridCol w="2874715"/>
              </a:tblGrid>
              <a:tr h="10247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4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Признаки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  Значение для жизни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   в воде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056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Форма тела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Обтекаемая, сжатая с боков.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Снижение трения воды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77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Покровы: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Кожа, чешуя, слизь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Защита, снижение трения воды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5319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Окраска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Спинка темная (сливается с дном), брюшко светлое (незаметно на фоне светлого неба)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Защитная, маскировка.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77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Отделы тела: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Голова плавно переходит в туловище и хвост.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Снижение трения воды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6861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Органы чувств</a:t>
                      </a:r>
                      <a:endParaRPr lang="ru-RU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77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Зрения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Глаза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Хорошо видят на близком расстоянии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77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Обоняния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Ноздри</a:t>
                      </a:r>
                      <a:endParaRPr lang="ru-RU" sz="18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Восприятие запахов растворенных в воде</a:t>
                      </a:r>
                      <a:endParaRPr lang="ru-RU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729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03330"/>
                <a:gridCol w="2920335"/>
                <a:gridCol w="2920335"/>
              </a:tblGrid>
              <a:tr h="1085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64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Признаки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Значение для жизни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в воде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14447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Боковой линии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Каналы лежащие под чешуей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Позволяет чувствовать потоки воды, различать предметы, воспринимать электромагнитные поля.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5355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Слуха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Внутреннее ухо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Восприятие звуковых волн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Равновесия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Ощущение положения своего тела.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Органы</a:t>
                      </a: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передвижения:</a:t>
                      </a:r>
                      <a:endParaRPr lang="ru-RU" sz="1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Не парные плавники: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4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Спинной, анальный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Устойчивость при движении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266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Хвостовой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Движение вперед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Times New Roman"/>
                          <a:cs typeface="Times New Roman"/>
                        </a:rPr>
                        <a:t>Парные: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4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Грудные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Повороты в воде, движение вверх вниз и в стороны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  <a:tr h="734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  <a:cs typeface="Times New Roman"/>
                        </a:rPr>
                        <a:t>Брюшные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  <a:cs typeface="Times New Roman"/>
                        </a:rPr>
                        <a:t>Удерживает в равновесии в вертикальном положении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/>
          <p:nvPr/>
        </p:nvPicPr>
        <p:blipFill>
          <a:blip r:embed="rId2"/>
          <a:stretch/>
        </p:blipFill>
        <p:spPr>
          <a:xfrm>
            <a:off x="0" y="0"/>
            <a:ext cx="9216720" cy="6858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:\Users\Elena\Pictures\Рисунок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TextShape 1"/>
          <p:cNvSpPr txBox="1"/>
          <p:nvPr/>
        </p:nvSpPr>
        <p:spPr>
          <a:xfrm>
            <a:off x="0" y="0"/>
            <a:ext cx="9144000" cy="1202040"/>
          </a:xfrm>
          <a:prstGeom prst="rect">
            <a:avLst/>
          </a:prstGeom>
          <a:solidFill>
            <a:srgbClr val="0070C0">
              <a:alpha val="72000"/>
            </a:srgbClr>
          </a:solidFill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strike="noStrike" dirty="0">
                <a:latin typeface="Constantia"/>
              </a:rPr>
              <a:t>Хозяйственное значение рыб</a:t>
            </a:r>
            <a:endParaRPr/>
          </a:p>
        </p:txBody>
      </p:sp>
      <p:sp>
        <p:nvSpPr>
          <p:cNvPr id="47" name="TextShape 2"/>
          <p:cNvSpPr txBox="1"/>
          <p:nvPr/>
        </p:nvSpPr>
        <p:spPr>
          <a:xfrm>
            <a:off x="0" y="1214422"/>
            <a:ext cx="9144000" cy="56435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b="1" strike="noStrike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Рыба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- ценный  пищевой продукт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, она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служит  одним из основных  источников пищевого белка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.</a:t>
            </a: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b="1" strike="noStrike" dirty="0" smtClean="0">
              <a:solidFill>
                <a:srgbClr val="00206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Ежегодно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вылавливается  70-74млн т рыб в морях  и океанах и около 9млн т в пресных водоёмах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.</a:t>
            </a: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b="1" strike="noStrike" dirty="0" smtClean="0">
              <a:solidFill>
                <a:srgbClr val="00206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Рыбий жир - целебный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для человека 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продукт, содержит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витамин D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. Его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получают из печени некоторых рыб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, например </a:t>
            </a:r>
            <a:r>
              <a:rPr lang="ru-RU" sz="3200" b="1" strike="noStrike" dirty="0">
                <a:solidFill>
                  <a:srgbClr val="002060"/>
                </a:solidFill>
                <a:latin typeface="Franklin Gothic Book"/>
              </a:rPr>
              <a:t>тресковых</a:t>
            </a:r>
            <a:r>
              <a:rPr lang="ru-RU" sz="3200" b="1" strike="noStrike" dirty="0" smtClean="0">
                <a:solidFill>
                  <a:srgbClr val="002060"/>
                </a:solidFill>
                <a:latin typeface="Franklin Gothic Book"/>
              </a:rPr>
              <a:t>.</a:t>
            </a: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strike="noStrike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endParaRPr lang="ru-RU" sz="3200" strike="noStrike" dirty="0" smtClean="0">
              <a:solidFill>
                <a:srgbClr val="000000"/>
              </a:solidFill>
              <a:latin typeface="Franklin Gothic Book"/>
            </a:endParaRPr>
          </a:p>
          <a:p>
            <a:pPr>
              <a:lnSpc>
                <a:spcPct val="100000"/>
              </a:lnSpc>
              <a:buSzPct val="85000"/>
              <a:buFont typeface="Brush Script MT"/>
              <a:buChar char="O"/>
            </a:pPr>
            <a:r>
              <a:rPr lang="ru-RU" sz="3200" strike="noStrike" dirty="0" err="1" smtClean="0">
                <a:solidFill>
                  <a:srgbClr val="000000"/>
                </a:solidFill>
                <a:latin typeface="Franklin Gothic Book"/>
              </a:rPr>
              <a:t>Плавники,плавательный</a:t>
            </a:r>
            <a:r>
              <a:rPr lang="ru-RU" sz="3200" strike="noStrike" dirty="0" smtClean="0">
                <a:solidFill>
                  <a:srgbClr val="000000"/>
                </a:solidFill>
                <a:latin typeface="Franklin Gothic Book"/>
              </a:rPr>
              <a:t> </a:t>
            </a:r>
            <a:r>
              <a:rPr lang="ru-RU" sz="3200" strike="noStrike" dirty="0">
                <a:solidFill>
                  <a:srgbClr val="000000"/>
                </a:solidFill>
                <a:latin typeface="Franklin Gothic Book"/>
              </a:rPr>
              <a:t>пузырь осетровых служат источником производства клея</a:t>
            </a:r>
            <a:endParaRPr sz="3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ost-100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0430" y="285728"/>
            <a:ext cx="4929222" cy="4071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3929066"/>
            <a:ext cx="50057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Как вы думаете, ребята,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где могут вам пригодиться знания, 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полученные сегодня на уроке?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ost-100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357166"/>
            <a:ext cx="4929222" cy="40719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7158" y="3929066"/>
            <a:ext cx="439472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До новых встреч, друзья!!!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Желаю вам успехов в изучении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 живой природы!!!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Задания к слайдам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Далее представлены задания к слайдам, которые можно распечатать в виде инструктивных карточек для выполнения лабораторной работы. А слайды презентации можно использовать для контроля выполнения этих заданий.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/>
          </a:bodyPr>
          <a:lstStyle/>
          <a:p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5136" name="Picture 16" descr="C:\Users\Elena\Pictures\ryba-barraku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4643446"/>
            <a:ext cx="3714776" cy="1928826"/>
          </a:xfrm>
          <a:prstGeom prst="rect">
            <a:avLst/>
          </a:prstGeom>
          <a:noFill/>
        </p:spPr>
      </p:pic>
      <p:pic>
        <p:nvPicPr>
          <p:cNvPr id="5138" name="Picture 18" descr="C:\Users\Elena\Pictures\ryba-kara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1928802"/>
            <a:ext cx="2071702" cy="2214578"/>
          </a:xfrm>
          <a:prstGeom prst="rect">
            <a:avLst/>
          </a:prstGeom>
          <a:noFill/>
        </p:spPr>
      </p:pic>
      <p:pic>
        <p:nvPicPr>
          <p:cNvPr id="5139" name="Picture 19" descr="C:\Users\Elena\Pictures\ryba-belug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40" y="1357298"/>
            <a:ext cx="2143140" cy="2857520"/>
          </a:xfrm>
          <a:prstGeom prst="rect">
            <a:avLst/>
          </a:prstGeom>
          <a:noFill/>
        </p:spPr>
      </p:pic>
      <p:pic>
        <p:nvPicPr>
          <p:cNvPr id="5141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689" y="214290"/>
            <a:ext cx="8858311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4000496" y="6000768"/>
            <a:ext cx="1214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Барракуда</a:t>
            </a:r>
            <a:endParaRPr lang="ru-RU" dirty="0"/>
          </a:p>
        </p:txBody>
      </p:sp>
      <p:sp>
        <p:nvSpPr>
          <p:cNvPr id="25" name="TextBox 24"/>
          <p:cNvSpPr txBox="1"/>
          <p:nvPr/>
        </p:nvSpPr>
        <p:spPr>
          <a:xfrm>
            <a:off x="4714876" y="4214818"/>
            <a:ext cx="838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карась</a:t>
            </a:r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857356" y="4500570"/>
            <a:ext cx="7270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акула</a:t>
            </a:r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7429520" y="4357694"/>
            <a:ext cx="8308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Белуга</a:t>
            </a:r>
            <a:endParaRPr lang="ru-RU" dirty="0"/>
          </a:p>
        </p:txBody>
      </p:sp>
      <p:pic>
        <p:nvPicPr>
          <p:cNvPr id="5135" name="Picture 15" descr="C:\Users\Elena\Pictures\ryba-akula.jpg"/>
          <p:cNvPicPr>
            <a:picLocks noGrp="1" noChangeAspect="1" noChangeArrowheads="1"/>
          </p:cNvPicPr>
          <p:nvPr>
            <p:ph idx="1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928662" y="1714488"/>
            <a:ext cx="2786082" cy="2643206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728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№1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Какие общие черты имеются в форме тела различных видов рыб?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953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714348" y="1785926"/>
            <a:ext cx="29956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500570"/>
            <a:ext cx="236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3500438"/>
            <a:ext cx="2257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58" y="142852"/>
            <a:ext cx="84296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714620"/>
            <a:ext cx="49530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42852"/>
            <a:ext cx="842968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Обтекаемая форма тела (объяснить)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b="1" dirty="0" smtClean="0"/>
              <a:t>Тело …………………..</a:t>
            </a:r>
          </a:p>
          <a:p>
            <a:pPr>
              <a:buNone/>
            </a:pPr>
            <a:r>
              <a:rPr lang="ru-RU" sz="2800" b="1" dirty="0" smtClean="0"/>
              <a:t>на ощупь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sz="2800" b="1" dirty="0" smtClean="0"/>
              <a:t>Окраска тела</a:t>
            </a:r>
            <a:r>
              <a:rPr lang="ru-RU" sz="2800" b="1" dirty="0" smtClean="0"/>
              <a:t>: верх</a:t>
            </a:r>
            <a:r>
              <a:rPr lang="ru-RU" sz="2800" b="1" dirty="0" smtClean="0"/>
              <a:t>……………</a:t>
            </a:r>
          </a:p>
          <a:p>
            <a:pPr>
              <a:buNone/>
            </a:pPr>
            <a:r>
              <a:rPr lang="ru-RU" sz="2800" b="1" dirty="0" smtClean="0"/>
              <a:t>низ……………..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285728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Задание к слайду №2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111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357562"/>
            <a:ext cx="75057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2"/>
            <a:ext cx="8570941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2844" y="192880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Подписать выделенные отделы тела.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42844" y="285728"/>
            <a:ext cx="85725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№3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85926"/>
            <a:ext cx="48863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0"/>
            <a:ext cx="8572559" cy="13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000496" y="1428736"/>
            <a:ext cx="2643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Жаберные крышки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rot="5400000">
            <a:off x="4432729" y="2182440"/>
            <a:ext cx="1242964" cy="53577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28596" y="2214554"/>
            <a:ext cx="36849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1. ………. для захвата пищи</a:t>
            </a:r>
            <a:endParaRPr lang="ru-RU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28596" y="3071810"/>
            <a:ext cx="33748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2……….. …. орган зрения</a:t>
            </a:r>
            <a:endParaRPr lang="ru-RU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214282" y="3714752"/>
            <a:ext cx="4855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3. Жаберные крышки прикрывают</a:t>
            </a:r>
          </a:p>
          <a:p>
            <a:r>
              <a:rPr lang="ru-RU" sz="2400" b="1" dirty="0" smtClean="0"/>
              <a:t> орган ……………………….</a:t>
            </a:r>
            <a:endParaRPr lang="ru-RU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14282" y="4572008"/>
            <a:ext cx="44761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4. ………………………….. орган слуха</a:t>
            </a:r>
            <a:endParaRPr lang="ru-RU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58" y="5286388"/>
            <a:ext cx="4000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5. ………….. орган обоняния</a:t>
            </a:r>
            <a:endParaRPr lang="ru-RU" sz="2400" b="1" dirty="0"/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214290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№4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b="1" dirty="0" smtClean="0"/>
              <a:t>Подписать названия </a:t>
            </a:r>
          </a:p>
          <a:p>
            <a:pPr>
              <a:buNone/>
            </a:pPr>
            <a:r>
              <a:rPr lang="ru-RU" sz="2400" b="1" dirty="0" smtClean="0"/>
              <a:t>плавников,</a:t>
            </a:r>
          </a:p>
          <a:p>
            <a:pPr>
              <a:buNone/>
            </a:pPr>
            <a:r>
              <a:rPr lang="ru-RU" sz="2400" b="1" dirty="0" smtClean="0"/>
              <a:t>обозначен-</a:t>
            </a:r>
          </a:p>
          <a:p>
            <a:pPr>
              <a:buNone/>
            </a:pPr>
            <a:r>
              <a:rPr lang="ru-RU" sz="2400" b="1" dirty="0" err="1" smtClean="0"/>
              <a:t>ных</a:t>
            </a:r>
            <a:r>
              <a:rPr lang="ru-RU" sz="2400" b="1" dirty="0" smtClean="0"/>
              <a:t> стрел-</a:t>
            </a:r>
          </a:p>
          <a:p>
            <a:pPr>
              <a:buNone/>
            </a:pPr>
            <a:r>
              <a:rPr lang="ru-RU" sz="2400" b="1" dirty="0" err="1" smtClean="0"/>
              <a:t>ками</a:t>
            </a:r>
            <a:r>
              <a:rPr lang="ru-RU" sz="2400" b="1" dirty="0" smtClean="0"/>
              <a:t>. Какие</a:t>
            </a:r>
          </a:p>
          <a:p>
            <a:pPr>
              <a:buNone/>
            </a:pPr>
            <a:r>
              <a:rPr lang="ru-RU" sz="2400" b="1" dirty="0" smtClean="0"/>
              <a:t>функции</a:t>
            </a:r>
          </a:p>
          <a:p>
            <a:pPr>
              <a:buNone/>
            </a:pPr>
            <a:r>
              <a:rPr lang="ru-RU" sz="2400" b="1" dirty="0" smtClean="0"/>
              <a:t>они </a:t>
            </a:r>
            <a:r>
              <a:rPr lang="ru-RU" sz="2400" b="1" dirty="0" err="1" smtClean="0"/>
              <a:t>выпол</a:t>
            </a:r>
            <a:r>
              <a:rPr lang="ru-RU" sz="2400" b="1" dirty="0" smtClean="0"/>
              <a:t>-</a:t>
            </a:r>
          </a:p>
          <a:p>
            <a:pPr>
              <a:buNone/>
            </a:pPr>
            <a:r>
              <a:rPr lang="ru-RU" sz="2400" b="1" dirty="0" err="1" smtClean="0"/>
              <a:t>яют</a:t>
            </a:r>
            <a:r>
              <a:rPr lang="ru-RU" sz="2400" b="1" dirty="0" smtClean="0"/>
              <a:t>? Выпи-</a:t>
            </a:r>
          </a:p>
          <a:p>
            <a:pPr>
              <a:buNone/>
            </a:pPr>
            <a:r>
              <a:rPr lang="ru-RU" sz="2400" b="1" dirty="0" err="1" smtClean="0"/>
              <a:t>сать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табли</a:t>
            </a:r>
            <a:r>
              <a:rPr lang="ru-RU" sz="2400" b="1" dirty="0" smtClean="0"/>
              <a:t>-</a:t>
            </a:r>
          </a:p>
          <a:p>
            <a:pPr>
              <a:buNone/>
            </a:pPr>
            <a:r>
              <a:rPr lang="ru-RU" sz="2400" b="1" dirty="0" err="1" smtClean="0"/>
              <a:t>цу</a:t>
            </a:r>
            <a:r>
              <a:rPr lang="ru-RU" sz="2400" b="1" dirty="0" smtClean="0"/>
              <a:t>.</a:t>
            </a:r>
          </a:p>
          <a:p>
            <a:pPr>
              <a:buNone/>
            </a:pPr>
            <a:r>
              <a:rPr lang="ru-RU" sz="2400" b="1" dirty="0" smtClean="0"/>
              <a:t> </a:t>
            </a:r>
            <a:endParaRPr lang="ru-RU" sz="2400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6591299" cy="353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Прямая со стрелкой 5"/>
          <p:cNvCxnSpPr>
            <a:stCxn id="2050" idx="2"/>
          </p:cNvCxnSpPr>
          <p:nvPr/>
        </p:nvCxnSpPr>
        <p:spPr>
          <a:xfrm rot="5400000" flipH="1">
            <a:off x="4810130" y="4905388"/>
            <a:ext cx="390499" cy="866756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 flipH="1">
            <a:off x="3830641" y="5099052"/>
            <a:ext cx="1554155" cy="500066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0"/>
          </p:cNvCxnSpPr>
          <p:nvPr/>
        </p:nvCxnSpPr>
        <p:spPr>
          <a:xfrm rot="16200000" flipH="1">
            <a:off x="4014790" y="2157410"/>
            <a:ext cx="1114420" cy="158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3" idx="0"/>
          </p:cNvCxnSpPr>
          <p:nvPr/>
        </p:nvCxnSpPr>
        <p:spPr>
          <a:xfrm rot="16200000" flipH="1">
            <a:off x="4550575" y="1621625"/>
            <a:ext cx="1828800" cy="1785950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2050" idx="3"/>
          </p:cNvCxnSpPr>
          <p:nvPr/>
        </p:nvCxnSpPr>
        <p:spPr>
          <a:xfrm flipH="1">
            <a:off x="8072463" y="3767128"/>
            <a:ext cx="661944" cy="233376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>
            <a:off x="6572264" y="5000636"/>
            <a:ext cx="2214578" cy="500066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0"/>
            <a:ext cx="8642379" cy="1427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42852"/>
            <a:ext cx="88582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№5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Снаружи тело покрыто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………………….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коже ……………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коже……………………….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…………….....</a:t>
            </a: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8550" y="2071678"/>
            <a:ext cx="5505450" cy="27860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462" y="144462"/>
            <a:ext cx="8713817" cy="14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142844" y="357166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№8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Строение и расположение чешуи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Elena\Pictures\_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71802" y="1357298"/>
            <a:ext cx="6072198" cy="450059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5" y="1714488"/>
            <a:ext cx="328614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расположена чешуя на теле рыбы?</a:t>
            </a: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Какое это имеет значение в жизни рыбы?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214290"/>
            <a:ext cx="85725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№9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413" y="1643050"/>
            <a:ext cx="403383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571472" y="5000636"/>
            <a:ext cx="83540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000" dirty="0" smtClean="0"/>
              <a:t>Что из себя представляет боковая линия?</a:t>
            </a:r>
          </a:p>
          <a:p>
            <a:pPr marL="457200" indent="-457200">
              <a:buAutoNum type="arabicPeriod"/>
            </a:pPr>
            <a:endParaRPr lang="ru-RU" sz="2000" dirty="0" smtClean="0"/>
          </a:p>
          <a:p>
            <a:pPr marL="457200" indent="-457200">
              <a:buAutoNum type="arabicPeriod"/>
            </a:pPr>
            <a:r>
              <a:rPr lang="ru-RU" sz="2000" dirty="0" smtClean="0"/>
              <a:t>Какое значение имеет боковая линия в жизни рыбы?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Орган чувств, характерный только для рыб.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4033837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57158" y="35716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</a:t>
            </a: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№10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28596" y="714356"/>
            <a:ext cx="8229600" cy="84615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Орган чувств, имеющийся только у рыб.</a:t>
            </a:r>
            <a:endParaRPr lang="ru-RU" sz="3600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1500174"/>
            <a:ext cx="5505450" cy="27860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Дуга 28"/>
          <p:cNvSpPr/>
          <p:nvPr/>
        </p:nvSpPr>
        <p:spPr>
          <a:xfrm rot="18171280">
            <a:off x="4026807" y="2048072"/>
            <a:ext cx="2701368" cy="4765333"/>
          </a:xfrm>
          <a:prstGeom prst="arc">
            <a:avLst>
              <a:gd name="adj1" fmla="val 16466141"/>
              <a:gd name="adj2" fmla="val 9623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10800000" flipV="1">
            <a:off x="4429125" y="2000240"/>
            <a:ext cx="1571637" cy="78581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43174" y="4643446"/>
            <a:ext cx="41289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Подписать орган чувств, </a:t>
            </a:r>
          </a:p>
          <a:p>
            <a:r>
              <a:rPr lang="ru-RU" sz="2800" b="1" dirty="0" smtClean="0"/>
              <a:t>обозначенный стрелкой.</a:t>
            </a:r>
            <a:endParaRPr lang="ru-RU" sz="2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214678" y="214290"/>
            <a:ext cx="2632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Задание к слайду </a:t>
            </a:r>
            <a:r>
              <a:rPr lang="ru-RU" sz="20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№9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Cj0432487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2643206" cy="2500330"/>
          </a:xfrm>
          <a:prstGeom prst="rect">
            <a:avLst/>
          </a:prstGeom>
          <a:noFill/>
        </p:spPr>
      </p:pic>
      <p:pic>
        <p:nvPicPr>
          <p:cNvPr id="2051" name="Picture 3" descr="MCj0433819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3500438"/>
            <a:ext cx="2143140" cy="1749433"/>
          </a:xfrm>
          <a:prstGeom prst="rect">
            <a:avLst/>
          </a:prstGeom>
          <a:noFill/>
        </p:spPr>
      </p:pic>
      <p:pic>
        <p:nvPicPr>
          <p:cNvPr id="2052" name="Picture 4" descr="MCj04298290000[1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142852"/>
            <a:ext cx="1928826" cy="1571636"/>
          </a:xfrm>
          <a:prstGeom prst="rect">
            <a:avLst/>
          </a:prstGeom>
          <a:noFill/>
        </p:spPr>
      </p:pic>
      <p:pic>
        <p:nvPicPr>
          <p:cNvPr id="2053" name="Picture 5" descr="MCj04280750000[1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786058"/>
            <a:ext cx="2286016" cy="200026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 flipH="1">
            <a:off x="928662" y="3143248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класс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786182" y="521495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 я не понял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071678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очень познавательно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5072074"/>
            <a:ext cx="2593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 мне не интересно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111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3357562"/>
            <a:ext cx="75057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285992"/>
            <a:ext cx="166687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57554" y="2214554"/>
            <a:ext cx="2800350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4462" y="144462"/>
            <a:ext cx="8570941" cy="1355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2" y="2214554"/>
            <a:ext cx="14573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86182" y="1785926"/>
            <a:ext cx="48863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14488"/>
            <a:ext cx="3657572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58"/>
            <a:ext cx="37338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286388"/>
            <a:ext cx="3471834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20" y="0"/>
            <a:ext cx="8572559" cy="1355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4000496" y="1428736"/>
            <a:ext cx="26432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Жаберные крышки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Прямая со стрелкой 10"/>
          <p:cNvCxnSpPr>
            <a:stCxn id="9" idx="2"/>
          </p:cNvCxnSpPr>
          <p:nvPr/>
        </p:nvCxnSpPr>
        <p:spPr>
          <a:xfrm rot="5400000">
            <a:off x="4432729" y="2182440"/>
            <a:ext cx="1242964" cy="535777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0" y="4214818"/>
            <a:ext cx="57150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cs typeface="Times New Roman" pitchFamily="18" charset="0"/>
              </a:rPr>
              <a:t>3. Жаберные крышки прикрывают</a:t>
            </a:r>
          </a:p>
          <a:p>
            <a:r>
              <a:rPr lang="ru-RU" sz="2800" b="1" dirty="0" smtClean="0">
                <a:cs typeface="Times New Roman" pitchFamily="18" charset="0"/>
              </a:rPr>
              <a:t> орган дыхания-жабры</a:t>
            </a:r>
            <a:endParaRPr lang="ru-RU" sz="2800" b="1" dirty="0">
              <a:solidFill>
                <a:srgbClr val="0070C0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29058" y="5857892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5)Ноздри- орган обоняния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1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85992"/>
            <a:ext cx="657225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86644" y="3500438"/>
            <a:ext cx="1857356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4929198"/>
            <a:ext cx="2047875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57554" y="5143512"/>
            <a:ext cx="15430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91514" y="5143512"/>
            <a:ext cx="22098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143240" y="1428736"/>
            <a:ext cx="330517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28596" y="214290"/>
            <a:ext cx="8358246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Посмотрите видеофрагмент, обратите внимание на работу плавников при плавании рыбы. </a:t>
            </a:r>
            <a:endParaRPr lang="ru-RU" sz="2400" dirty="0"/>
          </a:p>
        </p:txBody>
      </p:sp>
      <p:pic>
        <p:nvPicPr>
          <p:cNvPr id="6" name="Aquarium - 449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5720" y="1785926"/>
            <a:ext cx="8358246" cy="47863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8550" y="2071678"/>
            <a:ext cx="5505450" cy="27860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2214554"/>
            <a:ext cx="24384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286124"/>
            <a:ext cx="32956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10" y="4643446"/>
            <a:ext cx="30003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1500174"/>
            <a:ext cx="3286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Дуга 28"/>
          <p:cNvSpPr/>
          <p:nvPr/>
        </p:nvSpPr>
        <p:spPr>
          <a:xfrm rot="18171280">
            <a:off x="5669881" y="2616338"/>
            <a:ext cx="2701368" cy="4765333"/>
          </a:xfrm>
          <a:prstGeom prst="arc">
            <a:avLst>
              <a:gd name="adj1" fmla="val 16466141"/>
              <a:gd name="adj2" fmla="val 9623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5322099" y="2607463"/>
            <a:ext cx="1285884" cy="714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0" y="-142900"/>
            <a:ext cx="9144000" cy="15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Строение и расположение чешуи</a:t>
            </a:r>
            <a:endParaRPr lang="ru-RU" sz="4000" b="1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Elena\Pictures\_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71802" y="1357298"/>
            <a:ext cx="6072198" cy="435771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42845" y="1714488"/>
            <a:ext cx="314327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чешуя на теле рыбы расположена черепицеобразно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Орган чувств, имеющийся только у рыб.</a:t>
            </a:r>
            <a:endParaRPr lang="ru-RU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8550" y="2071678"/>
            <a:ext cx="5505450" cy="2786082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1500174"/>
            <a:ext cx="3286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9" name="Дуга 28"/>
          <p:cNvSpPr/>
          <p:nvPr/>
        </p:nvSpPr>
        <p:spPr>
          <a:xfrm rot="18171280">
            <a:off x="5669881" y="2616338"/>
            <a:ext cx="2701368" cy="4765333"/>
          </a:xfrm>
          <a:prstGeom prst="arc">
            <a:avLst>
              <a:gd name="adj1" fmla="val 16466141"/>
              <a:gd name="adj2" fmla="val 96232"/>
            </a:avLst>
          </a:prstGeom>
          <a:noFill/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5322099" y="2607463"/>
            <a:ext cx="1285884" cy="7143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285720" y="1714488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1472" y="5000636"/>
            <a:ext cx="83540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b="1" dirty="0"/>
              <a:t>Боковая линия </a:t>
            </a:r>
            <a:r>
              <a:rPr lang="ru-RU" sz="3200" b="1" dirty="0" smtClean="0"/>
              <a:t>рыб (каналы и нервы, лежащие под чешуей), орган определяющий</a:t>
            </a:r>
          </a:p>
          <a:p>
            <a:r>
              <a:rPr lang="ru-RU" sz="3200" b="1" dirty="0" smtClean="0"/>
              <a:t>силу тока и направление движения воды. 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>
              <a:lumMod val="50000"/>
            </a:schemeClr>
          </a:solidFill>
          <a:tailEnd type="arrow"/>
        </a:ln>
        <a:effectLst>
          <a:glow rad="63500">
            <a:schemeClr val="accent2">
              <a:satMod val="175000"/>
              <a:alpha val="40000"/>
            </a:schemeClr>
          </a:glow>
        </a:effectLst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606</Words>
  <Application>Microsoft Office PowerPoint</Application>
  <PresentationFormat>Экран (4:3)</PresentationFormat>
  <Paragraphs>172</Paragraphs>
  <Slides>28</Slides>
  <Notes>3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Внешнее строение и передвижение рыб</vt:lpstr>
      <vt:lpstr>Слайд 2</vt:lpstr>
      <vt:lpstr>111</vt:lpstr>
      <vt:lpstr>Слайд 4</vt:lpstr>
      <vt:lpstr>Слайд 5</vt:lpstr>
      <vt:lpstr>Посмотрите видеофрагмент, обратите внимание на работу плавников при плавании рыбы. </vt:lpstr>
      <vt:lpstr>Слайд 7</vt:lpstr>
      <vt:lpstr>Строение и расположение чешуи</vt:lpstr>
      <vt:lpstr>Орган чувств, имеющийся только у рыб.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Задания к слайдам</vt:lpstr>
      <vt:lpstr>Слайд 19</vt:lpstr>
      <vt:lpstr>Слайд 20</vt:lpstr>
      <vt:lpstr>111</vt:lpstr>
      <vt:lpstr>Слайд 22</vt:lpstr>
      <vt:lpstr>Слайд 23</vt:lpstr>
      <vt:lpstr>Слайд 24</vt:lpstr>
      <vt:lpstr>Строение и расположение чешуи</vt:lpstr>
      <vt:lpstr>Орган чувств, характерный только для рыб.</vt:lpstr>
      <vt:lpstr>Орган чувств, имеющийся только у рыб.</vt:lpstr>
      <vt:lpstr>Слайд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Elena</cp:lastModifiedBy>
  <cp:revision>149</cp:revision>
  <dcterms:created xsi:type="dcterms:W3CDTF">2015-12-08T15:13:02Z</dcterms:created>
  <dcterms:modified xsi:type="dcterms:W3CDTF">2016-01-18T03:36:52Z</dcterms:modified>
</cp:coreProperties>
</file>