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75" r:id="rId3"/>
    <p:sldId id="276" r:id="rId4"/>
    <p:sldId id="277" r:id="rId5"/>
    <p:sldId id="278" r:id="rId6"/>
    <p:sldId id="257" r:id="rId7"/>
    <p:sldId id="258" r:id="rId8"/>
    <p:sldId id="274" r:id="rId9"/>
    <p:sldId id="279" r:id="rId10"/>
    <p:sldId id="296" r:id="rId11"/>
    <p:sldId id="260" r:id="rId12"/>
    <p:sldId id="280" r:id="rId13"/>
    <p:sldId id="299" r:id="rId14"/>
    <p:sldId id="301" r:id="rId15"/>
    <p:sldId id="303" r:id="rId16"/>
    <p:sldId id="305" r:id="rId17"/>
    <p:sldId id="309" r:id="rId18"/>
    <p:sldId id="261" r:id="rId19"/>
    <p:sldId id="310" r:id="rId20"/>
    <p:sldId id="262" r:id="rId21"/>
    <p:sldId id="268" r:id="rId22"/>
    <p:sldId id="263" r:id="rId23"/>
    <p:sldId id="269" r:id="rId24"/>
    <p:sldId id="291" r:id="rId25"/>
    <p:sldId id="264" r:id="rId26"/>
    <p:sldId id="289" r:id="rId27"/>
    <p:sldId id="308" r:id="rId28"/>
    <p:sldId id="306" r:id="rId29"/>
    <p:sldId id="286" r:id="rId30"/>
    <p:sldId id="287" r:id="rId31"/>
    <p:sldId id="282" r:id="rId32"/>
    <p:sldId id="284" r:id="rId33"/>
    <p:sldId id="285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88116" autoAdjust="0"/>
  </p:normalViewPr>
  <p:slideViewPr>
    <p:cSldViewPr>
      <p:cViewPr varScale="1">
        <p:scale>
          <a:sx n="103" d="100"/>
          <a:sy n="103" d="100"/>
        </p:scale>
        <p:origin x="-18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6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Средний уровень мотивации к учению</c:v>
                </c:pt>
                <c:pt idx="1">
                  <c:v>высокий уровень мотивации</c:v>
                </c:pt>
                <c:pt idx="2">
                  <c:v>низкий уровень мотивации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Средний уровень мотивации к учению</c:v>
                </c:pt>
                <c:pt idx="1">
                  <c:v>высокий уровень мотивации</c:v>
                </c:pt>
                <c:pt idx="2">
                  <c:v>низкий уровень мотивации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Средний уровень мотивации к учению</c:v>
                </c:pt>
                <c:pt idx="1">
                  <c:v>высокий уровень мотивации</c:v>
                </c:pt>
                <c:pt idx="2">
                  <c:v>низкий уровень мотивации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22099968"/>
        <c:axId val="122114048"/>
      </c:barChart>
      <c:catAx>
        <c:axId val="122099968"/>
        <c:scaling>
          <c:orientation val="minMax"/>
        </c:scaling>
        <c:axPos val="b"/>
        <c:tickLblPos val="nextTo"/>
        <c:crossAx val="122114048"/>
        <c:crosses val="autoZero"/>
        <c:auto val="1"/>
        <c:lblAlgn val="ctr"/>
        <c:lblOffset val="100"/>
      </c:catAx>
      <c:valAx>
        <c:axId val="122114048"/>
        <c:scaling>
          <c:orientation val="minMax"/>
        </c:scaling>
        <c:axPos val="l"/>
        <c:majorGridlines/>
        <c:numFmt formatCode="0%" sourceLinked="1"/>
        <c:tickLblPos val="nextTo"/>
        <c:crossAx val="12209996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уровень мотивации</c:v>
                </c:pt>
                <c:pt idx="1">
                  <c:v>Средний уровень мотивации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уровень мотивации</c:v>
                </c:pt>
                <c:pt idx="1">
                  <c:v>Средний уровень мотивации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уровень мотивации</c:v>
                </c:pt>
                <c:pt idx="1">
                  <c:v>Средний уровень мотивации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22156160"/>
        <c:axId val="122157696"/>
      </c:barChart>
      <c:catAx>
        <c:axId val="122156160"/>
        <c:scaling>
          <c:orientation val="minMax"/>
        </c:scaling>
        <c:axPos val="b"/>
        <c:tickLblPos val="nextTo"/>
        <c:crossAx val="122157696"/>
        <c:crosses val="autoZero"/>
        <c:auto val="1"/>
        <c:lblAlgn val="ctr"/>
        <c:lblOffset val="100"/>
      </c:catAx>
      <c:valAx>
        <c:axId val="122157696"/>
        <c:scaling>
          <c:orientation val="minMax"/>
        </c:scaling>
        <c:axPos val="l"/>
        <c:majorGridlines/>
        <c:numFmt formatCode="0%" sourceLinked="1"/>
        <c:tickLblPos val="nextTo"/>
        <c:crossAx val="12215616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Социограмма</c:v>
                </c:pt>
              </c:strCache>
            </c:strRef>
          </c:tx>
          <c:cat>
            <c:strRef>
              <c:f>'Лист1'!$A$2:$A$5</c:f>
              <c:strCache>
                <c:ptCount val="2"/>
                <c:pt idx="0">
                  <c:v>Лидеры (7 человек)</c:v>
                </c:pt>
                <c:pt idx="1">
                  <c:v>Предпочитаемые (20 человек)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7</c:v>
                </c:pt>
                <c:pt idx="1">
                  <c:v>20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418331389131914"/>
          <c:y val="4.6256729507679457E-2"/>
          <c:w val="0.8414378584621367"/>
          <c:h val="0.6702028073304172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посещаемость школьных кружков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1</c:v>
                </c:pt>
              </c:numCache>
            </c:numRef>
          </c:val>
        </c:ser>
        <c:axId val="165631872"/>
        <c:axId val="165633408"/>
      </c:barChart>
      <c:catAx>
        <c:axId val="165631872"/>
        <c:scaling>
          <c:orientation val="minMax"/>
        </c:scaling>
        <c:axPos val="b"/>
        <c:tickLblPos val="nextTo"/>
        <c:crossAx val="165633408"/>
        <c:crosses val="autoZero"/>
        <c:auto val="1"/>
        <c:lblAlgn val="ctr"/>
        <c:lblOffset val="100"/>
      </c:catAx>
      <c:valAx>
        <c:axId val="165633408"/>
        <c:scaling>
          <c:orientation val="minMax"/>
        </c:scaling>
        <c:axPos val="l"/>
        <c:majorGridlines/>
        <c:numFmt formatCode="0%" sourceLinked="1"/>
        <c:tickLblPos val="nextTo"/>
        <c:crossAx val="165631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02A61-62AA-4635-9939-4888BA7EF1B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AF013-7EA6-44FB-8F4C-267B3573C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F013-7EA6-44FB-8F4C-267B3573C7B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F013-7EA6-44FB-8F4C-267B3573C7B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F013-7EA6-44FB-8F4C-267B3573C7B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031E-7733-4507-A0A2-927D6AF24C2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9BAB-3FCC-4CA0-9FA3-9FF23BB26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031E-7733-4507-A0A2-927D6AF24C2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9BAB-3FCC-4CA0-9FA3-9FF23BB26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031E-7733-4507-A0A2-927D6AF24C2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9BAB-3FCC-4CA0-9FA3-9FF23BB26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031E-7733-4507-A0A2-927D6AF24C2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9BAB-3FCC-4CA0-9FA3-9FF23BB26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031E-7733-4507-A0A2-927D6AF24C2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9BAB-3FCC-4CA0-9FA3-9FF23BB26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031E-7733-4507-A0A2-927D6AF24C2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9BAB-3FCC-4CA0-9FA3-9FF23BB26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031E-7733-4507-A0A2-927D6AF24C2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9BAB-3FCC-4CA0-9FA3-9FF23BB26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031E-7733-4507-A0A2-927D6AF24C2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9BAB-3FCC-4CA0-9FA3-9FF23BB26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031E-7733-4507-A0A2-927D6AF24C2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9BAB-3FCC-4CA0-9FA3-9FF23BB26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031E-7733-4507-A0A2-927D6AF24C2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9BAB-3FCC-4CA0-9FA3-9FF23BB26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031E-7733-4507-A0A2-927D6AF24C2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299BAB-3FCC-4CA0-9FA3-9FF23BB268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B1031E-7733-4507-A0A2-927D6AF24C2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299BAB-3FCC-4CA0-9FA3-9FF23BB268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287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Воспитательная система  класса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10246" cy="200026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8500" b="1" i="1" dirty="0" smtClean="0">
                <a:solidFill>
                  <a:srgbClr val="C00000"/>
                </a:solidFill>
              </a:rPr>
              <a:t>«Я и окружающий мир»</a:t>
            </a:r>
          </a:p>
          <a:p>
            <a:pPr algn="ctr"/>
            <a:r>
              <a:rPr lang="ru-RU" sz="16000" i="1" dirty="0" smtClean="0">
                <a:solidFill>
                  <a:schemeClr val="accent1">
                    <a:lumMod val="75000"/>
                  </a:schemeClr>
                </a:solidFill>
              </a:rPr>
              <a:t>Классный руководитель:</a:t>
            </a:r>
          </a:p>
          <a:p>
            <a:pPr algn="ctr"/>
            <a:r>
              <a:rPr lang="ru-RU" sz="16000" b="1" i="1" dirty="0" err="1" smtClean="0">
                <a:solidFill>
                  <a:schemeClr val="accent1">
                    <a:lumMod val="75000"/>
                  </a:schemeClr>
                </a:solidFill>
              </a:rPr>
              <a:t>Топорова</a:t>
            </a:r>
            <a:r>
              <a:rPr lang="ru-RU" sz="16000" b="1" i="1" dirty="0" smtClean="0">
                <a:solidFill>
                  <a:schemeClr val="accent1">
                    <a:lumMod val="75000"/>
                  </a:schemeClr>
                </a:solidFill>
              </a:rPr>
              <a:t> Алевтина Вениаминовна</a:t>
            </a:r>
          </a:p>
        </p:txBody>
      </p:sp>
      <p:pic>
        <p:nvPicPr>
          <p:cNvPr id="4" name="Picture 2" descr="C:\Users\Руслан\Desktop\Топорова АВ - копия.jpg"/>
          <p:cNvPicPr>
            <a:picLocks noChangeAspect="1" noChangeArrowheads="1"/>
          </p:cNvPicPr>
          <p:nvPr/>
        </p:nvPicPr>
        <p:blipFill>
          <a:blip r:embed="rId3" cstate="screen"/>
          <a:srcRect l="5062" t="5992" r="7189" b="20027"/>
          <a:stretch>
            <a:fillRect/>
          </a:stretch>
        </p:blipFill>
        <p:spPr bwMode="auto">
          <a:xfrm>
            <a:off x="2843808" y="3631546"/>
            <a:ext cx="2592288" cy="307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698976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Ожидаемые результаты: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495800" cy="4434840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/>
              <a:t>Вступление ребёнка в новую социальную роль, обретение нового социального статуса школьника ;</a:t>
            </a:r>
          </a:p>
          <a:p>
            <a:r>
              <a:rPr lang="ru-RU" sz="3000" dirty="0" smtClean="0"/>
              <a:t>Овладение </a:t>
            </a:r>
            <a:r>
              <a:rPr lang="ru-RU" sz="3000" dirty="0"/>
              <a:t>н</a:t>
            </a:r>
            <a:r>
              <a:rPr lang="ru-RU" sz="3000" dirty="0" smtClean="0"/>
              <a:t>авыками нового вида деятельности- учения;</a:t>
            </a:r>
          </a:p>
          <a:p>
            <a:r>
              <a:rPr lang="ru-RU" sz="3000" dirty="0" smtClean="0"/>
              <a:t>Изменение самого ученика , его развитие как результат учебной деятельности;</a:t>
            </a:r>
          </a:p>
          <a:p>
            <a:pPr lvl="0"/>
            <a:r>
              <a:rPr lang="ru-RU" sz="3000" dirty="0" smtClean="0"/>
              <a:t>Построение модели ученика начальных классов;</a:t>
            </a:r>
          </a:p>
          <a:p>
            <a:pPr lvl="0"/>
            <a:r>
              <a:rPr lang="ru-RU" sz="3000" dirty="0" smtClean="0"/>
              <a:t>Взаимосвязь участников воспитательной системы.</a:t>
            </a:r>
          </a:p>
          <a:p>
            <a:endParaRPr lang="ru-RU" sz="19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O:\аля школа\ШКОЛА программа ГАРМОНИЯ\Фото класса МБОУ КСОШ\фото 3 В класса\3В класс уроки\SDC123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2132856"/>
            <a:ext cx="4656517" cy="34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Взаимосвязь участников воспитательной системы: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3429000"/>
            <a:ext cx="2143140" cy="7143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Ученик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1928802"/>
            <a:ext cx="2143140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Классный руководитель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1928802"/>
            <a:ext cx="2143140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Родители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3214686"/>
            <a:ext cx="2143140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 дополнительного образования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4857760"/>
            <a:ext cx="2143140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Психолог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3429000"/>
            <a:ext cx="2143140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Админи</a:t>
            </a:r>
            <a:r>
              <a:rPr lang="ru-RU" sz="2400" dirty="0" smtClean="0"/>
              <a:t>-</a:t>
            </a:r>
          </a:p>
          <a:p>
            <a:pPr algn="ctr"/>
            <a:r>
              <a:rPr lang="ru-RU" sz="2400" dirty="0" err="1" smtClean="0"/>
              <a:t>страция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4857760"/>
            <a:ext cx="2286016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Школьная медсестра</a:t>
            </a:r>
            <a:endParaRPr lang="ru-RU" sz="24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857884" y="4286256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857884" y="2786058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72198" y="371475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3357554" y="2857496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3286116" y="378619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357554" y="4286256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15328" cy="1000132"/>
          </a:xfrm>
        </p:spPr>
        <p:txBody>
          <a:bodyPr/>
          <a:lstStyle/>
          <a:p>
            <a:pPr algn="ctr"/>
            <a:r>
              <a:rPr lang="ru-RU" dirty="0" smtClean="0"/>
              <a:t>Структура программы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3286124"/>
            <a:ext cx="2428892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Направления воспитательной программы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85786" y="2428868"/>
            <a:ext cx="17145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«Я и мои знания»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428992" y="1357298"/>
            <a:ext cx="22860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«Я и моё воспитание»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72264" y="2500306"/>
            <a:ext cx="17859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«Я и моё здоровье»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429388" y="5143512"/>
            <a:ext cx="21431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«Я и моё творчество»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57224" y="5000636"/>
            <a:ext cx="184309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«Я  и моя семья»</a:t>
            </a:r>
          </a:p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4214810" y="278605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929322" y="3357562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57884" y="4714884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500298" y="4572008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428860" y="3214686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6429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 направление «Я и мои знания»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51520" y="1340768"/>
            <a:ext cx="4572032" cy="514589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Интеллектуальные марафоны в классе, в школе.</a:t>
            </a:r>
          </a:p>
          <a:p>
            <a:pPr lvl="0"/>
            <a:r>
              <a:rPr lang="ru-RU" dirty="0" smtClean="0"/>
              <a:t>Викторины  и конкурсы по предметам.</a:t>
            </a:r>
          </a:p>
          <a:p>
            <a:pPr lvl="0"/>
            <a:r>
              <a:rPr lang="ru-RU" dirty="0" smtClean="0"/>
              <a:t>Кружки по интересам в классе и в школе.</a:t>
            </a:r>
          </a:p>
          <a:p>
            <a:pPr lvl="0"/>
            <a:r>
              <a:rPr lang="ru-RU" dirty="0" smtClean="0"/>
              <a:t>Тесная взаимосвязь с библиотекой. Участие в мероприятиях, проводимых школьным библиотекарем.</a:t>
            </a:r>
          </a:p>
          <a:p>
            <a:pPr lvl="0"/>
            <a:r>
              <a:rPr lang="ru-RU" dirty="0" smtClean="0"/>
              <a:t>Творческие конкурсы: на лучшую поздравительную открытку к празднику, лучшую поделку к Новому году.</a:t>
            </a:r>
          </a:p>
          <a:p>
            <a:pPr lvl="0"/>
            <a:r>
              <a:rPr lang="ru-RU" dirty="0" smtClean="0"/>
              <a:t>Экскурсии в музей, посещение выставок.</a:t>
            </a:r>
          </a:p>
          <a:p>
            <a:pPr lvl="0"/>
            <a:r>
              <a:rPr lang="ru-RU" dirty="0" smtClean="0"/>
              <a:t>Встречи с талантливыми людьми нашего города.</a:t>
            </a:r>
          </a:p>
          <a:p>
            <a:endParaRPr lang="ru-RU" dirty="0"/>
          </a:p>
        </p:txBody>
      </p:sp>
      <p:pic>
        <p:nvPicPr>
          <p:cNvPr id="3074" name="Picture 2" descr="O:\аля школа\ШКОЛА программа ГАРМОНИЯ\Фото класса МБОУ КСОШ\фото 3 В класса\защита проектов\SDC135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052736"/>
            <a:ext cx="3539885" cy="265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O:\аля школа\ШКОЛА программа ГАРМОНИЯ\Фото класса МБОУ КСОШ\фото 3 В класса\3 В класс награждение круг отличн\SDC130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394167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аля школа\ШКОЛА программа ГАРМОНИЯ\Фото класса МБОУ КСОШ\фото 3 В класса\космотрас 3 кл\DSCN74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052736"/>
            <a:ext cx="566462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O:\аля школа\ШКОЛА программа ГАРМОНИЯ\Фото класса МБОУ КСОШ\фото 3 В класса\космотрас 3 кл\DSCN74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3194974"/>
            <a:ext cx="4632515" cy="347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89640" cy="6429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Посещение ЦМКС «</a:t>
            </a:r>
            <a:r>
              <a:rPr lang="ru-RU" sz="4000" b="1" dirty="0" err="1" smtClean="0">
                <a:solidFill>
                  <a:srgbClr val="C00000"/>
                </a:solidFill>
              </a:rPr>
              <a:t>Ясный-Космотрас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аля школа\ШКОЛА программа ГАРМОНИЯ\Фото класса МБОУ КСОШ\фото 1 класса\1В класс\в Школе искусств май 3013\DSCN03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196752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O:\аля школа\ШКОЛА программа ГАРМОНИЯ\Фото класса МБОУ КСОШ\фото 1 класса\1В класс\в Школе искусств май 3013\DSCN03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2924944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52728" cy="6429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Посещение Школы искусств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:\аля школа\ШКОЛА программа ГАРМОНИЯ\Фото класса МБОУ КСОШ\фото 2 В класс\награждения портфолио\SDC108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005064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O:\аля школа\ШКОЛА программа ГАРМОНИЯ\Фото класса МБОУ КСОШ\фото 2 В класс\награждения портфолио\SDC108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0272" y="1244757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O:\аля школа\ШКОЛА программа ГАРМОНИЯ\Фото класса МБОУ КСОШ\фото 2 В класс\награждения портфолио\SDC108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645024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O:\аля школа\ШКОЛА программа ГАРМОНИЯ\Фото класса МБОУ КСОШ\фото 2 В класс\награждения портфолио\SDC108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933056"/>
            <a:ext cx="20522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O:\аля школа\ШКОЛА программа ГАРМОНИЯ\Фото класса МБОУ КСОШ\фото 2 В класс\награждения портфолио\SDC1085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5746" y="3645024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O:\аля школа\ШКОЛА программа ГАРМОНИЯ\Фото класса МБОУ КСОШ\фото 2 В класс\награждения портфолио\SDC1085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1196752"/>
            <a:ext cx="2049692" cy="273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688632" cy="6429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Презентация </a:t>
            </a:r>
            <a:r>
              <a:rPr lang="ru-RU" sz="4000" b="1" dirty="0" err="1" smtClean="0">
                <a:solidFill>
                  <a:srgbClr val="C00000"/>
                </a:solidFill>
              </a:rPr>
              <a:t>портфолио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152" name="Picture 8" descr="O:\аля школа\ШКОЛА программа ГАРМОНИЯ\Фото класса МБОУ КСОШ\фото 2 В класс\награждения портфолио\SDC1101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63820" y="1124744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184576" cy="6429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Творческие конкурсы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O:\аля школа\ШКОЛА программа ГАРМОНИЯ\Фото класса МБОУ КСОШ\фото 2 В класс\минута славы 2 кл\SDC111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19675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O:\аля школа\ШКОЛА программа ГАРМОНИЯ\Фото класса МБОУ КСОШ\фото 2 В класс\щедрой осени дары 2В класс\SDC134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340161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O:\аля школа\ШКОЛА программа ГАРМОНИЯ\Фото класса МБОУ КСОШ\фото 3 В класса\3В уроки труда\SDC1248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717032"/>
            <a:ext cx="3888431" cy="291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O:\аля школа\ШКОЛА программа ГАРМОНИЯ\Фото класса МБОУ КСОШ\фото 3 В класса\3В уроки труда\SDC132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1196752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56" y="0"/>
            <a:ext cx="9011344" cy="8823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 направление  «Я и мое воспитание»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824536" cy="5302189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Тематические классные часы.</a:t>
            </a:r>
          </a:p>
          <a:p>
            <a:r>
              <a:rPr lang="ru-RU" sz="2400" dirty="0" smtClean="0"/>
              <a:t>Дискуссии по нравственной тематике.</a:t>
            </a:r>
          </a:p>
          <a:p>
            <a:r>
              <a:rPr lang="ru-RU" sz="2400" dirty="0" smtClean="0"/>
              <a:t>Посещение кинотеатра.</a:t>
            </a:r>
          </a:p>
          <a:p>
            <a:r>
              <a:rPr lang="ru-RU" sz="2400" dirty="0" smtClean="0"/>
              <a:t>Экскурсии, знакомство с историческими и памятными местами города.</a:t>
            </a:r>
          </a:p>
          <a:p>
            <a:r>
              <a:rPr lang="ru-RU" sz="2400" dirty="0" smtClean="0"/>
              <a:t>Шефская работа с детским садом.</a:t>
            </a:r>
          </a:p>
          <a:p>
            <a:r>
              <a:rPr lang="ru-RU" sz="2400" dirty="0" smtClean="0"/>
              <a:t>Изучение нравственного наследия.</a:t>
            </a:r>
          </a:p>
          <a:p>
            <a:r>
              <a:rPr lang="ru-RU" sz="2400" dirty="0" smtClean="0"/>
              <a:t>Праздничные поздравления одноклассников, педагогов, родителей.</a:t>
            </a:r>
            <a:endParaRPr lang="ru-RU" sz="2400" dirty="0"/>
          </a:p>
        </p:txBody>
      </p:sp>
      <p:pic>
        <p:nvPicPr>
          <p:cNvPr id="18434" name="Picture 2" descr="O:\аля школа\ШКОЛА программа ГАРМОНИЯ\Фото класса МБОУ КСОШ\фото 3 В класса\3В класс уроки\SDC130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908720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O:\аля школа\ШКОЛА программа ГАРМОНИЯ\Фото класса МБОУ КСОШ\фото 3 В класса\3В класс уроки\SDC131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3861048"/>
            <a:ext cx="3731907" cy="279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:\аля школа\ШКОЛА программа ГАРМОНИЯ\Фото класса МБОУ КСОШ\фото\SDC127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40770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O:\аля школа\ШКОЛА программа ГАРМОНИЯ\Фото класса МБОУ КСОШ\фото\SDC128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3356992"/>
            <a:ext cx="2427734" cy="32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O:\аля школа\ШКОЛА программа ГАРМОНИЯ\Фото класса МБОУ КСОШ\фото\SDC127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501008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O:\аля школа\фото от Тоскиной\IMG_78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220755"/>
            <a:ext cx="4176464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O:\аля школа\фото от Тоскиной\IMG_792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55976" y="1172748"/>
            <a:ext cx="4320480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1134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Воспитательные мероприятия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3178696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Содержание: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Характеристика класса</a:t>
            </a:r>
          </a:p>
          <a:p>
            <a:r>
              <a:rPr lang="ru-RU" dirty="0" smtClean="0"/>
              <a:t>2. Цели, задачи и принципы  воспитательной системы</a:t>
            </a:r>
          </a:p>
          <a:p>
            <a:r>
              <a:rPr lang="ru-RU" dirty="0" smtClean="0"/>
              <a:t>3. Сроки реализации программы</a:t>
            </a:r>
          </a:p>
          <a:p>
            <a:r>
              <a:rPr lang="ru-RU" dirty="0" smtClean="0"/>
              <a:t>4. Ожидаемые результаты</a:t>
            </a:r>
          </a:p>
          <a:p>
            <a:r>
              <a:rPr lang="ru-RU" dirty="0" smtClean="0"/>
              <a:t>5.Взаимосвязь участников воспитательного процесса</a:t>
            </a:r>
          </a:p>
          <a:p>
            <a:r>
              <a:rPr lang="ru-RU" dirty="0" smtClean="0"/>
              <a:t>6. Структура программы</a:t>
            </a:r>
          </a:p>
          <a:p>
            <a:r>
              <a:rPr lang="ru-RU" dirty="0" smtClean="0"/>
              <a:t>7. Реализация программы</a:t>
            </a:r>
          </a:p>
          <a:p>
            <a:r>
              <a:rPr lang="ru-RU" dirty="0" smtClean="0"/>
              <a:t>8. Промежуточные результаты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90656" cy="11620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 направление «Я и моё здоровье»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676400"/>
            <a:ext cx="3249488" cy="4572000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Беседы, дискуссии, игры связанные с физкультурой и спортом.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Спортивные соревнования в классе, в школе, в городе.</a:t>
            </a:r>
            <a:endParaRPr lang="ru-RU" sz="2400" dirty="0"/>
          </a:p>
        </p:txBody>
      </p:sp>
      <p:pic>
        <p:nvPicPr>
          <p:cNvPr id="9219" name="Picture 3" descr="O:\аля школа\ШКОЛА программа ГАРМОНИЯ\Фото класса МБОУ КСОШ\фото 1 класса\1В класс\золотая осень 2012г\IMG_56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653136"/>
            <a:ext cx="3096344" cy="20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O:\аля школа\ШКОЛА программа ГАРМОНИЯ\Фото класса МБОУ КСОШ\фото 1 класса\1В класс\золотая осень 2012г\IMG_57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1988840"/>
            <a:ext cx="5364088" cy="357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аля школа\ШКОЛА программа ГАРМОНИЯ\Фото класса МБОУ КСОШ\фото 1 класса\1В класс\физкультура лыжи\SDC179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3573016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O:\аля школа\ШКОЛА программа ГАРМОНИЯ\Фото класса МБОУ КСОШ\фото 3 В класса\3В класс Золотая осень\SDC122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717032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O:\аля школа\ШКОЛА программа ГАРМОНИЯ\Фото класса МБОУ КСОШ\фото 2 В класс\Золотая осень кросс 2013\IMG_13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1412776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O:\аля школа\ШКОЛА программа ГАРМОНИЯ\Фото класса МБОУ КСОШ\фото 3 В класса\3В класс Золотая осень\SDC121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126876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11344" cy="8823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Спортивные мероприятия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29642" cy="6326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 направление «Я и моё творчество»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104456" cy="457203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Концерты и конкурсы самодеятельного творчества и искусства.</a:t>
            </a:r>
          </a:p>
          <a:p>
            <a:pPr lvl="0"/>
            <a:r>
              <a:rPr lang="ru-RU" dirty="0" smtClean="0"/>
              <a:t>Проведение праздников.</a:t>
            </a:r>
          </a:p>
          <a:p>
            <a:pPr lvl="0"/>
            <a:r>
              <a:rPr lang="ru-RU" dirty="0" smtClean="0"/>
              <a:t>Конкурсы состязания талантов.</a:t>
            </a:r>
          </a:p>
          <a:p>
            <a:pPr lvl="0"/>
            <a:r>
              <a:rPr lang="ru-RU" dirty="0" smtClean="0"/>
              <a:t>Чествование именинников, семей, в которых растут таланты.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2100" i="1" dirty="0" smtClean="0">
                <a:solidFill>
                  <a:schemeClr val="accent4">
                    <a:lumMod val="50000"/>
                  </a:schemeClr>
                </a:solidFill>
              </a:rPr>
              <a:t>                  </a:t>
            </a:r>
          </a:p>
        </p:txBody>
      </p:sp>
      <p:pic>
        <p:nvPicPr>
          <p:cNvPr id="11267" name="Picture 3" descr="O:\аля школа\ШКОЛА программа ГАРМОНИЯ\Фото класса МБОУ КСОШ\фото 3 В класса\День имен Поле чудес 3 кл\SDC129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05064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O:\аля школа\ШКОЛА программа ГАРМОНИЯ\Фото класса МБОУ КСОШ\фото 3 В класса\Поздравл. мальчиков на 23 февраля\SDC132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4293096"/>
            <a:ext cx="3179845" cy="238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O:\аля школа\ШКОЛА программа ГАРМОНИЯ\Фото класса МБОУ КСОШ\фото 3 В класса\3В класс Выставка даров осени\SDC122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052736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O:\аля школа\ШКОЛА программа ГАРМОНИЯ\Фото класса МБОУ КСОШ\фото 1 класса\День именинников май 2013\IMG_91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172749"/>
            <a:ext cx="4175956" cy="278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O:\аля школа\ШКОЛА программа ГАРМОНИЯ\Фото класса МБОУ КСОШ\фото 1 класса\День именинников май 2013\IMG_91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196746"/>
            <a:ext cx="3744416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O:\аля школа\ШКОЛА программа ГАРМОНИЯ\Фото класса МБОУ КСОШ\фото 1 класса\День именинников май 2013\IMG_91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4149080"/>
            <a:ext cx="3707904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O:\аля школа\ШКОЛА программа ГАРМОНИЯ\Фото класса МБОУ КСОШ\фото 1 класса\День именинников май 2013\IMG_91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196752"/>
            <a:ext cx="4247964" cy="283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O:\аля школа\ШКОЛА программа ГАРМОНИЯ\Фото класса МБОУ КСОШ\фото 1 класса\День именинников май 2013\IMG_915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47864" y="2996952"/>
            <a:ext cx="27003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11344" cy="8823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Праздник «День именинников»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:\аля школа\ШКОЛА программа ГАРМОНИЯ\Фото класса МБОУ КСОШ\фото 1 класса\1В класс\ёлка в классе 1 В декабрь 2012\SDC176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212976"/>
            <a:ext cx="251774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O:\аля школа\ШКОЛА программа ГАРМОНИЯ\Фото класса МБОУ КСОШ\фото 1 класса\1В класс\ёлка в классе 1 В декабрь 2012\SDC176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2204864"/>
            <a:ext cx="332783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O:\аля школа\ШКОЛА программа ГАРМОНИЯ\Фото класса МБОУ КСОШ\фото 1 класса\1В класс\ёлка в классе 1 В декабрь 2012\SDC176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119675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O:\аля школа\ШКОЛА программа ГАРМОНИЯ\Фото класса МБОУ КСОШ\фото 3 В класса\новый год 3 кл\SDC1298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4653136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11344" cy="8823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Традиция класса – украшать ёлку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783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 направление «Я и моя семья»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4860032" cy="547260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Тематические классные часы, посвящённые истории рода и семьи.</a:t>
            </a:r>
          </a:p>
          <a:p>
            <a:pPr lvl="0"/>
            <a:r>
              <a:rPr lang="ru-RU" sz="2400" dirty="0" smtClean="0"/>
              <a:t>Спортивные состязания «Папа, мама, я – спортивная семья».</a:t>
            </a:r>
          </a:p>
          <a:p>
            <a:pPr lvl="0"/>
            <a:r>
              <a:rPr lang="ru-RU" sz="2400" dirty="0" smtClean="0"/>
              <a:t>Праздники – Первое сентября, День согласия и примирение, День матери, Новый год, День защитника Отечества, 8 Марта. </a:t>
            </a:r>
          </a:p>
          <a:p>
            <a:pPr lvl="0"/>
            <a:r>
              <a:rPr lang="ru-RU" sz="2400" dirty="0" smtClean="0"/>
              <a:t>Анкетирование родителей, коллективные, групповые и индивидуальные консультации и беседы.</a:t>
            </a:r>
          </a:p>
          <a:p>
            <a:pPr lvl="0"/>
            <a:r>
              <a:rPr lang="ru-RU" sz="2400" dirty="0" smtClean="0"/>
              <a:t>Дни открытых дверей. </a:t>
            </a:r>
            <a:endParaRPr lang="ru-RU" sz="2400" dirty="0"/>
          </a:p>
        </p:txBody>
      </p:sp>
      <p:pic>
        <p:nvPicPr>
          <p:cNvPr id="14339" name="Picture 3" descr="O:\аля школа\ШКОЛА программа ГАРМОНИЯ\Фото класса МБОУ КСОШ\фото 3 В класса\1 октября - День мудрого человека\SDC12402.JPG"/>
          <p:cNvPicPr>
            <a:picLocks noChangeAspect="1" noChangeArrowheads="1"/>
          </p:cNvPicPr>
          <p:nvPr/>
        </p:nvPicPr>
        <p:blipFill>
          <a:blip r:embed="rId2" cstate="screen"/>
          <a:srcRect t="38327"/>
          <a:stretch>
            <a:fillRect/>
          </a:stretch>
        </p:blipFill>
        <p:spPr bwMode="auto">
          <a:xfrm>
            <a:off x="5292080" y="3861048"/>
            <a:ext cx="338184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O:\аля школа\ШКОЛА программа ГАРМОНИЯ\Фото класса МБОУ КСОШ\фото 1 класса\День именинников май 2013\IMG_92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124744"/>
            <a:ext cx="3743908" cy="249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:\аля школа\ШКОЛА программа ГАРМОНИЯ\Фото класса МБОУ КСОШ\фото 3 В класса\1 октября - День мудрого человека\SDC123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96752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O:\аля школа\ШКОЛА программа ГАРМОНИЯ\Фото класса МБОУ КСОШ\фото 3 В класса\1 октября - День мудрого человека\SDC124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140968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O:\аля школа\ШКОЛА программа ГАРМОНИЯ\Фото класса МБОУ КСОШ\фото 3 В класса\1 октября - День мудрого человека\SDC123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07707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O:\аля школа\ШКОЛА программа ГАРМОНИЯ\Фото класса МБОУ КСОШ\фото 3 В класса\1 октября - День мудрого человека\SDC1234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1070738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11344" cy="8823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Праздник «Бабушки и внуки»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:\аля школа\ШКОЛА программа ГАРМОНИЯ\Фото класса МБОУ КСОШ\фото 2 В класс\праздник чая\SDC110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068960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O:\аля школа\ШКОЛА программа ГАРМОНИЯ\Фото класса МБОУ КСОШ\фото 2 В класс\праздник чая\SDC111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284984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O:\аля школа\ШКОЛА программа ГАРМОНИЯ\Фото класса МБОУ КСОШ\фото 2 В класс\праздник чая\SDC111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1124744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O:\аля школа\ШКОЛА программа ГАРМОНИЯ\Фото класса МБОУ КСОШ\фото 2 В класс\праздник чая\SDC111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052736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O:\аля школа\ШКОЛА программа ГАРМОНИЯ\Фото класса МБОУ КСОШ\фото 2 В класс\труд 2 кл\SDC1107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51853" y="2420888"/>
            <a:ext cx="2544283" cy="190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2656" y="0"/>
            <a:ext cx="9011344" cy="8823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Праздник чая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3725044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Промежуточные результаты</a:t>
            </a:r>
            <a:endParaRPr lang="ru-RU" sz="7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Уровень мотивации к учению первоклассников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Проводился при поступлении в школу школьным психологом.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227687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635080" cy="64294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Характеристика  3</a:t>
            </a:r>
            <a:r>
              <a:rPr lang="en-US" sz="4000" b="1" dirty="0" smtClean="0"/>
              <a:t>ᴮ</a:t>
            </a:r>
            <a:r>
              <a:rPr lang="ru-RU" sz="4000" b="1" dirty="0" smtClean="0"/>
              <a:t> класса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71968"/>
          </a:xfrm>
        </p:spPr>
        <p:txBody>
          <a:bodyPr>
            <a:normAutofit/>
          </a:bodyPr>
          <a:lstStyle/>
          <a:p>
            <a:r>
              <a:rPr lang="ru-RU" dirty="0" smtClean="0"/>
              <a:t>В классе обучается  27 школьников: 12 девочек и 15 мальчиков.</a:t>
            </a:r>
          </a:p>
          <a:p>
            <a:r>
              <a:rPr lang="ru-RU" dirty="0" smtClean="0"/>
              <a:t>Проживают:</a:t>
            </a:r>
          </a:p>
          <a:p>
            <a:pPr>
              <a:buNone/>
            </a:pPr>
            <a:r>
              <a:rPr lang="ru-RU" dirty="0" smtClean="0"/>
              <a:t>     в г.Ясный– 1 человек</a:t>
            </a:r>
          </a:p>
          <a:p>
            <a:pPr>
              <a:buNone/>
            </a:pPr>
            <a:r>
              <a:rPr lang="ru-RU" dirty="0" smtClean="0"/>
              <a:t>     в  ЗАТО </a:t>
            </a:r>
            <a:r>
              <a:rPr lang="ru-RU" dirty="0" err="1" smtClean="0"/>
              <a:t>Комаровский</a:t>
            </a:r>
            <a:r>
              <a:rPr lang="ru-RU" dirty="0" smtClean="0"/>
              <a:t>– 26 человек:</a:t>
            </a:r>
          </a:p>
          <a:p>
            <a:pPr>
              <a:buNone/>
            </a:pPr>
            <a:r>
              <a:rPr lang="ru-RU" dirty="0" smtClean="0"/>
              <a:t>          на ул.Южной – 21 человек,</a:t>
            </a:r>
          </a:p>
          <a:p>
            <a:pPr>
              <a:buNone/>
            </a:pPr>
            <a:r>
              <a:rPr lang="ru-RU" dirty="0" smtClean="0"/>
              <a:t>          на ул.Комарова – 5 человек.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Основная группа здоровья – 26 обучающийся, спецгруппа – 1 обучающийся.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Уровень мотивации к учению первоклассников.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Проводился в конце учебного года школьным психологом.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Итог: уровень мотивации к учению повысился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07167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77153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solidFill>
                  <a:schemeClr val="accent1"/>
                </a:solidFill>
              </a:rPr>
              <a:t>Уровень воспитанности 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учащихся  3В класса</a:t>
            </a:r>
          </a:p>
          <a:p>
            <a:pPr algn="just"/>
            <a:r>
              <a:rPr lang="ru-RU" sz="2000" dirty="0" smtClean="0"/>
              <a:t>При наблюдении за уровнем воспитанности надо учитывать то, что в разные годы в классе разное количество учеников </a:t>
            </a:r>
          </a:p>
          <a:p>
            <a:pPr algn="just"/>
            <a:r>
              <a:rPr lang="ru-RU" sz="2000" dirty="0" smtClean="0"/>
              <a:t>(в 2012/2013 </a:t>
            </a:r>
            <a:r>
              <a:rPr lang="ru-RU" sz="2000" dirty="0" err="1" smtClean="0"/>
              <a:t>уч.г</a:t>
            </a:r>
            <a:r>
              <a:rPr lang="ru-RU" sz="2000" dirty="0" smtClean="0"/>
              <a:t>.- 31 человек, в 2013/2014 </a:t>
            </a:r>
            <a:r>
              <a:rPr lang="ru-RU" sz="2000" dirty="0" err="1" smtClean="0"/>
              <a:t>уч.г</a:t>
            </a:r>
            <a:r>
              <a:rPr lang="ru-RU" sz="2000" dirty="0" smtClean="0"/>
              <a:t>. - 30 человек, </a:t>
            </a:r>
          </a:p>
          <a:p>
            <a:pPr algn="just"/>
            <a:r>
              <a:rPr lang="ru-RU" sz="2000" dirty="0" smtClean="0"/>
              <a:t>в 2014/2015 </a:t>
            </a:r>
            <a:r>
              <a:rPr lang="ru-RU" sz="2000" dirty="0" err="1" smtClean="0"/>
              <a:t>уч.г</a:t>
            </a:r>
            <a:r>
              <a:rPr lang="ru-RU" sz="2000" dirty="0" smtClean="0"/>
              <a:t>. - 27 человек).</a:t>
            </a:r>
          </a:p>
          <a:p>
            <a:pPr algn="just"/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sz="28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Диаграмма 2"/>
          <p:cNvGraphicFramePr>
            <a:graphicFrameLocks/>
          </p:cNvGraphicFramePr>
          <p:nvPr/>
        </p:nvGraphicFramePr>
        <p:xfrm>
          <a:off x="1331640" y="2924944"/>
          <a:ext cx="5904656" cy="3240360"/>
        </p:xfrm>
        <a:graphic>
          <a:graphicData uri="http://schemas.openxmlformats.org/presentationml/2006/ole">
            <p:oleObj spid="_x0000_s4097" name="Диаграмма" r:id="rId3" imgW="4407790" imgH="260931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/>
              <a:t>Социограмма</a:t>
            </a:r>
            <a:r>
              <a:rPr lang="ru-RU" sz="2800" b="1" dirty="0" smtClean="0"/>
              <a:t> взаимных симпатий </a:t>
            </a:r>
            <a:br>
              <a:rPr lang="ru-RU" sz="2800" b="1" dirty="0" smtClean="0"/>
            </a:br>
            <a:r>
              <a:rPr lang="ru-RU" sz="2800" b="1" dirty="0" smtClean="0"/>
              <a:t>(проведена 16.03.2015 г. школьным психологом)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Итог : высокий уровень сплочённости.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899593" y="1933574"/>
          <a:ext cx="7272808" cy="430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Уровень охвата учащихся 3 класса дополнительным образованием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358246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Мой любимый 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1" name="Picture 3" descr="O:\аля школа\фото от Тоскиной\IMG_79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84784"/>
            <a:ext cx="7812360" cy="520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Характеристика социальных условий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27  семей 25 – полные</a:t>
            </a:r>
          </a:p>
          <a:p>
            <a:r>
              <a:rPr lang="ru-RU" dirty="0" smtClean="0"/>
              <a:t>Неполные (без отца) - 2</a:t>
            </a:r>
          </a:p>
          <a:p>
            <a:r>
              <a:rPr lang="ru-RU" dirty="0" smtClean="0"/>
              <a:t>С одним ребёнком – 7</a:t>
            </a:r>
          </a:p>
          <a:p>
            <a:r>
              <a:rPr lang="ru-RU" dirty="0" smtClean="0"/>
              <a:t>Семьи малообеспеченные – 2</a:t>
            </a:r>
          </a:p>
          <a:p>
            <a:r>
              <a:rPr lang="ru-RU" dirty="0" smtClean="0"/>
              <a:t>Многодетные семьи - 4</a:t>
            </a:r>
          </a:p>
          <a:p>
            <a:r>
              <a:rPr lang="ru-RU" dirty="0" smtClean="0"/>
              <a:t>Семья, воспитывающая ребёнка-инвалида – 1</a:t>
            </a:r>
          </a:p>
          <a:p>
            <a:r>
              <a:rPr lang="ru-RU" dirty="0" smtClean="0"/>
              <a:t>Жилищные условия – удовлетворительные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Характеристика психологических особенностей учащихся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86766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Учащиеся </a:t>
            </a:r>
            <a:r>
              <a:rPr lang="ru-RU" b="1" dirty="0" smtClean="0"/>
              <a:t>3</a:t>
            </a:r>
            <a:r>
              <a:rPr lang="en-US" b="1" dirty="0" smtClean="0"/>
              <a:t>ᴮ</a:t>
            </a:r>
            <a:r>
              <a:rPr lang="ru-RU" dirty="0" smtClean="0"/>
              <a:t> класса очень активны в учебном процессе. Любят посещать библиотеку, много читают. Любимые предметы: математика, английский язык, трудовое обучение. </a:t>
            </a:r>
          </a:p>
          <a:p>
            <a:r>
              <a:rPr lang="ru-RU" dirty="0" smtClean="0"/>
              <a:t>Активные участники школьных мероприятий, любят петь и танцевать. Очень подвижны. Посещают кружки по интересам. </a:t>
            </a:r>
          </a:p>
          <a:p>
            <a:r>
              <a:rPr lang="ru-RU" dirty="0" smtClean="0"/>
              <a:t>По результатам диагностики уровень развития личности и межличностных отношений находится на высоком (40%) и среднем (60%) уровне. Социометрический статус также подтверждает сплочённость класса. Дети неконфликтные. Легко откликаются на просьбы учителей.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02134" cy="1428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Цели воспитательной системы: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65928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lvl="0"/>
            <a:r>
              <a:rPr lang="ru-RU" dirty="0" smtClean="0"/>
              <a:t>Создание условия для выявления и самореализации творческих возможностей личности.</a:t>
            </a:r>
          </a:p>
          <a:p>
            <a:pPr lvl="0"/>
            <a:r>
              <a:rPr lang="ru-RU" dirty="0" smtClean="0"/>
              <a:t>Формирование на основе исторических и культурных традиций семьи, школы, города образовательную среду, способствующую формированию гармоничной личности, умеющей жить в коллективе.</a:t>
            </a:r>
          </a:p>
          <a:p>
            <a:pPr lvl="0"/>
            <a:r>
              <a:rPr lang="ru-RU" dirty="0" smtClean="0"/>
              <a:t>Выявление и развитие добрых наклонностей детей живой практической деятельностью, воспитание их внутренних качеств, развитие их ума, сохранение и укрепление здоровья.</a:t>
            </a:r>
          </a:p>
          <a:p>
            <a:pPr lvl="0"/>
            <a:r>
              <a:rPr lang="ru-RU" dirty="0" smtClean="0"/>
              <a:t>Развитие творческого потенциала  личности младшего школьника.</a:t>
            </a:r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9978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Задачи воспитательной системы: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Осуществлять психолого-педагогическую поддержку ребенка;</a:t>
            </a:r>
          </a:p>
          <a:p>
            <a:r>
              <a:rPr lang="ru-RU" dirty="0" smtClean="0"/>
              <a:t>Организовывать учебную деятельность в сочетании с игрой , трудом и общественными делами;</a:t>
            </a:r>
          </a:p>
          <a:p>
            <a:r>
              <a:rPr lang="ru-RU" dirty="0" smtClean="0"/>
              <a:t>Воспитывать общительность и желание оказывать помощь друг другу;</a:t>
            </a:r>
          </a:p>
          <a:p>
            <a:pPr lvl="0"/>
            <a:r>
              <a:rPr lang="ru-RU" dirty="0" smtClean="0"/>
              <a:t>Развивать познавательный интерес к культурному наследию России и малой родине – Оренбургской области, родному городу.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Нравственные нормы-заповеди: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Старайся делать добро!</a:t>
            </a:r>
          </a:p>
          <a:p>
            <a:r>
              <a:rPr lang="ru-RU" dirty="0" smtClean="0"/>
              <a:t>Бойся обидеть человека!</a:t>
            </a:r>
          </a:p>
          <a:p>
            <a:r>
              <a:rPr lang="ru-RU" dirty="0" smtClean="0"/>
              <a:t>Люби и прощай людей!</a:t>
            </a:r>
          </a:p>
          <a:p>
            <a:r>
              <a:rPr lang="ru-RU" dirty="0" smtClean="0"/>
              <a:t>Поступай по отношению к другим так, как   хотел бы , чтобы они поступали по отношению к тебе!</a:t>
            </a:r>
          </a:p>
          <a:p>
            <a:r>
              <a:rPr lang="ru-RU" dirty="0" smtClean="0"/>
              <a:t>Познай мир и себя!</a:t>
            </a:r>
          </a:p>
          <a:p>
            <a:r>
              <a:rPr lang="ru-RU" dirty="0" smtClean="0"/>
              <a:t>Стремись найти свою цель в жизни!</a:t>
            </a:r>
          </a:p>
          <a:p>
            <a:r>
              <a:rPr lang="ru-RU" dirty="0" smtClean="0"/>
              <a:t>Не ленись и не ищи оправдания собственным слабостям!</a:t>
            </a:r>
          </a:p>
          <a:p>
            <a:r>
              <a:rPr lang="ru-RU" dirty="0" smtClean="0"/>
              <a:t>Лучше отдай своё, чем возьми чужое!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Главное средство воспитания - заряд доброты.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68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Сроки реализации программы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«Я и окружающий мир» </a:t>
            </a:r>
            <a:r>
              <a:rPr lang="ru-RU" sz="9600" i="1" dirty="0" smtClean="0">
                <a:solidFill>
                  <a:srgbClr val="C00000"/>
                </a:solidFill>
              </a:rPr>
              <a:t/>
            </a:r>
            <a:br>
              <a:rPr lang="ru-RU" sz="9600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Программа рассчитана на 4 года.</a:t>
            </a:r>
          </a:p>
          <a:p>
            <a:r>
              <a:rPr lang="ru-RU" dirty="0" smtClean="0"/>
              <a:t>Имеет подпрограммы:</a:t>
            </a:r>
          </a:p>
          <a:p>
            <a:pPr>
              <a:buNone/>
            </a:pPr>
            <a:r>
              <a:rPr lang="ru-RU" dirty="0" smtClean="0"/>
              <a:t>2012-13 учебный год – 1 класс «Познай себя»</a:t>
            </a:r>
          </a:p>
          <a:p>
            <a:pPr>
              <a:buNone/>
            </a:pPr>
            <a:r>
              <a:rPr lang="ru-RU" dirty="0" smtClean="0"/>
              <a:t>2013-14 учебный год – 2 класс «Я, семья и школа»</a:t>
            </a:r>
          </a:p>
          <a:p>
            <a:pPr>
              <a:buNone/>
            </a:pPr>
            <a:r>
              <a:rPr lang="ru-RU" dirty="0" smtClean="0"/>
              <a:t>2014-15 учебный год – 3 класс «Я и мой край»</a:t>
            </a:r>
          </a:p>
          <a:p>
            <a:pPr>
              <a:buNone/>
            </a:pPr>
            <a:r>
              <a:rPr lang="ru-RU" dirty="0" smtClean="0"/>
              <a:t>2015-16 учебный год – 4 класс «Я и моя страна»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978</TotalTime>
  <Words>903</Words>
  <Application>Microsoft Office PowerPoint</Application>
  <PresentationFormat>Экран (4:3)</PresentationFormat>
  <Paragraphs>151</Paragraphs>
  <Slides>34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Поток</vt:lpstr>
      <vt:lpstr>Диаграмма</vt:lpstr>
      <vt:lpstr>Воспитательная система  класса </vt:lpstr>
      <vt:lpstr>Содержание:</vt:lpstr>
      <vt:lpstr>Характеристика  3ᴮ класса</vt:lpstr>
      <vt:lpstr>Характеристика социальных условий</vt:lpstr>
      <vt:lpstr>Характеристика психологических особенностей учащихся</vt:lpstr>
      <vt:lpstr>Цели воспитательной системы:</vt:lpstr>
      <vt:lpstr>Задачи воспитательной системы:</vt:lpstr>
      <vt:lpstr>Нравственные нормы-заповеди: </vt:lpstr>
      <vt:lpstr>                   Сроки реализации программы  «Я и окружающий мир»  </vt:lpstr>
      <vt:lpstr>Ожидаемые результаты:</vt:lpstr>
      <vt:lpstr>Взаимосвязь участников воспитательной системы:</vt:lpstr>
      <vt:lpstr>Структура программы</vt:lpstr>
      <vt:lpstr>1 направление «Я и мои знания»</vt:lpstr>
      <vt:lpstr>Посещение ЦМКС «Ясный-Космотрас»</vt:lpstr>
      <vt:lpstr>Посещение Школы искусств</vt:lpstr>
      <vt:lpstr>Презентация портфолио</vt:lpstr>
      <vt:lpstr>Творческие конкурсы</vt:lpstr>
      <vt:lpstr>2 направление  «Я и мое воспитание»</vt:lpstr>
      <vt:lpstr>Воспитательные мероприятия</vt:lpstr>
      <vt:lpstr>3 направление «Я и моё здоровье»</vt:lpstr>
      <vt:lpstr>Спортивные мероприятия</vt:lpstr>
      <vt:lpstr>4 направление «Я и моё творчество»</vt:lpstr>
      <vt:lpstr>Праздник «День именинников»</vt:lpstr>
      <vt:lpstr>Традиция класса – украшать ёлку</vt:lpstr>
      <vt:lpstr>5 направление «Я и моя семья»</vt:lpstr>
      <vt:lpstr>Праздник «Бабушки и внуки»</vt:lpstr>
      <vt:lpstr>Праздник чая</vt:lpstr>
      <vt:lpstr>Промежуточные результаты</vt:lpstr>
      <vt:lpstr>Уровень мотивации к учению первоклассников Проводился при поступлении в школу школьным психологом.</vt:lpstr>
      <vt:lpstr>Уровень мотивации к учению первоклассников. Проводился в конце учебного года школьным психологом. Итог: уровень мотивации к учению повысился.</vt:lpstr>
      <vt:lpstr>                       </vt:lpstr>
      <vt:lpstr>Социограмма взаимных симпатий  (проведена 16.03.2015 г. школьным психологом) Итог : высокий уровень сплочённости.</vt:lpstr>
      <vt:lpstr>Уровень охвата учащихся 3 класса дополнительным образованием</vt:lpstr>
      <vt:lpstr>Мой любимый  класс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система 1 класса.</dc:title>
  <dc:creator>Натулька</dc:creator>
  <cp:lastModifiedBy>Руслан</cp:lastModifiedBy>
  <cp:revision>114</cp:revision>
  <dcterms:created xsi:type="dcterms:W3CDTF">2011-02-10T16:21:08Z</dcterms:created>
  <dcterms:modified xsi:type="dcterms:W3CDTF">2016-01-08T07:44:55Z</dcterms:modified>
</cp:coreProperties>
</file>