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2" r:id="rId2"/>
    <p:sldId id="34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7" r:id="rId24"/>
    <p:sldId id="344" r:id="rId25"/>
    <p:sldId id="289" r:id="rId26"/>
    <p:sldId id="290" r:id="rId27"/>
    <p:sldId id="292" r:id="rId28"/>
    <p:sldId id="293" r:id="rId29"/>
    <p:sldId id="294" r:id="rId30"/>
    <p:sldId id="295" r:id="rId31"/>
    <p:sldId id="296" r:id="rId32"/>
    <p:sldId id="332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45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31" r:id="rId76"/>
    <p:sldId id="341" r:id="rId77"/>
    <p:sldId id="346" r:id="rId78"/>
    <p:sldId id="347" r:id="rId79"/>
    <p:sldId id="348" r:id="rId80"/>
    <p:sldId id="349" r:id="rId81"/>
    <p:sldId id="350" r:id="rId82"/>
    <p:sldId id="351" r:id="rId83"/>
    <p:sldId id="352" r:id="rId84"/>
    <p:sldId id="353" r:id="rId85"/>
    <p:sldId id="354" r:id="rId86"/>
    <p:sldId id="355" r:id="rId87"/>
    <p:sldId id="356" r:id="rId88"/>
    <p:sldId id="357" r:id="rId89"/>
    <p:sldId id="358" r:id="rId90"/>
    <p:sldId id="359" r:id="rId91"/>
    <p:sldId id="360" r:id="rId92"/>
    <p:sldId id="361" r:id="rId93"/>
    <p:sldId id="362" r:id="rId94"/>
    <p:sldId id="363" r:id="rId95"/>
    <p:sldId id="364" r:id="rId96"/>
    <p:sldId id="365" r:id="rId97"/>
    <p:sldId id="366" r:id="rId98"/>
    <p:sldId id="367" r:id="rId99"/>
    <p:sldId id="368" r:id="rId100"/>
    <p:sldId id="369" r:id="rId101"/>
    <p:sldId id="370" r:id="rId102"/>
    <p:sldId id="371" r:id="rId103"/>
    <p:sldId id="372" r:id="rId104"/>
    <p:sldId id="373" r:id="rId105"/>
    <p:sldId id="374" r:id="rId106"/>
    <p:sldId id="375" r:id="rId107"/>
    <p:sldId id="376" r:id="rId108"/>
    <p:sldId id="377" r:id="rId109"/>
    <p:sldId id="378" r:id="rId110"/>
    <p:sldId id="379" r:id="rId111"/>
    <p:sldId id="380" r:id="rId112"/>
    <p:sldId id="381" r:id="rId113"/>
    <p:sldId id="382" r:id="rId1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4" autoAdjust="0"/>
    <p:restoredTop sz="94576" autoAdjust="0"/>
  </p:normalViewPr>
  <p:slideViewPr>
    <p:cSldViewPr>
      <p:cViewPr varScale="1">
        <p:scale>
          <a:sx n="97" d="100"/>
          <a:sy n="97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A89C-2ED1-4EF9-8E60-7FBB95D8175E}" type="datetimeFigureOut">
              <a:rPr lang="ru-RU" smtClean="0"/>
              <a:pPr/>
              <a:t>27.04.2014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8768-3592-402C-8304-FF37F8018F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A89C-2ED1-4EF9-8E60-7FBB95D8175E}" type="datetimeFigureOut">
              <a:rPr lang="ru-RU" smtClean="0"/>
              <a:pPr/>
              <a:t>27.04.2014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8768-3592-402C-8304-FF37F8018F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A89C-2ED1-4EF9-8E60-7FBB95D8175E}" type="datetimeFigureOut">
              <a:rPr lang="ru-RU" smtClean="0"/>
              <a:pPr/>
              <a:t>27.04.2014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8768-3592-402C-8304-FF37F8018F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A89C-2ED1-4EF9-8E60-7FBB95D8175E}" type="datetimeFigureOut">
              <a:rPr lang="ru-RU" smtClean="0"/>
              <a:pPr/>
              <a:t>27.04.2014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8768-3592-402C-8304-FF37F8018F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A89C-2ED1-4EF9-8E60-7FBB95D8175E}" type="datetimeFigureOut">
              <a:rPr lang="ru-RU" smtClean="0"/>
              <a:pPr/>
              <a:t>27.04.2014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8768-3592-402C-8304-FF37F8018F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A89C-2ED1-4EF9-8E60-7FBB95D8175E}" type="datetimeFigureOut">
              <a:rPr lang="ru-RU" smtClean="0"/>
              <a:pPr/>
              <a:t>27.04.2014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8768-3592-402C-8304-FF37F8018F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A89C-2ED1-4EF9-8E60-7FBB95D8175E}" type="datetimeFigureOut">
              <a:rPr lang="ru-RU" smtClean="0"/>
              <a:pPr/>
              <a:t>27.04.2014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8768-3592-402C-8304-FF37F8018F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A89C-2ED1-4EF9-8E60-7FBB95D8175E}" type="datetimeFigureOut">
              <a:rPr lang="ru-RU" smtClean="0"/>
              <a:pPr/>
              <a:t>27.04.2014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8768-3592-402C-8304-FF37F8018F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A89C-2ED1-4EF9-8E60-7FBB95D8175E}" type="datetimeFigureOut">
              <a:rPr lang="ru-RU" smtClean="0"/>
              <a:pPr/>
              <a:t>27.04.2014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8768-3592-402C-8304-FF37F8018F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A89C-2ED1-4EF9-8E60-7FBB95D8175E}" type="datetimeFigureOut">
              <a:rPr lang="ru-RU" smtClean="0"/>
              <a:pPr/>
              <a:t>27.04.2014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8768-3592-402C-8304-FF37F8018F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A89C-2ED1-4EF9-8E60-7FBB95D8175E}" type="datetimeFigureOut">
              <a:rPr lang="ru-RU" smtClean="0"/>
              <a:pPr/>
              <a:t>27.04.2014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A08768-3592-402C-8304-FF37F8018F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C7A89C-2ED1-4EF9-8E60-7FBB95D8175E}" type="datetimeFigureOut">
              <a:rPr lang="ru-RU" smtClean="0"/>
              <a:pPr/>
              <a:t>27.04.2014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A08768-3592-402C-8304-FF37F8018F6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" Target="slide112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113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9.xml"/><Relationship Id="rId18" Type="http://schemas.openxmlformats.org/officeDocument/2006/relationships/slide" Target="slide10.xml"/><Relationship Id="rId26" Type="http://schemas.openxmlformats.org/officeDocument/2006/relationships/slide" Target="slide81.xml"/><Relationship Id="rId3" Type="http://schemas.openxmlformats.org/officeDocument/2006/relationships/slide" Target="slide7.xml"/><Relationship Id="rId21" Type="http://schemas.openxmlformats.org/officeDocument/2006/relationships/slide" Target="slide22.xml"/><Relationship Id="rId7" Type="http://schemas.openxmlformats.org/officeDocument/2006/relationships/slide" Target="slide4.xml"/><Relationship Id="rId12" Type="http://schemas.openxmlformats.org/officeDocument/2006/relationships/slide" Target="slide5.xml"/><Relationship Id="rId17" Type="http://schemas.openxmlformats.org/officeDocument/2006/relationships/slide" Target="slide6.xml"/><Relationship Id="rId25" Type="http://schemas.openxmlformats.org/officeDocument/2006/relationships/slide" Target="slide80.xml"/><Relationship Id="rId2" Type="http://schemas.openxmlformats.org/officeDocument/2006/relationships/slide" Target="slide3.xml"/><Relationship Id="rId16" Type="http://schemas.openxmlformats.org/officeDocument/2006/relationships/slide" Target="slide21.xml"/><Relationship Id="rId20" Type="http://schemas.openxmlformats.org/officeDocument/2006/relationships/slide" Target="slide18.xml"/><Relationship Id="rId29" Type="http://schemas.openxmlformats.org/officeDocument/2006/relationships/slide" Target="slide8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20.xml"/><Relationship Id="rId24" Type="http://schemas.openxmlformats.org/officeDocument/2006/relationships/slide" Target="slide79.xml"/><Relationship Id="rId32" Type="http://schemas.openxmlformats.org/officeDocument/2006/relationships/slide" Target="slide23.xml"/><Relationship Id="rId5" Type="http://schemas.openxmlformats.org/officeDocument/2006/relationships/slide" Target="slide15.xml"/><Relationship Id="rId15" Type="http://schemas.openxmlformats.org/officeDocument/2006/relationships/slide" Target="slide17.xml"/><Relationship Id="rId23" Type="http://schemas.openxmlformats.org/officeDocument/2006/relationships/slide" Target="slide78.xml"/><Relationship Id="rId28" Type="http://schemas.openxmlformats.org/officeDocument/2006/relationships/slide" Target="slide83.xml"/><Relationship Id="rId10" Type="http://schemas.openxmlformats.org/officeDocument/2006/relationships/slide" Target="slide16.xml"/><Relationship Id="rId19" Type="http://schemas.openxmlformats.org/officeDocument/2006/relationships/slide" Target="slide14.xml"/><Relationship Id="rId31" Type="http://schemas.openxmlformats.org/officeDocument/2006/relationships/slide" Target="slide86.xml"/><Relationship Id="rId4" Type="http://schemas.openxmlformats.org/officeDocument/2006/relationships/slide" Target="slide11.xml"/><Relationship Id="rId9" Type="http://schemas.openxmlformats.org/officeDocument/2006/relationships/slide" Target="slide12.xml"/><Relationship Id="rId14" Type="http://schemas.openxmlformats.org/officeDocument/2006/relationships/slide" Target="slide13.xml"/><Relationship Id="rId22" Type="http://schemas.openxmlformats.org/officeDocument/2006/relationships/slide" Target="slide77.xml"/><Relationship Id="rId27" Type="http://schemas.openxmlformats.org/officeDocument/2006/relationships/slide" Target="slide82.xml"/><Relationship Id="rId30" Type="http://schemas.openxmlformats.org/officeDocument/2006/relationships/slide" Target="slide8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31.xml"/><Relationship Id="rId18" Type="http://schemas.openxmlformats.org/officeDocument/2006/relationships/slide" Target="slide32.xml"/><Relationship Id="rId26" Type="http://schemas.openxmlformats.org/officeDocument/2006/relationships/slide" Target="slide91.xml"/><Relationship Id="rId3" Type="http://schemas.openxmlformats.org/officeDocument/2006/relationships/slide" Target="slide29.xml"/><Relationship Id="rId21" Type="http://schemas.openxmlformats.org/officeDocument/2006/relationships/slide" Target="slide44.xml"/><Relationship Id="rId7" Type="http://schemas.openxmlformats.org/officeDocument/2006/relationships/slide" Target="slide26.xml"/><Relationship Id="rId12" Type="http://schemas.openxmlformats.org/officeDocument/2006/relationships/slide" Target="slide27.xml"/><Relationship Id="rId17" Type="http://schemas.openxmlformats.org/officeDocument/2006/relationships/slide" Target="slide28.xml"/><Relationship Id="rId25" Type="http://schemas.openxmlformats.org/officeDocument/2006/relationships/slide" Target="slide90.xml"/><Relationship Id="rId2" Type="http://schemas.openxmlformats.org/officeDocument/2006/relationships/slide" Target="slide25.xml"/><Relationship Id="rId16" Type="http://schemas.openxmlformats.org/officeDocument/2006/relationships/slide" Target="slide43.xml"/><Relationship Id="rId20" Type="http://schemas.openxmlformats.org/officeDocument/2006/relationships/slide" Target="slide40.xml"/><Relationship Id="rId29" Type="http://schemas.openxmlformats.org/officeDocument/2006/relationships/slide" Target="slide9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11" Type="http://schemas.openxmlformats.org/officeDocument/2006/relationships/slide" Target="slide42.xml"/><Relationship Id="rId24" Type="http://schemas.openxmlformats.org/officeDocument/2006/relationships/slide" Target="slide89.xml"/><Relationship Id="rId32" Type="http://schemas.openxmlformats.org/officeDocument/2006/relationships/slide" Target="slide45.xml"/><Relationship Id="rId5" Type="http://schemas.openxmlformats.org/officeDocument/2006/relationships/slide" Target="slide37.xml"/><Relationship Id="rId15" Type="http://schemas.openxmlformats.org/officeDocument/2006/relationships/slide" Target="slide39.xml"/><Relationship Id="rId23" Type="http://schemas.openxmlformats.org/officeDocument/2006/relationships/slide" Target="slide88.xml"/><Relationship Id="rId28" Type="http://schemas.openxmlformats.org/officeDocument/2006/relationships/slide" Target="slide93.xml"/><Relationship Id="rId10" Type="http://schemas.openxmlformats.org/officeDocument/2006/relationships/slide" Target="slide38.xml"/><Relationship Id="rId19" Type="http://schemas.openxmlformats.org/officeDocument/2006/relationships/slide" Target="slide36.xml"/><Relationship Id="rId31" Type="http://schemas.openxmlformats.org/officeDocument/2006/relationships/slide" Target="slide96.xml"/><Relationship Id="rId4" Type="http://schemas.openxmlformats.org/officeDocument/2006/relationships/slide" Target="slide33.xml"/><Relationship Id="rId9" Type="http://schemas.openxmlformats.org/officeDocument/2006/relationships/slide" Target="slide34.xml"/><Relationship Id="rId14" Type="http://schemas.openxmlformats.org/officeDocument/2006/relationships/slide" Target="slide35.xml"/><Relationship Id="rId22" Type="http://schemas.openxmlformats.org/officeDocument/2006/relationships/slide" Target="slide87.xml"/><Relationship Id="rId27" Type="http://schemas.openxmlformats.org/officeDocument/2006/relationships/slide" Target="slide92.xml"/><Relationship Id="rId30" Type="http://schemas.openxmlformats.org/officeDocument/2006/relationships/slide" Target="slide9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64.xml"/><Relationship Id="rId18" Type="http://schemas.openxmlformats.org/officeDocument/2006/relationships/slide" Target="slide57.xml"/><Relationship Id="rId26" Type="http://schemas.openxmlformats.org/officeDocument/2006/relationships/slide" Target="slide62.xml"/><Relationship Id="rId39" Type="http://schemas.openxmlformats.org/officeDocument/2006/relationships/slide" Target="slide106.xml"/><Relationship Id="rId3" Type="http://schemas.openxmlformats.org/officeDocument/2006/relationships/slide" Target="slide51.xml"/><Relationship Id="rId21" Type="http://schemas.openxmlformats.org/officeDocument/2006/relationships/slide" Target="slide69.xml"/><Relationship Id="rId34" Type="http://schemas.openxmlformats.org/officeDocument/2006/relationships/slide" Target="slide101.xml"/><Relationship Id="rId42" Type="http://schemas.openxmlformats.org/officeDocument/2006/relationships/slide" Target="slide109.xml"/><Relationship Id="rId7" Type="http://schemas.openxmlformats.org/officeDocument/2006/relationships/slide" Target="slide67.xml"/><Relationship Id="rId12" Type="http://schemas.openxmlformats.org/officeDocument/2006/relationships/slide" Target="slide60.xml"/><Relationship Id="rId17" Type="http://schemas.openxmlformats.org/officeDocument/2006/relationships/slide" Target="slide53.xml"/><Relationship Id="rId25" Type="http://schemas.openxmlformats.org/officeDocument/2006/relationships/slide" Target="slide58.xml"/><Relationship Id="rId33" Type="http://schemas.openxmlformats.org/officeDocument/2006/relationships/slide" Target="slide100.xml"/><Relationship Id="rId38" Type="http://schemas.openxmlformats.org/officeDocument/2006/relationships/slide" Target="slide105.xml"/><Relationship Id="rId2" Type="http://schemas.openxmlformats.org/officeDocument/2006/relationships/slide" Target="slide47.xml"/><Relationship Id="rId16" Type="http://schemas.openxmlformats.org/officeDocument/2006/relationships/slide" Target="slide49.xml"/><Relationship Id="rId20" Type="http://schemas.openxmlformats.org/officeDocument/2006/relationships/slide" Target="slide65.xml"/><Relationship Id="rId29" Type="http://schemas.openxmlformats.org/officeDocument/2006/relationships/slide" Target="slide74.xml"/><Relationship Id="rId41" Type="http://schemas.openxmlformats.org/officeDocument/2006/relationships/slide" Target="slide10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11" Type="http://schemas.openxmlformats.org/officeDocument/2006/relationships/slide" Target="slide56.xml"/><Relationship Id="rId24" Type="http://schemas.openxmlformats.org/officeDocument/2006/relationships/slide" Target="slide54.xml"/><Relationship Id="rId32" Type="http://schemas.openxmlformats.org/officeDocument/2006/relationships/slide" Target="slide99.xml"/><Relationship Id="rId37" Type="http://schemas.openxmlformats.org/officeDocument/2006/relationships/slide" Target="slide104.xml"/><Relationship Id="rId40" Type="http://schemas.openxmlformats.org/officeDocument/2006/relationships/slide" Target="slide107.xml"/><Relationship Id="rId5" Type="http://schemas.openxmlformats.org/officeDocument/2006/relationships/slide" Target="slide59.xml"/><Relationship Id="rId15" Type="http://schemas.openxmlformats.org/officeDocument/2006/relationships/slide" Target="slide72.xml"/><Relationship Id="rId23" Type="http://schemas.openxmlformats.org/officeDocument/2006/relationships/slide" Target="slide50.xml"/><Relationship Id="rId28" Type="http://schemas.openxmlformats.org/officeDocument/2006/relationships/slide" Target="slide70.xml"/><Relationship Id="rId36" Type="http://schemas.openxmlformats.org/officeDocument/2006/relationships/slide" Target="slide103.xml"/><Relationship Id="rId10" Type="http://schemas.openxmlformats.org/officeDocument/2006/relationships/slide" Target="slide52.xml"/><Relationship Id="rId19" Type="http://schemas.openxmlformats.org/officeDocument/2006/relationships/slide" Target="slide61.xml"/><Relationship Id="rId31" Type="http://schemas.openxmlformats.org/officeDocument/2006/relationships/slide" Target="slide98.xml"/><Relationship Id="rId44" Type="http://schemas.openxmlformats.org/officeDocument/2006/relationships/slide" Target="slide75.xml"/><Relationship Id="rId4" Type="http://schemas.openxmlformats.org/officeDocument/2006/relationships/slide" Target="slide55.xml"/><Relationship Id="rId9" Type="http://schemas.openxmlformats.org/officeDocument/2006/relationships/slide" Target="slide48.xml"/><Relationship Id="rId14" Type="http://schemas.openxmlformats.org/officeDocument/2006/relationships/slide" Target="slide68.xml"/><Relationship Id="rId22" Type="http://schemas.openxmlformats.org/officeDocument/2006/relationships/slide" Target="slide73.xml"/><Relationship Id="rId27" Type="http://schemas.openxmlformats.org/officeDocument/2006/relationships/slide" Target="slide66.xml"/><Relationship Id="rId30" Type="http://schemas.openxmlformats.org/officeDocument/2006/relationships/slide" Target="slide97.xml"/><Relationship Id="rId35" Type="http://schemas.openxmlformats.org/officeDocument/2006/relationships/slide" Target="slide102.xml"/><Relationship Id="rId43" Type="http://schemas.openxmlformats.org/officeDocument/2006/relationships/slide" Target="slide1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11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0903" y="332656"/>
            <a:ext cx="7704856" cy="1738938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7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Своя  игра</a:t>
            </a:r>
            <a:endParaRPr lang="ru-RU" sz="107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19883" r="3863" b="3489"/>
          <a:stretch/>
        </p:blipFill>
        <p:spPr bwMode="auto">
          <a:xfrm>
            <a:off x="1065812" y="2245081"/>
            <a:ext cx="7394620" cy="42969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4368" y="6165304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052736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Именно эта звезда находится ближе всех к Земле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4221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/>
              <a:t>Солнце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так называют космонавтов в Турции.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err="1" smtClean="0"/>
              <a:t>Астронот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так называют космонавтов в Иране.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err="1" smtClean="0"/>
              <a:t>Фазанавард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980728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так называют космонавтов в Европе.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Астронавты</a:t>
            </a:r>
            <a:endParaRPr lang="ru-RU" sz="3200" dirty="0"/>
          </a:p>
        </p:txBody>
      </p:sp>
      <p:pic>
        <p:nvPicPr>
          <p:cNvPr id="8" name="Рисунок 7" descr="к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620688"/>
            <a:ext cx="6480720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так называют космонавтов в Японии.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err="1" smtClean="0"/>
              <a:t>Утюхикоси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эта девочка стала самой известной космической путешественницей в СССР.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7971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Алиса Селезнева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этот писатель отправил своих героев на Луну, выстрелив ими из пушки.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err="1" smtClean="0"/>
              <a:t>Жюль</a:t>
            </a:r>
            <a:r>
              <a:rPr lang="ru-RU" sz="3200" dirty="0" smtClean="0"/>
              <a:t> Верн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980728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эти братья писатели-фантасты написали множество книг о полетах в космос.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Стругацкие</a:t>
            </a:r>
            <a:endParaRPr lang="ru-RU" sz="3200" dirty="0"/>
          </a:p>
        </p:txBody>
      </p:sp>
      <p:pic>
        <p:nvPicPr>
          <p:cNvPr id="8" name="Рисунок 7" descr="к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548680"/>
            <a:ext cx="6480720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он соавтор книги и автор фильмов «Звездные войны».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Джордж </a:t>
            </a:r>
            <a:r>
              <a:rPr lang="ru-RU" sz="3200" dirty="0" err="1" smtClean="0"/>
              <a:t>Лукас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это писатели-фантасты называют «экспансией человечества».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365104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Заселение новых планет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он «запустил» в космос Алису Селезневу.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Кир </a:t>
            </a:r>
            <a:r>
              <a:rPr lang="ru-RU" sz="3200" dirty="0" err="1" smtClean="0"/>
              <a:t>Булычев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6376" y="6165304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52736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Именно этот детский поэт сочинил вредные советы в стихах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3933056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Григорий Остер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980728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к этому жанру относятся книги про полеты людей к другим мирам.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Фантастика</a:t>
            </a:r>
            <a:endParaRPr lang="ru-RU" sz="3200" dirty="0"/>
          </a:p>
        </p:txBody>
      </p:sp>
      <p:pic>
        <p:nvPicPr>
          <p:cNvPr id="8" name="Рисунок 7" descr="к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692696"/>
            <a:ext cx="6480720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Финал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935480"/>
            <a:ext cx="8003232" cy="1277496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7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Именно в этом городе находится «школа» космонавтов.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429000"/>
            <a:ext cx="820891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Щелково Московской области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328" y="63813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повтор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Финал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935480"/>
            <a:ext cx="8003232" cy="1277496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7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Именно это государственное</a:t>
            </a:r>
            <a:r>
              <a:rPr kumimoji="0" lang="ru-RU" sz="77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учреждение России разрабатывает защиту Земли от астероидов и метеоритов</a:t>
            </a:r>
            <a:r>
              <a:rPr kumimoji="0" lang="ru-RU" sz="7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429000"/>
            <a:ext cx="82089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Роскосмос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328" y="63813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повтор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Финал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935480"/>
            <a:ext cx="8003232" cy="1277496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7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какую планету «нацелилось» человечество в плане полета.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429000"/>
            <a:ext cx="82089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Марс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328" y="63813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повтор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6376" y="6237312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84810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В это страшное </a:t>
            </a:r>
            <a:r>
              <a:rPr lang="ru-RU" sz="4800" b="1" dirty="0">
                <a:solidFill>
                  <a:srgbClr val="C00000"/>
                </a:solidFill>
              </a:rPr>
              <a:t>помещение </a:t>
            </a:r>
            <a:r>
              <a:rPr lang="ru-RU" sz="4800" b="1" dirty="0" smtClean="0">
                <a:solidFill>
                  <a:srgbClr val="C00000"/>
                </a:solidFill>
              </a:rPr>
              <a:t>был </a:t>
            </a:r>
            <a:r>
              <a:rPr lang="ru-RU" sz="4800" b="1" dirty="0">
                <a:solidFill>
                  <a:srgbClr val="C00000"/>
                </a:solidFill>
              </a:rPr>
              <a:t>посажен Буратино в наказание за свою неряшливость</a:t>
            </a:r>
            <a:endParaRPr lang="ru-RU" sz="4800" b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14908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чулан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8384" y="6165304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908720"/>
            <a:ext cx="86250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Именно  так  называется часть речи, которая обозначает признаки предметов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077072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прилагательное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8384" y="6165304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36712"/>
            <a:ext cx="806489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Именно </a:t>
            </a:r>
            <a:r>
              <a:rPr lang="ru-RU" sz="4400" b="1" dirty="0">
                <a:solidFill>
                  <a:srgbClr val="C00000"/>
                </a:solidFill>
              </a:rPr>
              <a:t>это позволяет космонавтам летать внутри космического </a:t>
            </a:r>
            <a:r>
              <a:rPr lang="ru-RU" sz="4400" b="1" dirty="0" smtClean="0">
                <a:solidFill>
                  <a:srgbClr val="C00000"/>
                </a:solidFill>
              </a:rPr>
              <a:t>корабля</a:t>
            </a:r>
            <a:endParaRPr lang="ru-RU" sz="4400" b="1" dirty="0">
              <a:solidFill>
                <a:srgbClr val="C00000"/>
              </a:solidFill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37890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/>
              <a:t>невесомость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6376" y="6237312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2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Этот герой </a:t>
            </a:r>
            <a:r>
              <a:rPr lang="ru-RU" sz="4800" b="1" dirty="0">
                <a:solidFill>
                  <a:srgbClr val="C00000"/>
                </a:solidFill>
              </a:rPr>
              <a:t>древних мифов впервые преодолел силу земного притяжения и полетел?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4365104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/>
              <a:t>Икар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8384" y="6309320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35292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Именно из этого камня сделана  зелёная  шкатулка</a:t>
            </a:r>
            <a:endParaRPr lang="ru-RU" sz="4800" b="1" dirty="0">
              <a:solidFill>
                <a:srgbClr val="C00000"/>
              </a:solidFill>
            </a:endParaRPr>
          </a:p>
          <a:p>
            <a:pPr algn="ctr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71599" y="4221089"/>
            <a:ext cx="727280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малахит</a:t>
            </a:r>
            <a:endParaRPr lang="ru-RU" sz="5400" b="1" dirty="0"/>
          </a:p>
          <a:p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6309320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836712"/>
            <a:ext cx="840902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>
              <a:solidFill>
                <a:srgbClr val="C00000"/>
              </a:solidFill>
            </a:endParaRPr>
          </a:p>
          <a:p>
            <a:pPr algn="ctr"/>
            <a:r>
              <a:rPr lang="ru-RU" sz="5400" b="1" dirty="0">
                <a:solidFill>
                  <a:srgbClr val="C00000"/>
                </a:solidFill>
              </a:rPr>
              <a:t>Именно </a:t>
            </a:r>
            <a:r>
              <a:rPr lang="ru-RU" sz="5400" b="1" dirty="0" smtClean="0">
                <a:solidFill>
                  <a:srgbClr val="C00000"/>
                </a:solidFill>
              </a:rPr>
              <a:t>так называется наука о звуках и буквах 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7275" y="38610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/>
              <a:t>фонетика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8384" y="6309320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64704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Именно в этом созвездии находится Полярная звезда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1252" y="4221088"/>
            <a:ext cx="552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Малая медведица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6237312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96752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Именно </a:t>
            </a:r>
            <a:r>
              <a:rPr lang="ru-RU" sz="5400" b="1" dirty="0">
                <a:solidFill>
                  <a:srgbClr val="C00000"/>
                </a:solidFill>
              </a:rPr>
              <a:t>он изобрёл первый в мире оптический телескоп</a:t>
            </a:r>
          </a:p>
          <a:p>
            <a:pPr algn="ctr"/>
            <a:endParaRPr lang="ru-RU" sz="5400" b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1" y="4725144"/>
            <a:ext cx="7184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/>
              <a:t>Галилео Галилей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467544" y="1844824"/>
            <a:ext cx="837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>
            <a:hlinkClick r:id="rId3" action="ppaction://hlinksldjump"/>
          </p:cNvPr>
          <p:cNvSpPr/>
          <p:nvPr/>
        </p:nvSpPr>
        <p:spPr>
          <a:xfrm>
            <a:off x="467544" y="2564904"/>
            <a:ext cx="918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Прямоугольник 26">
            <a:hlinkClick r:id="rId4" action="ppaction://hlinksldjump"/>
          </p:cNvPr>
          <p:cNvSpPr/>
          <p:nvPr/>
        </p:nvSpPr>
        <p:spPr>
          <a:xfrm>
            <a:off x="486780" y="330219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Прямоугольник 32">
            <a:hlinkClick r:id="rId5" action="ppaction://hlinksldjump"/>
          </p:cNvPr>
          <p:cNvSpPr/>
          <p:nvPr/>
        </p:nvSpPr>
        <p:spPr>
          <a:xfrm>
            <a:off x="504540" y="4023515"/>
            <a:ext cx="946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9" name="Прямоугольник 38">
            <a:hlinkClick r:id="rId6" action="ppaction://hlinksldjump"/>
          </p:cNvPr>
          <p:cNvSpPr/>
          <p:nvPr/>
        </p:nvSpPr>
        <p:spPr>
          <a:xfrm>
            <a:off x="543012" y="4757073"/>
            <a:ext cx="907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Прямоугольник 44">
            <a:hlinkClick r:id="rId7" action="ppaction://hlinksldjump"/>
          </p:cNvPr>
          <p:cNvSpPr/>
          <p:nvPr/>
        </p:nvSpPr>
        <p:spPr>
          <a:xfrm>
            <a:off x="1832748" y="1844824"/>
            <a:ext cx="837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6" name="Прямоугольник 45">
            <a:hlinkClick r:id="rId8" action="ppaction://hlinksldjump"/>
          </p:cNvPr>
          <p:cNvSpPr/>
          <p:nvPr/>
        </p:nvSpPr>
        <p:spPr>
          <a:xfrm>
            <a:off x="1907704" y="2582875"/>
            <a:ext cx="918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7" name="Прямоугольник 46">
            <a:hlinkClick r:id="rId9" action="ppaction://hlinksldjump"/>
          </p:cNvPr>
          <p:cNvSpPr/>
          <p:nvPr/>
        </p:nvSpPr>
        <p:spPr>
          <a:xfrm>
            <a:off x="1936477" y="330219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8" name="Прямоугольник 47">
            <a:hlinkClick r:id="rId10" action="ppaction://hlinksldjump"/>
          </p:cNvPr>
          <p:cNvSpPr/>
          <p:nvPr/>
        </p:nvSpPr>
        <p:spPr>
          <a:xfrm>
            <a:off x="1936477" y="4019914"/>
            <a:ext cx="946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9" name="Прямоугольник 48">
            <a:hlinkClick r:id="rId11" action="ppaction://hlinksldjump"/>
          </p:cNvPr>
          <p:cNvSpPr/>
          <p:nvPr/>
        </p:nvSpPr>
        <p:spPr>
          <a:xfrm>
            <a:off x="1974949" y="4757073"/>
            <a:ext cx="907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0" name="Прямоугольник 49">
            <a:hlinkClick r:id="rId12" action="ppaction://hlinksldjump"/>
          </p:cNvPr>
          <p:cNvSpPr/>
          <p:nvPr/>
        </p:nvSpPr>
        <p:spPr>
          <a:xfrm>
            <a:off x="3547437" y="1844824"/>
            <a:ext cx="837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1" name="Прямоугольник 50">
            <a:hlinkClick r:id="rId13" action="ppaction://hlinksldjump"/>
          </p:cNvPr>
          <p:cNvSpPr/>
          <p:nvPr/>
        </p:nvSpPr>
        <p:spPr>
          <a:xfrm>
            <a:off x="3506561" y="2564904"/>
            <a:ext cx="918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2" name="Прямоугольник 51">
            <a:hlinkClick r:id="rId14" action="ppaction://hlinksldjump"/>
          </p:cNvPr>
          <p:cNvSpPr/>
          <p:nvPr/>
        </p:nvSpPr>
        <p:spPr>
          <a:xfrm>
            <a:off x="3516179" y="3284984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3" name="Прямоугольник 52">
            <a:hlinkClick r:id="rId15" action="ppaction://hlinksldjump"/>
          </p:cNvPr>
          <p:cNvSpPr/>
          <p:nvPr/>
        </p:nvSpPr>
        <p:spPr>
          <a:xfrm>
            <a:off x="3492935" y="4005064"/>
            <a:ext cx="946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4" name="Прямоугольник 53">
            <a:hlinkClick r:id="rId16" action="ppaction://hlinksldjump"/>
          </p:cNvPr>
          <p:cNvSpPr/>
          <p:nvPr/>
        </p:nvSpPr>
        <p:spPr>
          <a:xfrm>
            <a:off x="3512171" y="4725144"/>
            <a:ext cx="907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5" name="Прямоугольник 54">
            <a:hlinkClick r:id="rId17" action="ppaction://hlinksldjump"/>
          </p:cNvPr>
          <p:cNvSpPr/>
          <p:nvPr/>
        </p:nvSpPr>
        <p:spPr>
          <a:xfrm>
            <a:off x="4915589" y="1844824"/>
            <a:ext cx="837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6" name="Прямоугольник 55">
            <a:hlinkClick r:id="rId18" action="ppaction://hlinksldjump"/>
          </p:cNvPr>
          <p:cNvSpPr/>
          <p:nvPr/>
        </p:nvSpPr>
        <p:spPr>
          <a:xfrm>
            <a:off x="4874713" y="2564904"/>
            <a:ext cx="918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7" name="Прямоугольник 56">
            <a:hlinkClick r:id="rId19" action="ppaction://hlinksldjump"/>
          </p:cNvPr>
          <p:cNvSpPr/>
          <p:nvPr/>
        </p:nvSpPr>
        <p:spPr>
          <a:xfrm>
            <a:off x="4884331" y="3284984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8" name="Прямоугольник 57">
            <a:hlinkClick r:id="rId20" action="ppaction://hlinksldjump"/>
          </p:cNvPr>
          <p:cNvSpPr/>
          <p:nvPr/>
        </p:nvSpPr>
        <p:spPr>
          <a:xfrm>
            <a:off x="4861087" y="4005064"/>
            <a:ext cx="946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9" name="Прямоугольник 58">
            <a:hlinkClick r:id="rId21" action="ppaction://hlinksldjump"/>
          </p:cNvPr>
          <p:cNvSpPr/>
          <p:nvPr/>
        </p:nvSpPr>
        <p:spPr>
          <a:xfrm>
            <a:off x="4880323" y="4725144"/>
            <a:ext cx="907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0" name="Прямоугольник 59">
            <a:hlinkClick r:id="rId22" action="ppaction://hlinksldjump"/>
          </p:cNvPr>
          <p:cNvSpPr/>
          <p:nvPr/>
        </p:nvSpPr>
        <p:spPr>
          <a:xfrm>
            <a:off x="6283741" y="1844824"/>
            <a:ext cx="837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1" name="Прямоугольник 60">
            <a:hlinkClick r:id="rId23" action="ppaction://hlinksldjump"/>
          </p:cNvPr>
          <p:cNvSpPr/>
          <p:nvPr/>
        </p:nvSpPr>
        <p:spPr>
          <a:xfrm>
            <a:off x="6242865" y="2564904"/>
            <a:ext cx="918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2" name="Прямоугольник 61">
            <a:hlinkClick r:id="rId24" action="ppaction://hlinksldjump"/>
          </p:cNvPr>
          <p:cNvSpPr/>
          <p:nvPr/>
        </p:nvSpPr>
        <p:spPr>
          <a:xfrm>
            <a:off x="6252483" y="3284984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3" name="Прямоугольник 62">
            <a:hlinkClick r:id="rId25" action="ppaction://hlinksldjump"/>
          </p:cNvPr>
          <p:cNvSpPr/>
          <p:nvPr/>
        </p:nvSpPr>
        <p:spPr>
          <a:xfrm>
            <a:off x="6229239" y="4005064"/>
            <a:ext cx="946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4" name="Прямоугольник 63">
            <a:hlinkClick r:id="rId26" action="ppaction://hlinksldjump"/>
          </p:cNvPr>
          <p:cNvSpPr/>
          <p:nvPr/>
        </p:nvSpPr>
        <p:spPr>
          <a:xfrm>
            <a:off x="6248475" y="4725144"/>
            <a:ext cx="907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5" name="Прямоугольник 64">
            <a:hlinkClick r:id="rId27" action="ppaction://hlinksldjump"/>
          </p:cNvPr>
          <p:cNvSpPr/>
          <p:nvPr/>
        </p:nvSpPr>
        <p:spPr>
          <a:xfrm>
            <a:off x="7634387" y="1844824"/>
            <a:ext cx="837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6" name="Прямоугольник 65">
            <a:hlinkClick r:id="rId28" action="ppaction://hlinksldjump"/>
          </p:cNvPr>
          <p:cNvSpPr/>
          <p:nvPr/>
        </p:nvSpPr>
        <p:spPr>
          <a:xfrm>
            <a:off x="7634388" y="2582875"/>
            <a:ext cx="918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7" name="Прямоугольник 66">
            <a:hlinkClick r:id="rId29" action="ppaction://hlinksldjump"/>
          </p:cNvPr>
          <p:cNvSpPr/>
          <p:nvPr/>
        </p:nvSpPr>
        <p:spPr>
          <a:xfrm>
            <a:off x="7653625" y="3284984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8" name="Прямоугольник 67">
            <a:hlinkClick r:id="rId30" action="ppaction://hlinksldjump"/>
          </p:cNvPr>
          <p:cNvSpPr/>
          <p:nvPr/>
        </p:nvSpPr>
        <p:spPr>
          <a:xfrm>
            <a:off x="7634387" y="4005064"/>
            <a:ext cx="946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9" name="Прямоугольник 68">
            <a:hlinkClick r:id="rId31" action="ppaction://hlinksldjump"/>
          </p:cNvPr>
          <p:cNvSpPr/>
          <p:nvPr/>
        </p:nvSpPr>
        <p:spPr>
          <a:xfrm>
            <a:off x="7685640" y="4725144"/>
            <a:ext cx="907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506109"/>
              </p:ext>
            </p:extLst>
          </p:nvPr>
        </p:nvGraphicFramePr>
        <p:xfrm>
          <a:off x="118547" y="209927"/>
          <a:ext cx="8640961" cy="1634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967"/>
                <a:gridCol w="1580353"/>
                <a:gridCol w="1595402"/>
                <a:gridCol w="1480715"/>
                <a:gridCol w="1308086"/>
                <a:gridCol w="1376438"/>
              </a:tblGrid>
              <a:tr h="16348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Люди </a:t>
                      </a:r>
                      <a:r>
                        <a:rPr kumimoji="0"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kumimoji="0"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события </a:t>
                      </a:r>
                      <a:endParaRPr lang="ru-RU" sz="20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800" dirty="0" smtClean="0"/>
                        <a:t> </a:t>
                      </a:r>
                      <a:endParaRPr lang="ru-RU" sz="1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Мир</a:t>
                      </a:r>
                      <a:r>
                        <a:rPr kumimoji="0" lang="ru-RU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сказок</a:t>
                      </a: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Школьные науки</a:t>
                      </a:r>
                      <a:endParaRPr lang="ru-RU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Космос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Природа 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Обо всём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7164288" y="62373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2" action="ppaction://hlinksldjump"/>
              </a:rPr>
              <a:t>2 тур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27" grpId="0"/>
      <p:bldP spid="33" grpId="0"/>
      <p:bldP spid="39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8384" y="6237312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764704"/>
            <a:ext cx="84810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Именно  этот  фрукт способствует  омоложению в русских народных  сказках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365104"/>
            <a:ext cx="65087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/>
              <a:t>молодильное</a:t>
            </a:r>
            <a:r>
              <a:rPr lang="ru-RU" sz="4400" b="1" dirty="0" smtClean="0"/>
              <a:t> яблоко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8384" y="6237312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212" y="515645"/>
            <a:ext cx="885698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>
              <a:solidFill>
                <a:srgbClr val="C0000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Именно у этой части речи не изменяется окончание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2865" y="4132530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наречие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6237312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08720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Именно так называется малое небесное тело, которое вращается вокруг более крупного и удерживается на орбите силой его притяжения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72514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 smtClean="0"/>
              <a:t>Спутник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7854696" cy="3496352"/>
          </a:xfrm>
        </p:spPr>
        <p:txBody>
          <a:bodyPr>
            <a:noAutofit/>
          </a:bodyPr>
          <a:lstStyle/>
          <a:p>
            <a:pPr algn="ctr"/>
            <a:r>
              <a:rPr lang="en-US" sz="23000" b="1" dirty="0" smtClean="0">
                <a:solidFill>
                  <a:srgbClr val="C00000"/>
                </a:solidFill>
              </a:rPr>
              <a:t>II </a:t>
            </a:r>
            <a:r>
              <a:rPr lang="ru-RU" sz="23000" b="1" dirty="0" smtClean="0">
                <a:solidFill>
                  <a:srgbClr val="C00000"/>
                </a:solidFill>
              </a:rPr>
              <a:t>тур</a:t>
            </a:r>
            <a:endParaRPr lang="ru-RU" sz="2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14699" y="1844824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701074" y="2564904"/>
            <a:ext cx="1345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692257" y="3284984"/>
            <a:ext cx="1362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697066" y="4005064"/>
            <a:ext cx="1353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689853" y="4725144"/>
            <a:ext cx="13676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>
            <a:off x="2010843" y="1844824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1997218" y="2564904"/>
            <a:ext cx="1345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>
          <a:xfrm>
            <a:off x="1988401" y="3284984"/>
            <a:ext cx="1362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>
            <a:hlinkClick r:id="rId10" action="ppaction://hlinksldjump"/>
          </p:cNvPr>
          <p:cNvSpPr/>
          <p:nvPr/>
        </p:nvSpPr>
        <p:spPr>
          <a:xfrm>
            <a:off x="1993210" y="4005064"/>
            <a:ext cx="1353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>
            <a:hlinkClick r:id="rId11" action="ppaction://hlinksldjump"/>
          </p:cNvPr>
          <p:cNvSpPr/>
          <p:nvPr/>
        </p:nvSpPr>
        <p:spPr>
          <a:xfrm>
            <a:off x="1985997" y="4725144"/>
            <a:ext cx="13676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>
            <a:hlinkClick r:id="rId12" action="ppaction://hlinksldjump"/>
          </p:cNvPr>
          <p:cNvSpPr/>
          <p:nvPr/>
        </p:nvSpPr>
        <p:spPr>
          <a:xfrm>
            <a:off x="3306987" y="1844824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>
            <a:hlinkClick r:id="rId13" action="ppaction://hlinksldjump"/>
          </p:cNvPr>
          <p:cNvSpPr/>
          <p:nvPr/>
        </p:nvSpPr>
        <p:spPr>
          <a:xfrm>
            <a:off x="3293362" y="2564904"/>
            <a:ext cx="1345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>
            <a:hlinkClick r:id="rId14" action="ppaction://hlinksldjump"/>
          </p:cNvPr>
          <p:cNvSpPr/>
          <p:nvPr/>
        </p:nvSpPr>
        <p:spPr>
          <a:xfrm>
            <a:off x="3284545" y="3284984"/>
            <a:ext cx="1362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>
            <a:hlinkClick r:id="rId15" action="ppaction://hlinksldjump"/>
          </p:cNvPr>
          <p:cNvSpPr/>
          <p:nvPr/>
        </p:nvSpPr>
        <p:spPr>
          <a:xfrm>
            <a:off x="3289354" y="4005064"/>
            <a:ext cx="1353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>
            <a:hlinkClick r:id="rId16" action="ppaction://hlinksldjump"/>
          </p:cNvPr>
          <p:cNvSpPr/>
          <p:nvPr/>
        </p:nvSpPr>
        <p:spPr>
          <a:xfrm>
            <a:off x="3282141" y="4725144"/>
            <a:ext cx="13676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>
            <a:hlinkClick r:id="rId17" action="ppaction://hlinksldjump"/>
          </p:cNvPr>
          <p:cNvSpPr/>
          <p:nvPr/>
        </p:nvSpPr>
        <p:spPr>
          <a:xfrm>
            <a:off x="4675139" y="1844824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>
            <a:hlinkClick r:id="rId18" action="ppaction://hlinksldjump"/>
          </p:cNvPr>
          <p:cNvSpPr/>
          <p:nvPr/>
        </p:nvSpPr>
        <p:spPr>
          <a:xfrm>
            <a:off x="4661514" y="2564904"/>
            <a:ext cx="1345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>
            <a:hlinkClick r:id="rId19" action="ppaction://hlinksldjump"/>
          </p:cNvPr>
          <p:cNvSpPr/>
          <p:nvPr/>
        </p:nvSpPr>
        <p:spPr>
          <a:xfrm>
            <a:off x="4652697" y="3284984"/>
            <a:ext cx="1362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Прямоугольник 21">
            <a:hlinkClick r:id="rId20" action="ppaction://hlinksldjump"/>
          </p:cNvPr>
          <p:cNvSpPr/>
          <p:nvPr/>
        </p:nvSpPr>
        <p:spPr>
          <a:xfrm>
            <a:off x="4657506" y="4005064"/>
            <a:ext cx="1353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Прямоугольник 22">
            <a:hlinkClick r:id="rId21" action="ppaction://hlinksldjump"/>
          </p:cNvPr>
          <p:cNvSpPr/>
          <p:nvPr/>
        </p:nvSpPr>
        <p:spPr>
          <a:xfrm>
            <a:off x="4650293" y="4725144"/>
            <a:ext cx="13676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Прямоугольник 23">
            <a:hlinkClick r:id="rId22" action="ppaction://hlinksldjump"/>
          </p:cNvPr>
          <p:cNvSpPr/>
          <p:nvPr/>
        </p:nvSpPr>
        <p:spPr>
          <a:xfrm>
            <a:off x="6043291" y="1844824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Прямоугольник 24">
            <a:hlinkClick r:id="rId23" action="ppaction://hlinksldjump"/>
          </p:cNvPr>
          <p:cNvSpPr/>
          <p:nvPr/>
        </p:nvSpPr>
        <p:spPr>
          <a:xfrm>
            <a:off x="6029666" y="2564904"/>
            <a:ext cx="1345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Прямоугольник 25">
            <a:hlinkClick r:id="rId24" action="ppaction://hlinksldjump"/>
          </p:cNvPr>
          <p:cNvSpPr/>
          <p:nvPr/>
        </p:nvSpPr>
        <p:spPr>
          <a:xfrm>
            <a:off x="6020849" y="3284984"/>
            <a:ext cx="1362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Прямоугольник 26">
            <a:hlinkClick r:id="rId25" action="ppaction://hlinksldjump"/>
          </p:cNvPr>
          <p:cNvSpPr/>
          <p:nvPr/>
        </p:nvSpPr>
        <p:spPr>
          <a:xfrm>
            <a:off x="6025658" y="4005064"/>
            <a:ext cx="1353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Прямоугольник 27">
            <a:hlinkClick r:id="rId26" action="ppaction://hlinksldjump"/>
          </p:cNvPr>
          <p:cNvSpPr/>
          <p:nvPr/>
        </p:nvSpPr>
        <p:spPr>
          <a:xfrm>
            <a:off x="6018445" y="4725144"/>
            <a:ext cx="13676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Прямоугольник 28">
            <a:hlinkClick r:id="rId27" action="ppaction://hlinksldjump"/>
          </p:cNvPr>
          <p:cNvSpPr/>
          <p:nvPr/>
        </p:nvSpPr>
        <p:spPr>
          <a:xfrm>
            <a:off x="7339435" y="1844824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Прямоугольник 29">
            <a:hlinkClick r:id="rId28" action="ppaction://hlinksldjump"/>
          </p:cNvPr>
          <p:cNvSpPr/>
          <p:nvPr/>
        </p:nvSpPr>
        <p:spPr>
          <a:xfrm>
            <a:off x="7325810" y="2564904"/>
            <a:ext cx="1345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Прямоугольник 30">
            <a:hlinkClick r:id="rId29" action="ppaction://hlinksldjump"/>
          </p:cNvPr>
          <p:cNvSpPr/>
          <p:nvPr/>
        </p:nvSpPr>
        <p:spPr>
          <a:xfrm>
            <a:off x="7316993" y="3284984"/>
            <a:ext cx="1362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Прямоугольник 31">
            <a:hlinkClick r:id="rId30" action="ppaction://hlinksldjump"/>
          </p:cNvPr>
          <p:cNvSpPr/>
          <p:nvPr/>
        </p:nvSpPr>
        <p:spPr>
          <a:xfrm>
            <a:off x="7321802" y="4005064"/>
            <a:ext cx="1353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Прямоугольник 32">
            <a:hlinkClick r:id="rId31" action="ppaction://hlinksldjump"/>
          </p:cNvPr>
          <p:cNvSpPr/>
          <p:nvPr/>
        </p:nvSpPr>
        <p:spPr>
          <a:xfrm>
            <a:off x="7314589" y="4725144"/>
            <a:ext cx="13676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683568" y="692696"/>
          <a:ext cx="792088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147"/>
                <a:gridCol w="1320147"/>
                <a:gridCol w="1320147"/>
                <a:gridCol w="1320147"/>
                <a:gridCol w="1320147"/>
                <a:gridCol w="1320147"/>
              </a:tblGrid>
              <a:tr h="10751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Люди </a:t>
                      </a:r>
                    </a:p>
                    <a:p>
                      <a:pPr algn="ctr"/>
                      <a:r>
                        <a:rPr lang="ru-RU" sz="1800" dirty="0" smtClean="0"/>
                        <a:t>и </a:t>
                      </a:r>
                    </a:p>
                    <a:p>
                      <a:pPr algn="ctr"/>
                      <a:r>
                        <a:rPr lang="ru-RU" sz="1800" dirty="0" smtClean="0"/>
                        <a:t>техника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Ученые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открытия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Солнечная 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Звездные миры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Собаки </a:t>
                      </a:r>
                    </a:p>
                    <a:p>
                      <a:pPr algn="ctr"/>
                      <a:r>
                        <a:rPr lang="ru-RU" sz="1800" dirty="0" smtClean="0"/>
                        <a:t>в </a:t>
                      </a:r>
                    </a:p>
                    <a:p>
                      <a:pPr algn="ctr"/>
                      <a:r>
                        <a:rPr lang="ru-RU" sz="1800" dirty="0" smtClean="0"/>
                        <a:t>космосе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Факты</a:t>
                      </a:r>
                    </a:p>
                    <a:p>
                      <a:pPr algn="ctr"/>
                      <a:r>
                        <a:rPr lang="ru-RU" sz="1800" dirty="0" smtClean="0"/>
                        <a:t>в</a:t>
                      </a:r>
                    </a:p>
                    <a:p>
                      <a:pPr algn="ctr"/>
                      <a:r>
                        <a:rPr lang="ru-RU" sz="1800" dirty="0" smtClean="0"/>
                        <a:t>цифрах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987824" y="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II</a:t>
            </a:r>
            <a:r>
              <a:rPr lang="ru-RU" sz="4000" b="1" dirty="0" smtClean="0">
                <a:solidFill>
                  <a:srgbClr val="C00000"/>
                </a:solidFill>
              </a:rPr>
              <a:t> тур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08304" y="62373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2" action="ppaction://hlinksldjump"/>
              </a:rPr>
              <a:t>3 тур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Именно этот человек первым ступил на поверхность Луны.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Нил Армстронг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8384" y="6237312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052736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Именно этот великий ученый древнего мира считал, что Солнце и другие планеты вращаются вокруг Земли.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4581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/>
              <a:t>Аристотель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6376" y="6093296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268760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Именно это небесное тело Солнечной системы недавно лишили </a:t>
            </a:r>
            <a:r>
              <a:rPr lang="ru-RU" sz="4000" smtClean="0">
                <a:solidFill>
                  <a:srgbClr val="C00000"/>
                </a:solidFill>
              </a:rPr>
              <a:t>статуса планеты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3789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/>
              <a:t>Плутон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6376" y="6237312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484784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Именно эта звезда, кроме Солнца, ближе всего к Земле</a:t>
            </a:r>
            <a:endParaRPr lang="ru-RU" sz="4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41490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 smtClean="0"/>
              <a:t>Проксима Центавра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6376" y="6237312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59" y="1052736"/>
            <a:ext cx="81658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4221088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б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Именно так звали первую женщину – космонавта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365104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Валентина  Терешкова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6165304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836712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Именно так называется малое небесное тело, которое вращается вокруг более крупного и удерживается на орбите силой его притяжения</a:t>
            </a:r>
            <a:r>
              <a:rPr lang="ru-RU" sz="4000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Спутник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4368" y="6165304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052736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в этой стране была построена первая обсерватория.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42210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Южная Корея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4368" y="6165304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052736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они бываю железные, каменные, железокаменные.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42210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Метеориты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6376" y="6165304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052736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Именно так назывался советский космический корабль многоразового использования.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40770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Буран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6376" y="6237312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836712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Именно этого великого отечественного теоретика космоса называли «калужский мечтатель».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14908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Константин Эдуардович Циолковский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8384" y="6165304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908720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Именно про эту планету говорят, что она была открыта на кончике пера.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0770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Нептун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8384" y="6165304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836712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Именно эту галактику можно увидеть в нашем полушарии невооруженным глазом.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37890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Туманность Андромеды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6376" y="6237312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83671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Именно этот человек стал вторым космонавтом нашей планеты.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Герман Титов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8384" y="6309320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836712"/>
            <a:ext cx="73448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Именно столько времени будет гореть спичка на Луне.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42210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Нисколько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6309320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836712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На карте именно это планеты Солнечной системы  можно встретить только женские имена, например каньон Бабы-Яги.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44371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Венера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8384" y="6237312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1" y="1052736"/>
            <a:ext cx="787691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 помощью именно этого маленького предмета </a:t>
            </a:r>
            <a:r>
              <a:rPr lang="ru-RU" sz="4400" b="1" dirty="0">
                <a:solidFill>
                  <a:srgbClr val="C00000"/>
                </a:solidFill>
              </a:rPr>
              <a:t>можно убить </a:t>
            </a:r>
            <a:r>
              <a:rPr lang="ru-RU" sz="4400" b="1" dirty="0" smtClean="0">
                <a:solidFill>
                  <a:srgbClr val="C00000"/>
                </a:solidFill>
              </a:rPr>
              <a:t>страшного </a:t>
            </a:r>
            <a:r>
              <a:rPr lang="ru-RU" sz="4400" b="1" dirty="0">
                <a:solidFill>
                  <a:srgbClr val="C00000"/>
                </a:solidFill>
              </a:rPr>
              <a:t>героя русских </a:t>
            </a:r>
            <a:r>
              <a:rPr lang="ru-RU" sz="4400" b="1" dirty="0" smtClean="0">
                <a:solidFill>
                  <a:srgbClr val="C00000"/>
                </a:solidFill>
              </a:rPr>
              <a:t>сказок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9751" y="4581128"/>
            <a:ext cx="60767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иголка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8384" y="6309320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764704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Именно эти дыры встречаются в космосе.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Черные дыры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6237312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764704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она первой из женщин вышла в открытый космос.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Светлана Савицкая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8384" y="6237312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764704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эта планета стала первой, открытой с помощью телескопа.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9411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Уран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8384" y="6237312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36712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Именно эта планета самая маленькая в солнечной системе.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013176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Меркурий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6237312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08720"/>
            <a:ext cx="76328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Именно так астрономы называют расстояние, которое проходит свет за один год.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38610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Световой год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7854696" cy="3496352"/>
          </a:xfrm>
        </p:spPr>
        <p:txBody>
          <a:bodyPr>
            <a:noAutofit/>
          </a:bodyPr>
          <a:lstStyle/>
          <a:p>
            <a:pPr algn="ctr"/>
            <a:r>
              <a:rPr lang="en-US" sz="19000" b="1" dirty="0" smtClean="0">
                <a:solidFill>
                  <a:srgbClr val="C00000"/>
                </a:solidFill>
              </a:rPr>
              <a:t>III </a:t>
            </a:r>
            <a:r>
              <a:rPr lang="ru-RU" sz="19000" b="1" dirty="0" smtClean="0">
                <a:solidFill>
                  <a:srgbClr val="C00000"/>
                </a:solidFill>
              </a:rPr>
              <a:t>тур</a:t>
            </a:r>
            <a:endParaRPr lang="ru-RU" sz="19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24317" y="1844824"/>
            <a:ext cx="1298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720310" y="2564904"/>
            <a:ext cx="1306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722073" y="3284984"/>
            <a:ext cx="130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693058" y="4005064"/>
            <a:ext cx="1361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749164" y="4725144"/>
            <a:ext cx="1249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683568" y="692696"/>
          <a:ext cx="792088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147"/>
                <a:gridCol w="1320147"/>
                <a:gridCol w="1320147"/>
                <a:gridCol w="1320147"/>
                <a:gridCol w="1320147"/>
                <a:gridCol w="1320147"/>
              </a:tblGrid>
              <a:tr h="10751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Люди, </a:t>
                      </a:r>
                      <a:r>
                        <a:rPr lang="ru-RU" sz="1600" dirty="0" smtClean="0"/>
                        <a:t>животные</a:t>
                      </a:r>
                      <a:r>
                        <a:rPr lang="ru-RU" sz="1800" dirty="0" smtClean="0"/>
                        <a:t> и техника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Ученые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открытия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Солнечная 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Звездные миры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Как называют космонавтов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Фантасты и</a:t>
                      </a:r>
                    </a:p>
                    <a:p>
                      <a:pPr algn="ctr"/>
                      <a:r>
                        <a:rPr lang="ru-RU" sz="1800" dirty="0" smtClean="0"/>
                        <a:t>космос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987824" y="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III</a:t>
            </a:r>
            <a:r>
              <a:rPr lang="ru-RU" sz="4000" b="1" dirty="0" smtClean="0">
                <a:solidFill>
                  <a:srgbClr val="C00000"/>
                </a:solidFill>
              </a:rPr>
              <a:t> тур</a:t>
            </a:r>
          </a:p>
        </p:txBody>
      </p:sp>
      <p:sp>
        <p:nvSpPr>
          <p:cNvPr id="36" name="Прямоугольник 35">
            <a:hlinkClick r:id="rId7" action="ppaction://hlinksldjump"/>
          </p:cNvPr>
          <p:cNvSpPr/>
          <p:nvPr/>
        </p:nvSpPr>
        <p:spPr>
          <a:xfrm>
            <a:off x="732686" y="5373216"/>
            <a:ext cx="12948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Прямоугольник 36">
            <a:hlinkClick r:id="rId8" action="ppaction://hlinksldjump"/>
          </p:cNvPr>
          <p:cNvSpPr/>
          <p:nvPr/>
        </p:nvSpPr>
        <p:spPr>
          <a:xfrm>
            <a:off x="731788" y="6088559"/>
            <a:ext cx="12966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8" name="Прямоугольник 37">
            <a:hlinkClick r:id="rId9" action="ppaction://hlinksldjump"/>
          </p:cNvPr>
          <p:cNvSpPr/>
          <p:nvPr/>
        </p:nvSpPr>
        <p:spPr>
          <a:xfrm>
            <a:off x="1979712" y="1844824"/>
            <a:ext cx="1298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9" name="Прямоугольник 38">
            <a:hlinkClick r:id="rId10" action="ppaction://hlinksldjump"/>
          </p:cNvPr>
          <p:cNvSpPr/>
          <p:nvPr/>
        </p:nvSpPr>
        <p:spPr>
          <a:xfrm>
            <a:off x="1975705" y="2564904"/>
            <a:ext cx="1306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" name="Прямоугольник 39">
            <a:hlinkClick r:id="rId11" action="ppaction://hlinksldjump"/>
          </p:cNvPr>
          <p:cNvSpPr/>
          <p:nvPr/>
        </p:nvSpPr>
        <p:spPr>
          <a:xfrm>
            <a:off x="1977468" y="3284984"/>
            <a:ext cx="130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1" name="Прямоугольник 40">
            <a:hlinkClick r:id="rId12" action="ppaction://hlinksldjump"/>
          </p:cNvPr>
          <p:cNvSpPr/>
          <p:nvPr/>
        </p:nvSpPr>
        <p:spPr>
          <a:xfrm>
            <a:off x="1948453" y="4005064"/>
            <a:ext cx="1361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2" name="Прямоугольник 41">
            <a:hlinkClick r:id="rId13" action="ppaction://hlinksldjump"/>
          </p:cNvPr>
          <p:cNvSpPr/>
          <p:nvPr/>
        </p:nvSpPr>
        <p:spPr>
          <a:xfrm>
            <a:off x="2004559" y="4725144"/>
            <a:ext cx="1249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3" name="Прямоугольник 42">
            <a:hlinkClick r:id="rId14" action="ppaction://hlinksldjump"/>
          </p:cNvPr>
          <p:cNvSpPr/>
          <p:nvPr/>
        </p:nvSpPr>
        <p:spPr>
          <a:xfrm>
            <a:off x="1988081" y="5373216"/>
            <a:ext cx="12948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Прямоугольник 43">
            <a:hlinkClick r:id="rId15" action="ppaction://hlinksldjump"/>
          </p:cNvPr>
          <p:cNvSpPr/>
          <p:nvPr/>
        </p:nvSpPr>
        <p:spPr>
          <a:xfrm>
            <a:off x="1987183" y="6088559"/>
            <a:ext cx="12966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Прямоугольник 44">
            <a:hlinkClick r:id="rId16" action="ppaction://hlinksldjump"/>
          </p:cNvPr>
          <p:cNvSpPr/>
          <p:nvPr/>
        </p:nvSpPr>
        <p:spPr>
          <a:xfrm>
            <a:off x="3347864" y="1844824"/>
            <a:ext cx="1298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6" name="Прямоугольник 45">
            <a:hlinkClick r:id="rId17" action="ppaction://hlinksldjump"/>
          </p:cNvPr>
          <p:cNvSpPr/>
          <p:nvPr/>
        </p:nvSpPr>
        <p:spPr>
          <a:xfrm>
            <a:off x="3343857" y="2564904"/>
            <a:ext cx="1306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7" name="Прямоугольник 46">
            <a:hlinkClick r:id="rId18" action="ppaction://hlinksldjump"/>
          </p:cNvPr>
          <p:cNvSpPr/>
          <p:nvPr/>
        </p:nvSpPr>
        <p:spPr>
          <a:xfrm>
            <a:off x="3345620" y="3284984"/>
            <a:ext cx="130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8" name="Прямоугольник 47">
            <a:hlinkClick r:id="rId19" action="ppaction://hlinksldjump"/>
          </p:cNvPr>
          <p:cNvSpPr/>
          <p:nvPr/>
        </p:nvSpPr>
        <p:spPr>
          <a:xfrm>
            <a:off x="3316605" y="4005064"/>
            <a:ext cx="1361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9" name="Прямоугольник 48">
            <a:hlinkClick r:id="rId20" action="ppaction://hlinksldjump"/>
          </p:cNvPr>
          <p:cNvSpPr/>
          <p:nvPr/>
        </p:nvSpPr>
        <p:spPr>
          <a:xfrm>
            <a:off x="3372711" y="4725144"/>
            <a:ext cx="1249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0" name="Прямоугольник 49">
            <a:hlinkClick r:id="rId21" action="ppaction://hlinksldjump"/>
          </p:cNvPr>
          <p:cNvSpPr/>
          <p:nvPr/>
        </p:nvSpPr>
        <p:spPr>
          <a:xfrm>
            <a:off x="3356233" y="5373216"/>
            <a:ext cx="12948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1" name="Прямоугольник 50">
            <a:hlinkClick r:id="rId22" action="ppaction://hlinksldjump"/>
          </p:cNvPr>
          <p:cNvSpPr/>
          <p:nvPr/>
        </p:nvSpPr>
        <p:spPr>
          <a:xfrm>
            <a:off x="3355335" y="6088559"/>
            <a:ext cx="12966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2" name="Прямоугольник 51">
            <a:hlinkClick r:id="rId23" action="ppaction://hlinksldjump"/>
          </p:cNvPr>
          <p:cNvSpPr/>
          <p:nvPr/>
        </p:nvSpPr>
        <p:spPr>
          <a:xfrm>
            <a:off x="4644008" y="1844824"/>
            <a:ext cx="1298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3" name="Прямоугольник 52">
            <a:hlinkClick r:id="rId24" action="ppaction://hlinksldjump"/>
          </p:cNvPr>
          <p:cNvSpPr/>
          <p:nvPr/>
        </p:nvSpPr>
        <p:spPr>
          <a:xfrm>
            <a:off x="4640001" y="2564904"/>
            <a:ext cx="1306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4" name="Прямоугольник 53">
            <a:hlinkClick r:id="rId25" action="ppaction://hlinksldjump"/>
          </p:cNvPr>
          <p:cNvSpPr/>
          <p:nvPr/>
        </p:nvSpPr>
        <p:spPr>
          <a:xfrm>
            <a:off x="4641764" y="3284984"/>
            <a:ext cx="130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5" name="Прямоугольник 54">
            <a:hlinkClick r:id="rId26" action="ppaction://hlinksldjump"/>
          </p:cNvPr>
          <p:cNvSpPr/>
          <p:nvPr/>
        </p:nvSpPr>
        <p:spPr>
          <a:xfrm>
            <a:off x="4612749" y="4005064"/>
            <a:ext cx="1361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6" name="Прямоугольник 55">
            <a:hlinkClick r:id="rId27" action="ppaction://hlinksldjump"/>
          </p:cNvPr>
          <p:cNvSpPr/>
          <p:nvPr/>
        </p:nvSpPr>
        <p:spPr>
          <a:xfrm>
            <a:off x="4668855" y="4725144"/>
            <a:ext cx="1249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7" name="Прямоугольник 56">
            <a:hlinkClick r:id="rId28" action="ppaction://hlinksldjump"/>
          </p:cNvPr>
          <p:cNvSpPr/>
          <p:nvPr/>
        </p:nvSpPr>
        <p:spPr>
          <a:xfrm>
            <a:off x="4652377" y="5373216"/>
            <a:ext cx="12948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8" name="Прямоугольник 57">
            <a:hlinkClick r:id="rId29" action="ppaction://hlinksldjump"/>
          </p:cNvPr>
          <p:cNvSpPr/>
          <p:nvPr/>
        </p:nvSpPr>
        <p:spPr>
          <a:xfrm>
            <a:off x="4651479" y="6088559"/>
            <a:ext cx="12966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9" name="Прямоугольник 58">
            <a:hlinkClick r:id="rId30" action="ppaction://hlinksldjump"/>
          </p:cNvPr>
          <p:cNvSpPr/>
          <p:nvPr/>
        </p:nvSpPr>
        <p:spPr>
          <a:xfrm>
            <a:off x="5940152" y="1844824"/>
            <a:ext cx="1298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0" name="Прямоугольник 59">
            <a:hlinkClick r:id="rId31" action="ppaction://hlinksldjump"/>
          </p:cNvPr>
          <p:cNvSpPr/>
          <p:nvPr/>
        </p:nvSpPr>
        <p:spPr>
          <a:xfrm>
            <a:off x="5936145" y="2564904"/>
            <a:ext cx="1306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1" name="Прямоугольник 60">
            <a:hlinkClick r:id="rId32" action="ppaction://hlinksldjump"/>
          </p:cNvPr>
          <p:cNvSpPr/>
          <p:nvPr/>
        </p:nvSpPr>
        <p:spPr>
          <a:xfrm>
            <a:off x="5937908" y="3284984"/>
            <a:ext cx="130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2" name="Прямоугольник 61">
            <a:hlinkClick r:id="rId33" action="ppaction://hlinksldjump"/>
          </p:cNvPr>
          <p:cNvSpPr/>
          <p:nvPr/>
        </p:nvSpPr>
        <p:spPr>
          <a:xfrm>
            <a:off x="5908893" y="4005064"/>
            <a:ext cx="1361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3" name="Прямоугольник 62">
            <a:hlinkClick r:id="rId34" action="ppaction://hlinksldjump"/>
          </p:cNvPr>
          <p:cNvSpPr/>
          <p:nvPr/>
        </p:nvSpPr>
        <p:spPr>
          <a:xfrm>
            <a:off x="5964999" y="4725144"/>
            <a:ext cx="1249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4" name="Прямоугольник 63">
            <a:hlinkClick r:id="rId35" action="ppaction://hlinksldjump"/>
          </p:cNvPr>
          <p:cNvSpPr/>
          <p:nvPr/>
        </p:nvSpPr>
        <p:spPr>
          <a:xfrm>
            <a:off x="5948521" y="5373216"/>
            <a:ext cx="12948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5" name="Прямоугольник 64">
            <a:hlinkClick r:id="rId36" action="ppaction://hlinksldjump"/>
          </p:cNvPr>
          <p:cNvSpPr/>
          <p:nvPr/>
        </p:nvSpPr>
        <p:spPr>
          <a:xfrm>
            <a:off x="5947623" y="6088559"/>
            <a:ext cx="12966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6" name="Прямоугольник 65">
            <a:hlinkClick r:id="rId37" action="ppaction://hlinksldjump"/>
          </p:cNvPr>
          <p:cNvSpPr/>
          <p:nvPr/>
        </p:nvSpPr>
        <p:spPr>
          <a:xfrm>
            <a:off x="7308304" y="1844824"/>
            <a:ext cx="1298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7" name="Прямоугольник 66">
            <a:hlinkClick r:id="rId38" action="ppaction://hlinksldjump"/>
          </p:cNvPr>
          <p:cNvSpPr/>
          <p:nvPr/>
        </p:nvSpPr>
        <p:spPr>
          <a:xfrm>
            <a:off x="7304297" y="2564904"/>
            <a:ext cx="1306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8" name="Прямоугольник 67">
            <a:hlinkClick r:id="rId39" action="ppaction://hlinksldjump"/>
          </p:cNvPr>
          <p:cNvSpPr/>
          <p:nvPr/>
        </p:nvSpPr>
        <p:spPr>
          <a:xfrm>
            <a:off x="7306060" y="3284984"/>
            <a:ext cx="130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9" name="Прямоугольник 68">
            <a:hlinkClick r:id="rId40" action="ppaction://hlinksldjump"/>
          </p:cNvPr>
          <p:cNvSpPr/>
          <p:nvPr/>
        </p:nvSpPr>
        <p:spPr>
          <a:xfrm>
            <a:off x="7277045" y="4005064"/>
            <a:ext cx="1361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0" name="Прямоугольник 69">
            <a:hlinkClick r:id="rId41" action="ppaction://hlinksldjump"/>
          </p:cNvPr>
          <p:cNvSpPr/>
          <p:nvPr/>
        </p:nvSpPr>
        <p:spPr>
          <a:xfrm>
            <a:off x="7333151" y="4725144"/>
            <a:ext cx="1249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1" name="Прямоугольник 70">
            <a:hlinkClick r:id="rId42" action="ppaction://hlinksldjump"/>
          </p:cNvPr>
          <p:cNvSpPr/>
          <p:nvPr/>
        </p:nvSpPr>
        <p:spPr>
          <a:xfrm>
            <a:off x="7316673" y="5373216"/>
            <a:ext cx="12948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2" name="Прямоугольник 71">
            <a:hlinkClick r:id="rId43" action="ppaction://hlinksldjump"/>
          </p:cNvPr>
          <p:cNvSpPr/>
          <p:nvPr/>
        </p:nvSpPr>
        <p:spPr>
          <a:xfrm>
            <a:off x="7315775" y="6088559"/>
            <a:ext cx="12966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00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172400" y="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4" action="ppaction://hlinksldjump"/>
              </a:rPr>
              <a:t>4 тур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столько времени продолжался самый первый в истории полет человека в космос.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1 час 48 минут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Именно это происходит с обшивкой космического корабля при входе в атмосферу.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Нагрев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Именно столько планет в Солнечной системе.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8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4368" y="6165304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918" y="1124744"/>
            <a:ext cx="8532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Именно эти части слова служат для образования новых слов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005064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п</a:t>
            </a:r>
            <a:r>
              <a:rPr lang="ru-RU" sz="4800" b="1" dirty="0" smtClean="0"/>
              <a:t>риставка  и  суффикс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Именно эти двенадцать небесных образований тесно связаны с астрологией.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72514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Созвездия</a:t>
            </a:r>
            <a:endParaRPr lang="ru-RU" sz="3200" dirty="0"/>
          </a:p>
        </p:txBody>
      </p:sp>
      <p:pic>
        <p:nvPicPr>
          <p:cNvPr id="7" name="Рисунок 6" descr="к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3344" y="836712"/>
            <a:ext cx="6480720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Именно эта женщина стала второй отечественной покорительницей космоса</a:t>
            </a:r>
            <a:r>
              <a:rPr lang="ru-RU" sz="5400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Светлана Савицкая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в этом городе расположен самый большой на Земле планетарий.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Москва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у этой планеты есть спутники, названия которых переводятся как "Ужас" и "Страх".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Марс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эти четыре космических тела названы именами музыкантов группы Битлз.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49411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Астероиды (для справки: №№4147, 4148, 4149 и 4150)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Именно так назывался корабль Ю. Гагарина.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Восток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поэтому нельзя наблюдать на Луне «падающие звезды».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Отсутствие атмосферы</a:t>
            </a:r>
            <a:endParaRPr lang="ru-RU" sz="3200" dirty="0"/>
          </a:p>
        </p:txBody>
      </p:sp>
      <p:pic>
        <p:nvPicPr>
          <p:cNvPr id="7" name="Рисунок 6" descr="к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3344" y="912788"/>
            <a:ext cx="6480720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Именно эта на этой планете, температура поверхности на теневой стороне –185 градусов, на солнечной +510 градусов.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Меркурий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Именно порядка 200 тысяч этих объектов сгорает в атмосфере Земли за сутки.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Метеориты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Именно так называется находящаяся сейчас в космосе конструкция, на которой работаю люди.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МКС (Международная Космическая Станция)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6376" y="6093296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4784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Именно  так  называется  наша галактика</a:t>
            </a:r>
            <a:endParaRPr lang="ru-RU" sz="20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789040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Млечный Путь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Карты именно этой планеты изготовил в 1609 году Томас Харриот.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Луна</a:t>
            </a:r>
            <a:endParaRPr lang="ru-RU" sz="3200" dirty="0"/>
          </a:p>
        </p:txBody>
      </p:sp>
      <p:pic>
        <p:nvPicPr>
          <p:cNvPr id="7" name="Рисунок 6" descr="к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652091"/>
            <a:ext cx="6480720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Если эту планету Солнечной системы поместить в воду, то она будет плавать.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Сатурн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Именно до этой планеты в среднем свет от Солнца доходит за 8,5 минут.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Земля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Именно так называлась первая космическая станция.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Салют</a:t>
            </a:r>
            <a:endParaRPr lang="ru-RU" sz="3200" dirty="0"/>
          </a:p>
        </p:txBody>
      </p:sp>
      <p:pic>
        <p:nvPicPr>
          <p:cNvPr id="7" name="Рисунок 6" descr="к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747" y="980728"/>
            <a:ext cx="6480720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Именно таким словом можно назвать газовую оболочку, окружающую какое-нибудь небесное тело</a:t>
            </a:r>
            <a:r>
              <a:rPr lang="ru-RU" sz="5400" dirty="0" smtClean="0"/>
              <a:t>.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Атмосфера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этот объект Солнечной системы весит 600 триллионов тонн.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Земля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Именно их называют «хвостатые странницы неба».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Кометы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этих животных запускали в космос американские ученые.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Обезьяны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в этом году был произведен запуск первого искусственного спутника Земли.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1957</a:t>
            </a:r>
            <a:endParaRPr lang="ru-RU" sz="3200" dirty="0"/>
          </a:p>
        </p:txBody>
      </p:sp>
      <p:pic>
        <p:nvPicPr>
          <p:cNvPr id="7" name="Рисунок 6" descr="к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708" y="989723"/>
            <a:ext cx="6480720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эти планеты исследовал космический аппарат «Вояджер-2».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Юпитер, Сатурн, Нептун, Уран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6376" y="6237312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5" y="1484784"/>
            <a:ext cx="826500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Именно  этот  учёный-физик  изобрёл  радио</a:t>
            </a:r>
          </a:p>
          <a:p>
            <a:pPr algn="ctr"/>
            <a:endParaRPr 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149080"/>
            <a:ext cx="77768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/>
              <a:t>Александр Попов</a:t>
            </a:r>
          </a:p>
          <a:p>
            <a:pPr algn="ctr"/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эту звезду еще со стародавних времен называют «прикол-звезда».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Полярная звезда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Именно так назывался аппарат, совершивший путешествие по Луне.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Луноход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у этого объекта Солнечной системы масса в 81 раз меньше массы Земли.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Луна</a:t>
            </a:r>
            <a:endParaRPr lang="ru-RU" sz="3200" dirty="0"/>
          </a:p>
        </p:txBody>
      </p:sp>
      <p:pic>
        <p:nvPicPr>
          <p:cNvPr id="7" name="Рисунок 6" descr="к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474" y="774305"/>
            <a:ext cx="7272808" cy="517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эта планета в Солнечной системе единственная не названа в честь бога.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Земля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это позволяет космонавтам летать внутри космического корабля.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Невесомость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7854696" cy="3496352"/>
          </a:xfrm>
        </p:spPr>
        <p:txBody>
          <a:bodyPr>
            <a:noAutofit/>
          </a:bodyPr>
          <a:lstStyle/>
          <a:p>
            <a:pPr algn="ctr"/>
            <a:r>
              <a:rPr lang="en-US" sz="19000" b="1" dirty="0" smtClean="0">
                <a:solidFill>
                  <a:srgbClr val="C00000"/>
                </a:solidFill>
              </a:rPr>
              <a:t>IV </a:t>
            </a:r>
            <a:r>
              <a:rPr lang="ru-RU" sz="19000" b="1" dirty="0" smtClean="0">
                <a:solidFill>
                  <a:srgbClr val="C00000"/>
                </a:solidFill>
              </a:rPr>
              <a:t>тур</a:t>
            </a:r>
            <a:endParaRPr lang="ru-RU" sz="19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Финал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003232" cy="1277496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7700" dirty="0" smtClean="0">
                <a:solidFill>
                  <a:srgbClr val="C00000"/>
                </a:solidFill>
              </a:rPr>
              <a:t>Именно этот человек сконструировал </a:t>
            </a:r>
            <a:r>
              <a:rPr lang="ru-RU" sz="7700" smtClean="0">
                <a:solidFill>
                  <a:srgbClr val="C00000"/>
                </a:solidFill>
              </a:rPr>
              <a:t>первую вышедшею </a:t>
            </a:r>
            <a:r>
              <a:rPr lang="ru-RU" sz="7700" dirty="0" smtClean="0">
                <a:solidFill>
                  <a:srgbClr val="C00000"/>
                </a:solidFill>
              </a:rPr>
              <a:t>в космос ракету в 1944 году.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429000"/>
            <a:ext cx="820891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Вернер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фон Браун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328" y="63813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повтор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Именно  такая природа  вокруг  нас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36510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живая и неживая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Именно так называют птиц не имеющих постоянных мест зимовок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3651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/>
              <a:t>к</a:t>
            </a:r>
            <a:r>
              <a:rPr lang="ru-RU" sz="5400" b="1" dirty="0" smtClean="0"/>
              <a:t>очующие 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80728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Именно этот красивый и прочный камень используют в строительстве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6531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/>
              <a:t>гранит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6376" y="6237312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2736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Именно в </a:t>
            </a:r>
            <a:r>
              <a:rPr lang="ru-RU" sz="4400" b="1" dirty="0">
                <a:solidFill>
                  <a:srgbClr val="C00000"/>
                </a:solidFill>
              </a:rPr>
              <a:t>этой посуде журавль подал на стол окрошку в русской народной сказке «Лиса и журавль»</a:t>
            </a:r>
            <a:endParaRPr lang="ru-RU" sz="4400" b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22108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кувшин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Именно это светолюбивое растение накапливает влагу внутри себя и растёт в сосновом лесу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3651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/>
              <a:t>очиток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2193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rgbClr val="C00000"/>
                </a:solidFill>
              </a:rPr>
              <a:t>Именно этим питаются лесные муравьи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1127" y="3903273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другие  насекомые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Именно этот праздник отмечает  наш  народ 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+mj-lt"/>
              </a:rPr>
              <a:t>9</a:t>
            </a:r>
            <a:r>
              <a:rPr lang="ru-RU" sz="5400" b="1" dirty="0" smtClean="0">
                <a:solidFill>
                  <a:srgbClr val="C00000"/>
                </a:solidFill>
              </a:rPr>
              <a:t> Мая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365104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День Победы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98878"/>
            <a:ext cx="85146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Именно </a:t>
            </a:r>
            <a:r>
              <a:rPr lang="ru-RU" sz="5400" b="1" dirty="0">
                <a:solidFill>
                  <a:srgbClr val="C00000"/>
                </a:solidFill>
              </a:rPr>
              <a:t>это можно определить по кольцам в стволе </a:t>
            </a:r>
            <a:r>
              <a:rPr lang="ru-RU" sz="5400" b="1" dirty="0" smtClean="0">
                <a:solidFill>
                  <a:srgbClr val="C00000"/>
                </a:solidFill>
              </a:rPr>
              <a:t>дерева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365104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/>
              <a:t>в</a:t>
            </a:r>
            <a:r>
              <a:rPr lang="ru-RU" sz="5400" b="1" dirty="0" smtClean="0"/>
              <a:t>озраст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80728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Именно в этой книге говорилось о правильном поведении более 200 лет назад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36510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«Юности честное зерцало»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80728"/>
            <a:ext cx="82089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Именно она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стала атрибутом 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торжественных мероприятий, посвященных празднованию Дня Победы</a:t>
            </a:r>
            <a:endParaRPr lang="ru-RU" sz="4400" b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97152"/>
            <a:ext cx="7920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Георгиевская ленточка</a:t>
            </a:r>
          </a:p>
          <a:p>
            <a:pPr algn="ctr"/>
            <a:endParaRPr lang="ru-RU" sz="4400" b="1" dirty="0"/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2" r="36842" b="63158"/>
          <a:stretch>
            <a:fillRect/>
          </a:stretch>
        </p:blipFill>
        <p:spPr bwMode="auto">
          <a:xfrm>
            <a:off x="971600" y="4839758"/>
            <a:ext cx="542064" cy="859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Именно это производит в минуту больше энергии, чем тратит все человечество за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36510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/>
              <a:t>Солнце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Именно это было выпущено в 2010 году в честь 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50-летия полёта Белки и Стрелки в космос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36510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/>
              <a:t>Мультфильм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Именно этих цветов были костюмы у собак-космонавтов.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365104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Красного и зеленого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Именно столько собак погибло на стадии испытаний космических кораблей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atin typeface="+mj-lt"/>
                <a:cs typeface="Aharoni" pitchFamily="2" charset="-79"/>
              </a:rPr>
              <a:t>18</a:t>
            </a:r>
            <a:endParaRPr lang="ru-RU" sz="3600" b="1" dirty="0"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392" y="6165304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4810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Именно этим словом называют любую работу сделанную «спустя рукава»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50051" y="4149080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/>
              <a:t>небрежно</a:t>
            </a:r>
            <a:r>
              <a:rPr lang="ru-RU" sz="4000" dirty="0">
                <a:solidFill>
                  <a:srgbClr val="C00000"/>
                </a:solidFill>
              </a:rPr>
              <a:t> </a:t>
            </a:r>
          </a:p>
          <a:p>
            <a:pPr algn="ctr"/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Именно этого пола были все собаки, летавшие в космос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/>
              <a:t>Женского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Именно после полета этой собаки в космос был отправлен человек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/>
              <a:t>Звездочка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Именно в этом веке человек первый раз полетел в космос.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ХХ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Именно столько женщин во всём мире слетали в космос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/>
              <a:t>55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Именно столько стран отправляли своих граждан в космос.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36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Именно на столько нужно подняться над Землей, чтобы полет считался космическим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72514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80 км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Именно столько налетал в космосе рекордсмен суммарного пребывания Сергей Крикалев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803 дня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980728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так называют космонавтов в Индии.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err="1" smtClean="0"/>
              <a:t>Гаганавт</a:t>
            </a:r>
            <a:endParaRPr lang="ru-RU" sz="3200" dirty="0"/>
          </a:p>
        </p:txBody>
      </p:sp>
      <p:pic>
        <p:nvPicPr>
          <p:cNvPr id="8" name="Рисунок 7" descr="к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12" y="691706"/>
            <a:ext cx="6480720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так называются американские космонавты.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Астронавты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8344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Именно так называют в Китае космонавтов.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Тайконавт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CACACA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5925</TotalTime>
  <Words>1630</Words>
  <Application>Microsoft Office PowerPoint</Application>
  <PresentationFormat>Экран (4:3)</PresentationFormat>
  <Paragraphs>472</Paragraphs>
  <Slides>113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113</vt:i4>
      </vt:variant>
    </vt:vector>
  </HeadingPairs>
  <TitlesOfParts>
    <vt:vector size="11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 Кислов</dc:creator>
  <cp:lastModifiedBy>Новосад Т.Н.</cp:lastModifiedBy>
  <cp:revision>214</cp:revision>
  <dcterms:created xsi:type="dcterms:W3CDTF">2011-04-06T17:49:01Z</dcterms:created>
  <dcterms:modified xsi:type="dcterms:W3CDTF">2014-04-27T09:04:49Z</dcterms:modified>
</cp:coreProperties>
</file>