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59" r:id="rId5"/>
    <p:sldId id="273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4373A14-2F00-43C7-9600-4B4055E67A7B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7C1CBC9-007A-4267-9E50-0AF892E35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CC24-BC79-4A5B-A2B3-03F5A32E16ED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AB3-AEF0-46F9-95AB-BF60489BE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CC24-BC79-4A5B-A2B3-03F5A32E16ED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AB3-AEF0-46F9-95AB-BF60489BE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21E-1789-4DE4-A292-CBB5A0C2C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21E-1789-4DE4-A292-CBB5A0C2C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21E-1789-4DE4-A292-CBB5A0C2C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0FCC24-BC79-4A5B-A2B3-03F5A32E16ED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801AB3-AEF0-46F9-95AB-BF60489BE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E0FCC24-BC79-4A5B-A2B3-03F5A32E16ED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1801AB3-AEF0-46F9-95AB-BF60489BE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21E-1789-4DE4-A292-CBB5A0C2C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CC24-BC79-4A5B-A2B3-03F5A32E16ED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1AB3-AEF0-46F9-95AB-BF60489BE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2693C-57C3-4914-8E69-D777D6AA2CC8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21E-1789-4DE4-A292-CBB5A0C2C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E0FCC24-BC79-4A5B-A2B3-03F5A32E16ED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1801AB3-AEF0-46F9-95AB-BF60489BE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 spd="med">
    <p:pull dir="r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900igr.net/datai/biologija/Urok-Fotosintez/0006-004-Stroenie-khloroplasta.png" TargetMode="External"/><Relationship Id="rId13" Type="http://schemas.openxmlformats.org/officeDocument/2006/relationships/hyperlink" Target="http://dist-tutor.info/mod/resource/view.php?id=12830" TargetMode="External"/><Relationship Id="rId3" Type="http://schemas.openxmlformats.org/officeDocument/2006/relationships/hyperlink" Target="http://sbio.info/page.php?id=14" TargetMode="External"/><Relationship Id="rId7" Type="http://schemas.openxmlformats.org/officeDocument/2006/relationships/hyperlink" Target="http://steelbros.ru/threads/&#1051;&#1080;&#1079;&#1086;&#1089;&#1086;&#1084;&#1099;.21/" TargetMode="External"/><Relationship Id="rId12" Type="http://schemas.openxmlformats.org/officeDocument/2006/relationships/hyperlink" Target="http://textarchive.ru/images/743/1485110/18e19dc.jpg" TargetMode="External"/><Relationship Id="rId17" Type="http://schemas.openxmlformats.org/officeDocument/2006/relationships/hyperlink" Target="http://refdb.ru/images/705/1409470/78d4a29e.png" TargetMode="External"/><Relationship Id="rId2" Type="http://schemas.openxmlformats.org/officeDocument/2006/relationships/hyperlink" Target="http://school.xvatit.com/images/thumb/6/62/10-11_15-16_2_1.jpg/550px-10-11_15-16_2_1.jpg" TargetMode="External"/><Relationship Id="rId16" Type="http://schemas.openxmlformats.org/officeDocument/2006/relationships/hyperlink" Target="https://ru.wikipedia.org/wiki/&#1055;&#1083;&#1072;&#1079;&#1084;&#1086;&#1076;&#1077;&#1089;&#1084;&#1099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u.znate.ru/pars_docs/refs/552/551302/551302_html_2ff80037.jpg" TargetMode="External"/><Relationship Id="rId11" Type="http://schemas.openxmlformats.org/officeDocument/2006/relationships/hyperlink" Target="http://kassanoffa.narod.ru/image001.png" TargetMode="External"/><Relationship Id="rId5" Type="http://schemas.openxmlformats.org/officeDocument/2006/relationships/hyperlink" Target="http://school.xvatit.com/images/0/0e/Egg.jpg" TargetMode="External"/><Relationship Id="rId15" Type="http://schemas.openxmlformats.org/officeDocument/2006/relationships/hyperlink" Target="http://fb.ru/article/133402/chto-takoe-organoid-stroenie-i-funktsii-organoidov-organoidyi-rastitelnoy-kletki-organoidyi-jivotnoy-kletki" TargetMode="External"/><Relationship Id="rId10" Type="http://schemas.openxmlformats.org/officeDocument/2006/relationships/hyperlink" Target="http://steelbros.ru/attachments/er-jpg.35/" TargetMode="External"/><Relationship Id="rId4" Type="http://schemas.openxmlformats.org/officeDocument/2006/relationships/hyperlink" Target="http://cmapspublic.ihmc.us/rid=1L6D11HR5-1SGPD85-27B7/&#954;&#949;&#957;&#959;&#964;&#972;&#960;&#953;&#945;.jpg" TargetMode="External"/><Relationship Id="rId9" Type="http://schemas.openxmlformats.org/officeDocument/2006/relationships/hyperlink" Target="http://upload.wikimedia.org/wikipedia/commons/thumb/5/56/Animal_mitochondrion_diagram_ru.svg/350px-Animal_mitochondrion_diagram_ru.svg.png" TargetMode="External"/><Relationship Id="rId14" Type="http://schemas.openxmlformats.org/officeDocument/2006/relationships/hyperlink" Target="http://biouroki.ru/material/plants/kletka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458200" cy="1470025"/>
          </a:xfrm>
        </p:spPr>
        <p:txBody>
          <a:bodyPr/>
          <a:lstStyle/>
          <a:p>
            <a:r>
              <a:rPr lang="ru-RU" dirty="0" smtClean="0"/>
              <a:t>Строение растительной клетки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509120"/>
            <a:ext cx="4953000" cy="1752600"/>
          </a:xfrm>
        </p:spPr>
        <p:txBody>
          <a:bodyPr/>
          <a:lstStyle/>
          <a:p>
            <a:r>
              <a:rPr lang="ru-RU" dirty="0" smtClean="0"/>
              <a:t>Подготовила: ученица 10 класса</a:t>
            </a:r>
          </a:p>
          <a:p>
            <a:r>
              <a:rPr lang="ru-RU" dirty="0" smtClean="0"/>
              <a:t>ГБОУ СОШ «ЦО» </a:t>
            </a:r>
            <a:r>
              <a:rPr lang="ru-RU" dirty="0" err="1" smtClean="0"/>
              <a:t>пос.Варламово</a:t>
            </a:r>
            <a:endParaRPr lang="ru-RU" dirty="0" smtClean="0"/>
          </a:p>
          <a:p>
            <a:r>
              <a:rPr lang="ru-RU" dirty="0" err="1" smtClean="0"/>
              <a:t>Бражникова</a:t>
            </a:r>
            <a:r>
              <a:rPr lang="ru-RU" dirty="0" smtClean="0"/>
              <a:t> Алина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Микротрубочки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2060848"/>
            <a:ext cx="4176464" cy="432511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Микротрубочки</a:t>
            </a:r>
            <a:r>
              <a:rPr lang="ru-RU" dirty="0" smtClean="0"/>
              <a:t> </a:t>
            </a:r>
            <a:r>
              <a:rPr lang="ru-RU" dirty="0" smtClean="0"/>
              <a:t>– мембранные, надмолекулярные структуры, состоящие из белковых глобул, расположенных спиральными или прямолинейными рядами. Микротрубочки выполняют преимущественно механическую (двигательную) функцию, обеспечивая подвижность и сокращаемость органоидов клетки. Располагаясь в цитоплазме, они придают клетке определённую форму и обеспечивают стабильность пространственного расположения органоидов. Микротрубочки способствуют перемещению органоидов в места, которые определяются физиологическими потребностями клетки. Значительное количество этих структур расположено в плазмалемме, вблизи клеточной оболочки, где они участвуют в формировании и ориентации целлюлозных </a:t>
            </a:r>
            <a:r>
              <a:rPr lang="ru-RU" dirty="0" err="1" smtClean="0"/>
              <a:t>микрофибрилл</a:t>
            </a:r>
            <a:r>
              <a:rPr lang="ru-RU" dirty="0" smtClean="0"/>
              <a:t> оболочек растительных клеток.</a:t>
            </a:r>
          </a:p>
          <a:p>
            <a:endParaRPr lang="ru-RU" dirty="0"/>
          </a:p>
        </p:txBody>
      </p:sp>
      <p:pic>
        <p:nvPicPr>
          <p:cNvPr id="4" name="Рисунок 3" descr="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19" y="2204864"/>
            <a:ext cx="3924247" cy="3293374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Вакуоль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04367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Вакуоли</a:t>
            </a:r>
            <a:r>
              <a:rPr lang="ru-RU" dirty="0" smtClean="0"/>
              <a:t> растительной клетки большие и занимают до 90% объема. В зрелой клетке есть только одна вакуоль, которая занимает центральное положение. Ее мембрану называют </a:t>
            </a:r>
            <a:r>
              <a:rPr lang="ru-RU" dirty="0" err="1" smtClean="0"/>
              <a:t>тонопластом</a:t>
            </a:r>
            <a:r>
              <a:rPr lang="ru-RU" dirty="0" smtClean="0"/>
              <a:t>, а содержимое - клеточным соком. Основные функции растительных вакуолей - обеспечение напряжения клеточной оболочки, накопление различных соединений и отходов жизнедеятельности клетки. Кроме того, эти органоиды растительной клетки поставляют воду, необходимую для процесса фотосинтеза. Если говорить о составе клеточного сока, то в него входят следующие вещества: запасные - органические кислоты, углеводы и протеины, отдельные аминокислоты; соединения, которые образуются в процессе жизнедеятельности клеток и накапливаются в них (алкалоиды, дубильные вещества и фенолы); фитонциды и фитогормоны; пигменты, за счет которых плоды, корнеплоды и лепестки цветов окрашиваются в соответствующий </a:t>
            </a:r>
            <a:r>
              <a:rPr lang="ru-RU" dirty="0" smtClean="0"/>
              <a:t>цвет.</a:t>
            </a:r>
            <a:endParaRPr lang="ru-RU" dirty="0"/>
          </a:p>
        </p:txBody>
      </p:sp>
      <p:pic>
        <p:nvPicPr>
          <p:cNvPr id="4" name="Рисунок 3" descr="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4293096"/>
            <a:ext cx="4657725" cy="2181225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Пластиды. Хлоропласты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47572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Пластиды</a:t>
            </a:r>
            <a:r>
              <a:rPr lang="ru-RU" dirty="0" smtClean="0"/>
              <a:t> </a:t>
            </a:r>
            <a:r>
              <a:rPr lang="ru-RU" dirty="0" smtClean="0"/>
              <a:t>– самые крупные (после ядра) цитоплазматические органоиды, присущие только клеткам растительных организмов. </a:t>
            </a:r>
            <a:r>
              <a:rPr lang="ru-RU" dirty="0" smtClean="0"/>
              <a:t>Пластиды </a:t>
            </a:r>
            <a:r>
              <a:rPr lang="ru-RU" dirty="0" smtClean="0"/>
              <a:t>играют важную роль в обмене веществ. </a:t>
            </a:r>
            <a:r>
              <a:rPr lang="ru-RU" dirty="0" smtClean="0"/>
              <a:t>Все </a:t>
            </a:r>
            <a:r>
              <a:rPr lang="ru-RU" dirty="0" smtClean="0"/>
              <a:t>пластиды едины по происхождению.</a:t>
            </a:r>
          </a:p>
          <a:p>
            <a:r>
              <a:rPr lang="ru-RU" b="1" dirty="0" smtClean="0"/>
              <a:t>Хлоропласты</a:t>
            </a:r>
            <a:r>
              <a:rPr lang="ru-RU" dirty="0" smtClean="0"/>
              <a:t> – наиболее распространённые и наиболее функционально важные пластиды фотоавтотрофных организмов, которые осуществляют фотосинтетические процессы, приводящие в конечном итоге к образованию органических веществ и выделению свободного кислорода. Хлоропласты высших растений имеют сложное внутреннее строение.</a:t>
            </a:r>
          </a:p>
          <a:p>
            <a:r>
              <a:rPr lang="ru-RU" dirty="0" smtClean="0"/>
              <a:t>Размеры хлоропластов у разных растений неодинаковы, но в среднем диаметр их составляет 4-6 мкм. Хлоропласты способны передвигаться под влиянием движения цитоплазмы. Кроме того, под воздействием освещения наблюдается активное передвижение хлоропластов амебовидного типа к источнику света.</a:t>
            </a:r>
          </a:p>
          <a:p>
            <a:r>
              <a:rPr lang="ru-RU" i="1" dirty="0" smtClean="0"/>
              <a:t>Хлорофилл</a:t>
            </a:r>
            <a:r>
              <a:rPr lang="ru-RU" dirty="0" smtClean="0"/>
              <a:t> – основное вещество хлоропластов. Благодаря хлорофиллу зелёные растения способны использовать световую энергию.</a:t>
            </a:r>
          </a:p>
          <a:p>
            <a:endParaRPr lang="ru-RU" dirty="0"/>
          </a:p>
        </p:txBody>
      </p:sp>
      <p:pic>
        <p:nvPicPr>
          <p:cNvPr id="4" name="Рисунок 3" descr="0006-004-Stroenie-khloroplas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4221088"/>
            <a:ext cx="3475292" cy="2564904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Лейкопласты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11568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Лейкопласты</a:t>
            </a:r>
            <a:r>
              <a:rPr lang="ru-RU" dirty="0" smtClean="0"/>
              <a:t> - бесцветные пластиды, которые под действием света превращаются в хлоропласты. </a:t>
            </a:r>
            <a:r>
              <a:rPr lang="ru-RU" dirty="0" smtClean="0"/>
              <a:t>Размеры </a:t>
            </a:r>
            <a:r>
              <a:rPr lang="ru-RU" dirty="0" smtClean="0"/>
              <a:t>их несколько меньше, чем размеры хлоропластов. Более и однообразна и их форма, приближающая к сферической.</a:t>
            </a:r>
          </a:p>
          <a:p>
            <a:r>
              <a:rPr lang="ru-RU" dirty="0" smtClean="0"/>
              <a:t>Лейкопласты </a:t>
            </a:r>
            <a:r>
              <a:rPr lang="ru-RU" dirty="0" smtClean="0"/>
              <a:t>содержат ферменты, с помощью которых из излишков глюкозы, образованной в процессе фотосинтеза, в них синтезируется крахмал, основная масса которого откладывается в запасающих тканях или органах (клубнях, корневищах, семенах) в виде крахмальных зёрен. У некоторых растений в лейкопластах откладываются жиры. </a:t>
            </a:r>
            <a:r>
              <a:rPr lang="ru-RU" dirty="0" smtClean="0"/>
              <a:t>Резервная </a:t>
            </a:r>
            <a:r>
              <a:rPr lang="ru-RU" dirty="0" smtClean="0"/>
              <a:t>функция лейкопластов изредка проявляется в образовании запасных белков в форме кристаллов или аморфных включений</a:t>
            </a:r>
            <a:r>
              <a:rPr lang="ru-RU" dirty="0" smtClean="0"/>
              <a:t>.</a:t>
            </a:r>
            <a:r>
              <a:rPr lang="ru-RU" dirty="0" smtClean="0"/>
              <a:t> Наибольше количество лейкопластов сосредоточено в клетках подземных органов растений. </a:t>
            </a:r>
          </a:p>
        </p:txBody>
      </p:sp>
      <p:pic>
        <p:nvPicPr>
          <p:cNvPr id="4" name="Рисунок 3" descr="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1" y="4005064"/>
            <a:ext cx="6798871" cy="2016224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Хромопласты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539616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Хромопласты</a:t>
            </a:r>
            <a:r>
              <a:rPr lang="ru-RU" dirty="0" smtClean="0"/>
              <a:t> - производные других двух видов </a:t>
            </a:r>
            <a:r>
              <a:rPr lang="ru-RU" dirty="0" smtClean="0"/>
              <a:t>пластид,</a:t>
            </a:r>
            <a:r>
              <a:rPr lang="ru-RU" dirty="0" smtClean="0"/>
              <a:t> в большинстве случаев </a:t>
            </a:r>
            <a:r>
              <a:rPr lang="ru-RU" dirty="0" smtClean="0"/>
              <a:t>хлоропластов</a:t>
            </a:r>
            <a:r>
              <a:rPr lang="ru-RU" dirty="0" smtClean="0"/>
              <a:t>, изредка – лейкопластов</a:t>
            </a:r>
            <a:r>
              <a:rPr lang="ru-RU" dirty="0" smtClean="0"/>
              <a:t>.</a:t>
            </a:r>
            <a:r>
              <a:rPr lang="ru-RU" dirty="0" smtClean="0"/>
              <a:t> Больше всего их в плодах, лепестках и осенних листьях.</a:t>
            </a:r>
          </a:p>
          <a:p>
            <a:r>
              <a:rPr lang="ru-RU" dirty="0" smtClean="0"/>
              <a:t>Созревание плодов шиповника, перца, помидоров сопровождается превращением </a:t>
            </a:r>
            <a:r>
              <a:rPr lang="ru-RU" dirty="0" err="1" smtClean="0"/>
              <a:t>хлоро</a:t>
            </a:r>
            <a:r>
              <a:rPr lang="ru-RU" dirty="0" smtClean="0"/>
              <a:t>- или лейкопластов клеток мякоти в </a:t>
            </a:r>
            <a:r>
              <a:rPr lang="ru-RU" dirty="0" err="1" smtClean="0"/>
              <a:t>каратиноидопласты</a:t>
            </a:r>
            <a:r>
              <a:rPr lang="ru-RU" dirty="0" smtClean="0"/>
              <a:t>. Последние содержат преимущественно жёлтые </a:t>
            </a:r>
            <a:r>
              <a:rPr lang="ru-RU" dirty="0" err="1" smtClean="0"/>
              <a:t>пластидные</a:t>
            </a:r>
            <a:r>
              <a:rPr lang="ru-RU" dirty="0" smtClean="0"/>
              <a:t> пигменты – </a:t>
            </a:r>
            <a:r>
              <a:rPr lang="ru-RU" dirty="0" err="1" smtClean="0"/>
              <a:t>каратиноиды</a:t>
            </a:r>
            <a:r>
              <a:rPr lang="ru-RU" dirty="0" smtClean="0"/>
              <a:t>, которые при созревании интенсивно синтезируются в них, образуя окрашенные липидные капли, твёрдые глобулы или кристаллы. Хлорофилл при этом разрушается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1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789040"/>
            <a:ext cx="7029936" cy="1944216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Митохондрии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11568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Митохондрии</a:t>
            </a:r>
            <a:r>
              <a:rPr lang="ru-RU" dirty="0" smtClean="0"/>
              <a:t> </a:t>
            </a:r>
            <a:r>
              <a:rPr lang="ru-RU" dirty="0" smtClean="0"/>
              <a:t>– органеллы, характерные для большинства клеток растений. Имеют изменчивую форму палочек, зёрнышек, нитей. Открыты в 1894 году Р. </a:t>
            </a:r>
            <a:r>
              <a:rPr lang="ru-RU" dirty="0" smtClean="0"/>
              <a:t>Альтманом.</a:t>
            </a:r>
            <a:endParaRPr lang="ru-RU" dirty="0" smtClean="0"/>
          </a:p>
          <a:p>
            <a:r>
              <a:rPr lang="ru-RU" dirty="0" smtClean="0"/>
              <a:t>Митохондрии имеют </a:t>
            </a:r>
            <a:r>
              <a:rPr lang="ru-RU" dirty="0" err="1" smtClean="0"/>
              <a:t>двухмембранное</a:t>
            </a:r>
            <a:r>
              <a:rPr lang="ru-RU" dirty="0" smtClean="0"/>
              <a:t> строение. Внешняя мембрана гладкая, внутренняя образует различной формы выросты – </a:t>
            </a:r>
            <a:r>
              <a:rPr lang="ru-RU" dirty="0" err="1" smtClean="0"/>
              <a:t>кристы</a:t>
            </a:r>
            <a:r>
              <a:rPr lang="ru-RU" dirty="0" smtClean="0"/>
              <a:t>. </a:t>
            </a:r>
            <a:r>
              <a:rPr lang="ru-RU" dirty="0" smtClean="0"/>
              <a:t>Пространство внутри митохондрии заполнено полужидким содержимым (матриксом), куда входят ферменты, белки, липиды, соли кальция и магния, витамины, а также РНК, ДНК и рибосомы. </a:t>
            </a:r>
            <a:r>
              <a:rPr lang="ru-RU" dirty="0" smtClean="0"/>
              <a:t>В митохондриях </a:t>
            </a:r>
            <a:r>
              <a:rPr lang="ru-RU" dirty="0" smtClean="0"/>
              <a:t>происходит ферментативное расщепление углеводов, жирных кислот, аминокислот с освобождением энергии и последующим превращением её в энергию АТФ. </a:t>
            </a:r>
            <a:r>
              <a:rPr lang="ru-RU" dirty="0" smtClean="0"/>
              <a:t>Митохондрии </a:t>
            </a:r>
            <a:r>
              <a:rPr lang="ru-RU" dirty="0" smtClean="0"/>
              <a:t>размножаются делением и живут около 10 дней, после чего подвергаются разрушению.</a:t>
            </a:r>
          </a:p>
          <a:p>
            <a:endParaRPr lang="ru-RU" dirty="0"/>
          </a:p>
        </p:txBody>
      </p:sp>
      <p:pic>
        <p:nvPicPr>
          <p:cNvPr id="4" name="Рисунок 3" descr="350px-Animal_mitochondrion_diagram_ru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717032"/>
            <a:ext cx="4392488" cy="2811192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Эдоплазматическая</a:t>
            </a:r>
            <a:r>
              <a:rPr lang="ru-RU" dirty="0" smtClean="0"/>
              <a:t> сеть</a:t>
            </a:r>
            <a:r>
              <a:rPr lang="ru-RU" dirty="0" smtClean="0"/>
              <a:t>(</a:t>
            </a:r>
            <a:r>
              <a:rPr lang="ru-RU" dirty="0" err="1" smtClean="0"/>
              <a:t>ретикулум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2060848"/>
            <a:ext cx="4341168" cy="496855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Эндоплазматическая сеть (</a:t>
            </a:r>
            <a:r>
              <a:rPr lang="ru-RU" b="1" dirty="0" err="1" smtClean="0"/>
              <a:t>ретикулум</a:t>
            </a:r>
            <a:r>
              <a:rPr lang="ru-RU" b="1" dirty="0" smtClean="0"/>
              <a:t>) </a:t>
            </a:r>
            <a:r>
              <a:rPr lang="ru-RU" dirty="0" smtClean="0"/>
              <a:t>ЭПС - </a:t>
            </a:r>
            <a:r>
              <a:rPr lang="ru-RU" dirty="0" err="1" smtClean="0"/>
              <a:t>одномембранный</a:t>
            </a:r>
            <a:r>
              <a:rPr lang="ru-RU" dirty="0" smtClean="0"/>
              <a:t> органоид. Он занимает половину объема клетки и состоит из канальцев и цистерн, которые связаны между собой, а также с цитоплазматической мембраной и внешней оболочкой </a:t>
            </a:r>
            <a:r>
              <a:rPr lang="ru-RU" dirty="0" smtClean="0"/>
              <a:t>ядра. Открыта </a:t>
            </a:r>
            <a:r>
              <a:rPr lang="ru-RU" dirty="0" smtClean="0"/>
              <a:t>в 1945 году английским учёным К. </a:t>
            </a:r>
            <a:r>
              <a:rPr lang="ru-RU" dirty="0" smtClean="0"/>
              <a:t>Портером. Данная </a:t>
            </a:r>
            <a:r>
              <a:rPr lang="ru-RU" dirty="0" smtClean="0"/>
              <a:t>структура целостная и не открывается в цитоплазму. 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Различают ЭПС гладкую и шероховатую, несущую на себе </a:t>
            </a:r>
            <a:r>
              <a:rPr lang="ru-RU" dirty="0" smtClean="0"/>
              <a:t>рибосомы</a:t>
            </a:r>
            <a:r>
              <a:rPr lang="ru-RU" dirty="0" smtClean="0"/>
              <a:t>, в которых проходит синтез протеинов. </a:t>
            </a:r>
            <a:r>
              <a:rPr lang="ru-RU" dirty="0" smtClean="0"/>
              <a:t>На </a:t>
            </a:r>
            <a:r>
              <a:rPr lang="ru-RU" dirty="0" smtClean="0"/>
              <a:t>мембранах гладкой ЭПС находятся ферментные системы, участвующие в жировом и углеводном </a:t>
            </a:r>
            <a:r>
              <a:rPr lang="ru-RU" dirty="0" smtClean="0"/>
              <a:t>обмене, а также в гладкой ЭПС накапливаются </a:t>
            </a:r>
            <a:r>
              <a:rPr lang="ru-RU" dirty="0" smtClean="0"/>
              <a:t>ионы </a:t>
            </a:r>
            <a:r>
              <a:rPr lang="ru-RU" dirty="0" smtClean="0"/>
              <a:t>кальция. Функции </a:t>
            </a:r>
            <a:r>
              <a:rPr lang="ru-RU" dirty="0" smtClean="0"/>
              <a:t>эндоплазматической сети очень разнообразны: транспорт веществ как внутри клетки, так и между соседними клетками; разделение клетки на отдельные секции, в которых одновременно проходят различные физиологические процессы и химические реакции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Все </a:t>
            </a:r>
            <a:r>
              <a:rPr lang="ru-RU" dirty="0" smtClean="0"/>
              <a:t>вещества, которые образуются в эндоплазматической сети, переносятся по системе канальцев и трубочек к местам назначения, где накапливаются и впоследствии используются в различных биохимических процессах. </a:t>
            </a:r>
            <a:endParaRPr lang="ru-RU" dirty="0"/>
          </a:p>
        </p:txBody>
      </p:sp>
      <p:pic>
        <p:nvPicPr>
          <p:cNvPr id="4" name="Рисунок 3" descr="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2492896"/>
            <a:ext cx="4416491" cy="3312368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Рибосомы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2249424"/>
            <a:ext cx="4258816" cy="4325112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Рибосомами называют </a:t>
            </a:r>
            <a:r>
              <a:rPr lang="ru-RU" dirty="0" err="1" smtClean="0"/>
              <a:t>немембранные</a:t>
            </a:r>
            <a:r>
              <a:rPr lang="ru-RU" dirty="0" smtClean="0"/>
              <a:t> органеллы, состоящие из двух фрагментов (малой и большой субъединицы). Их диаметр составляет около 20 нм. Они встречаются в клетках всех </a:t>
            </a:r>
            <a:r>
              <a:rPr lang="ru-RU" dirty="0" smtClean="0"/>
              <a:t>типов. </a:t>
            </a:r>
            <a:r>
              <a:rPr lang="ru-RU" dirty="0" smtClean="0"/>
              <a:t>Образуются эти структуры в ядре, после чего переходят в цитоплазму, где размещаются свободно или прикрепляются к ЭПС. В зависимости от синтезирующих свойств рибосомы функционируют в одиночку или объединяются в комплексы, образуя </a:t>
            </a:r>
            <a:r>
              <a:rPr lang="ru-RU" dirty="0" err="1" smtClean="0"/>
              <a:t>полирибосомы.Основная</a:t>
            </a:r>
            <a:r>
              <a:rPr lang="ru-RU" dirty="0" smtClean="0"/>
              <a:t> </a:t>
            </a:r>
            <a:r>
              <a:rPr lang="ru-RU" dirty="0" smtClean="0"/>
              <a:t>задача данного органоида - сбор полипептидной цепи, что является первой стадией синтеза протеинов. Те белки, которые образуются рибосомами эндоплазматического </a:t>
            </a:r>
            <a:r>
              <a:rPr lang="ru-RU" dirty="0" err="1" smtClean="0"/>
              <a:t>ретикулума</a:t>
            </a:r>
            <a:r>
              <a:rPr lang="ru-RU" dirty="0" smtClean="0"/>
              <a:t>, могут использоваться всем организмом. Протеины для потребностей отдельной клетки синтезируются рибосомами, которые размещаются в цитоплазме. Следует отметить, что рибосомы также встречаются в митохондриях и </a:t>
            </a:r>
            <a:r>
              <a:rPr lang="ru-RU" dirty="0" smtClean="0"/>
              <a:t>пластидах</a:t>
            </a:r>
          </a:p>
          <a:p>
            <a:endParaRPr lang="ru-RU" dirty="0"/>
          </a:p>
        </p:txBody>
      </p:sp>
      <p:pic>
        <p:nvPicPr>
          <p:cNvPr id="4" name="Рисунок 3" descr="18e19d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420888"/>
            <a:ext cx="3672408" cy="3060340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u="sng" dirty="0" smtClean="0">
                <a:hlinkClick r:id="rId2"/>
              </a:rPr>
              <a:t>http://school.xvatit.com/images/thumb/6/62/10-11_15-16_2_1.jpg/550px-10-11_15-16_2_1.jpg</a:t>
            </a:r>
            <a:endParaRPr lang="ru-RU" dirty="0" smtClean="0"/>
          </a:p>
          <a:p>
            <a:r>
              <a:rPr lang="ru-RU" u="sng" dirty="0" smtClean="0">
                <a:hlinkClick r:id="rId3"/>
              </a:rPr>
              <a:t>http://sbio.info/page.php?id=14</a:t>
            </a:r>
            <a:endParaRPr lang="ru-RU" dirty="0" smtClean="0"/>
          </a:p>
          <a:p>
            <a:r>
              <a:rPr lang="ru-RU" u="sng" dirty="0" smtClean="0">
                <a:hlinkClick r:id="rId4"/>
              </a:rPr>
              <a:t>http://cmapspublic.ihmc.us/rid=1L6D11HR5-1SGPD85-27B7/</a:t>
            </a:r>
            <a:r>
              <a:rPr lang="ru-RU" u="sng" dirty="0" err="1" smtClean="0">
                <a:hlinkClick r:id="rId4"/>
              </a:rPr>
              <a:t>κενοτόπια</a:t>
            </a:r>
            <a:r>
              <a:rPr lang="ru-RU" u="sng" dirty="0" smtClean="0">
                <a:hlinkClick r:id="rId4"/>
              </a:rPr>
              <a:t>.</a:t>
            </a:r>
            <a:r>
              <a:rPr lang="ru-RU" u="sng" dirty="0" err="1" smtClean="0">
                <a:hlinkClick r:id="rId4"/>
              </a:rPr>
              <a:t>jpg</a:t>
            </a:r>
            <a:endParaRPr lang="ru-RU" dirty="0" smtClean="0"/>
          </a:p>
          <a:p>
            <a:r>
              <a:rPr lang="ru-RU" u="sng" dirty="0" smtClean="0">
                <a:hlinkClick r:id="rId5"/>
              </a:rPr>
              <a:t>http://school.xvatit.com/images/0/0e/Egg.jpg</a:t>
            </a:r>
            <a:endParaRPr lang="ru-RU" dirty="0" smtClean="0"/>
          </a:p>
          <a:p>
            <a:r>
              <a:rPr lang="ru-RU" u="sng" dirty="0" smtClean="0">
                <a:hlinkClick r:id="rId6"/>
              </a:rPr>
              <a:t>http://knu.znate.ru/pars_docs/refs/552/551302/551302_html_2ff80037.jpg</a:t>
            </a:r>
            <a:endParaRPr lang="ru-RU" dirty="0" smtClean="0"/>
          </a:p>
          <a:p>
            <a:r>
              <a:rPr lang="ru-RU" u="sng" dirty="0" smtClean="0">
                <a:hlinkClick r:id="rId7"/>
              </a:rPr>
              <a:t>http://steelbros.ru/threads/Лизосомы.21/</a:t>
            </a:r>
            <a:endParaRPr lang="ru-RU" dirty="0" smtClean="0"/>
          </a:p>
          <a:p>
            <a:r>
              <a:rPr lang="ru-RU" u="sng" dirty="0" smtClean="0">
                <a:hlinkClick r:id="rId8"/>
              </a:rPr>
              <a:t>http://900igr.net/datai/biologija/Urok-Fotosintez/0006-004-Stroenie-khloroplasta.png</a:t>
            </a:r>
            <a:endParaRPr lang="ru-RU" dirty="0" smtClean="0"/>
          </a:p>
          <a:p>
            <a:r>
              <a:rPr lang="ru-RU" u="sng" dirty="0" smtClean="0">
                <a:hlinkClick r:id="rId9"/>
              </a:rPr>
              <a:t>http://upload.wikimedia.org/wikipedia/commons/thumb/5/56/Animal_mitochondrion_diagram_ru.svg/350px-Animal_mitochondrion_diagram_ru.svg.png</a:t>
            </a:r>
            <a:endParaRPr lang="ru-RU" dirty="0" smtClean="0"/>
          </a:p>
          <a:p>
            <a:r>
              <a:rPr lang="ru-RU" u="sng" dirty="0" smtClean="0">
                <a:hlinkClick r:id="rId10"/>
              </a:rPr>
              <a:t>http://steelbros.ru/attachments/er-jpg.35/</a:t>
            </a:r>
            <a:endParaRPr lang="ru-RU" dirty="0" smtClean="0"/>
          </a:p>
          <a:p>
            <a:r>
              <a:rPr lang="ru-RU" u="sng" dirty="0" smtClean="0">
                <a:hlinkClick r:id="rId11"/>
              </a:rPr>
              <a:t>http://kassanoffa.narod.ru/image001.png</a:t>
            </a:r>
            <a:endParaRPr lang="ru-RU" dirty="0" smtClean="0"/>
          </a:p>
          <a:p>
            <a:r>
              <a:rPr lang="ru-RU" u="sng" dirty="0" smtClean="0">
                <a:hlinkClick r:id="rId12"/>
              </a:rPr>
              <a:t>http://textarchive.ru/images/743/1485110/18e19dc.jpg</a:t>
            </a:r>
            <a:endParaRPr lang="ru-RU" dirty="0" smtClean="0"/>
          </a:p>
          <a:p>
            <a:r>
              <a:rPr lang="ru-RU" u="sng" dirty="0" smtClean="0">
                <a:hlinkClick r:id="rId13"/>
              </a:rPr>
              <a:t>http://dist-tutor.info/mod/resource/view.php?id=12830</a:t>
            </a:r>
            <a:endParaRPr lang="ru-RU" dirty="0" smtClean="0"/>
          </a:p>
          <a:p>
            <a:r>
              <a:rPr lang="ru-RU" u="sng" dirty="0" smtClean="0">
                <a:hlinkClick r:id="rId14"/>
              </a:rPr>
              <a:t>http://biouroki.ru/material/plants/kletka.html</a:t>
            </a:r>
            <a:endParaRPr lang="ru-RU" dirty="0" smtClean="0"/>
          </a:p>
          <a:p>
            <a:r>
              <a:rPr lang="ru-RU" u="sng" dirty="0" smtClean="0">
                <a:hlinkClick r:id="rId15"/>
              </a:rPr>
              <a:t>http://fb.ru/article/133402/chto-takoe-organoid-stroenie-i-funktsii-organoidov-organoidyi-rastitelnoy-kletki-organoidyi-jivotnoy-kletki</a:t>
            </a:r>
            <a:endParaRPr lang="ru-RU" dirty="0" smtClean="0"/>
          </a:p>
          <a:p>
            <a:r>
              <a:rPr lang="ru-RU" dirty="0" smtClean="0">
                <a:hlinkClick r:id="rId16"/>
              </a:rPr>
              <a:t>https://</a:t>
            </a:r>
            <a:r>
              <a:rPr lang="ru-RU" dirty="0" smtClean="0">
                <a:hlinkClick r:id="rId16"/>
              </a:rPr>
              <a:t>ru.wikipedia.org/wiki/Плазмодесмы</a:t>
            </a:r>
            <a:endParaRPr lang="ru-RU" dirty="0" smtClean="0"/>
          </a:p>
          <a:p>
            <a:r>
              <a:rPr lang="en-US" dirty="0" smtClean="0">
                <a:hlinkClick r:id="rId17"/>
              </a:rPr>
              <a:t>http://</a:t>
            </a:r>
            <a:r>
              <a:rPr lang="en-US" dirty="0" smtClean="0">
                <a:hlinkClick r:id="rId17"/>
              </a:rPr>
              <a:t>refdb.ru/images/705/1409470/78d4a29e.png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растительной клетки</a:t>
            </a:r>
            <a:endParaRPr lang="ru-RU" dirty="0"/>
          </a:p>
        </p:txBody>
      </p:sp>
      <p:pic>
        <p:nvPicPr>
          <p:cNvPr id="4" name="Содержимое 3" descr="550px-10-11_15-16_2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3420"/>
          <a:stretch>
            <a:fillRect/>
          </a:stretch>
        </p:blipFill>
        <p:spPr>
          <a:xfrm>
            <a:off x="2411760" y="2060848"/>
            <a:ext cx="4293127" cy="4176464"/>
          </a:xfr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Клеточная оболочка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65104" y="1988840"/>
            <a:ext cx="4978896" cy="4608576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Клеточная оболочка</a:t>
            </a:r>
            <a:r>
              <a:rPr lang="ru-RU" dirty="0" smtClean="0"/>
              <a:t> имеет хорошо выраженную, относительно толстую оболочку полисахаридной природы. В её образовании активное участие принимает аппарат </a:t>
            </a:r>
            <a:r>
              <a:rPr lang="ru-RU" dirty="0" err="1" smtClean="0"/>
              <a:t>Гольджи</a:t>
            </a:r>
            <a:r>
              <a:rPr lang="ru-RU" dirty="0" smtClean="0"/>
              <a:t> и эндоплазматическая сеть. </a:t>
            </a:r>
            <a:r>
              <a:rPr lang="ru-RU" dirty="0" smtClean="0"/>
              <a:t>Клеточная стенка, формирующаяся во время деления клеток и их роста путем растяжения, называется </a:t>
            </a:r>
            <a:r>
              <a:rPr lang="ru-RU" i="1" dirty="0" smtClean="0"/>
              <a:t>первичной.</a:t>
            </a:r>
            <a:r>
              <a:rPr lang="ru-RU" dirty="0" smtClean="0"/>
              <a:t> После прекращения роста клетки на первичную клеточную стенку изнутри откладываются новые слои, и образуется прочная </a:t>
            </a:r>
            <a:r>
              <a:rPr lang="ru-RU" i="1" dirty="0" smtClean="0"/>
              <a:t>вторичная</a:t>
            </a:r>
            <a:r>
              <a:rPr lang="ru-RU" dirty="0" smtClean="0"/>
              <a:t> клеточная оболочка.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Она </a:t>
            </a:r>
            <a:r>
              <a:rPr lang="ru-RU" dirty="0" smtClean="0"/>
              <a:t>придает клеткам механическую прочность, защищает их содержимое от повреждений и избыточной потери воды, поддерживает форму клеток и их размер, а также препятствует разрыву клеток в гипотонической среде. Клеточная стенка участвует в поглощении и обмене различных ионов, т. е. является </a:t>
            </a:r>
            <a:r>
              <a:rPr lang="ru-RU" i="1" dirty="0" smtClean="0"/>
              <a:t>ионообменником.</a:t>
            </a:r>
            <a:r>
              <a:rPr lang="ru-RU" dirty="0" smtClean="0"/>
              <a:t> Через клеточную оболочку осуществляется транспорт веществ.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состав клеточной стенки входят структурные компоненты (целлюлоза у </a:t>
            </a:r>
            <a:r>
              <a:rPr lang="ru-RU" dirty="0" smtClean="0"/>
              <a:t>растений), </a:t>
            </a:r>
            <a:r>
              <a:rPr lang="ru-RU" dirty="0" smtClean="0"/>
              <a:t>компоненты матрикса (гемицеллюлоза, пектин, белки), инкрустирующие компоненты (лигнин, </a:t>
            </a:r>
            <a:r>
              <a:rPr lang="ru-RU" dirty="0" err="1" smtClean="0"/>
              <a:t>суберин</a:t>
            </a:r>
            <a:r>
              <a:rPr lang="ru-RU" dirty="0" smtClean="0"/>
              <a:t>) и вещества, откладывающиеся на поверхности оболочки (</a:t>
            </a:r>
            <a:r>
              <a:rPr lang="ru-RU" dirty="0" err="1" smtClean="0"/>
              <a:t>кутин</a:t>
            </a:r>
            <a:r>
              <a:rPr lang="ru-RU" dirty="0" smtClean="0"/>
              <a:t> и воск).</a:t>
            </a:r>
          </a:p>
          <a:p>
            <a:endParaRPr lang="ru-RU" dirty="0"/>
          </a:p>
        </p:txBody>
      </p:sp>
      <p:pic>
        <p:nvPicPr>
          <p:cNvPr id="4" name="Рисунок 3" descr="%3ba%3b5%3bd%3bf-4-c-0%3b9%3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492896"/>
            <a:ext cx="3810000" cy="3143250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 flipV="1">
            <a:off x="755576" y="5085184"/>
            <a:ext cx="936104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Плазматическая мембрана(</a:t>
            </a:r>
            <a:r>
              <a:rPr lang="ru-RU" dirty="0" smtClean="0"/>
              <a:t>клеточная </a:t>
            </a:r>
            <a:r>
              <a:rPr lang="ru-RU" dirty="0" smtClean="0"/>
              <a:t>мембрана, плазмалемма)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496944" cy="1656184"/>
          </a:xfrm>
        </p:spPr>
        <p:txBody>
          <a:bodyPr>
            <a:normAutofit/>
          </a:bodyPr>
          <a:lstStyle/>
          <a:p>
            <a:r>
              <a:rPr lang="ru-RU" sz="1300" b="1" dirty="0" smtClean="0"/>
              <a:t>Плазматическая мембрана</a:t>
            </a:r>
            <a:r>
              <a:rPr lang="ru-RU" sz="1300" dirty="0" smtClean="0"/>
              <a:t> — тонкая пленка, состоит из взаимодействующих молекул липидов и белков, отграничивает внутреннее содержимое от внешней среды, обеспечивает транспорт в клетку воды, минеральных и органических веществ путем осмоса и активного переноса, а также удаляет продукты жизнедеятельности</a:t>
            </a:r>
            <a:r>
              <a:rPr lang="ru-RU" sz="1300" dirty="0" smtClean="0"/>
              <a:t>.</a:t>
            </a:r>
          </a:p>
          <a:p>
            <a:r>
              <a:rPr lang="ru-RU" sz="1300" dirty="0" smtClean="0"/>
              <a:t>Выполняет функции избирательно проницаемого барьера, регулирующего обмен между клеткой и средой.</a:t>
            </a:r>
            <a:endParaRPr lang="ru-RU" sz="1300" dirty="0"/>
          </a:p>
        </p:txBody>
      </p:sp>
      <p:pic>
        <p:nvPicPr>
          <p:cNvPr id="4" name="Рисунок 3" descr="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501008"/>
            <a:ext cx="6480720" cy="2928195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066800"/>
          </a:xfrm>
        </p:spPr>
        <p:txBody>
          <a:bodyPr/>
          <a:lstStyle/>
          <a:p>
            <a:r>
              <a:rPr lang="ru-RU" dirty="0" err="1" smtClean="0"/>
              <a:t>Поры.Плазмодесмы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1844824"/>
            <a:ext cx="6012160" cy="4325112"/>
          </a:xfrm>
        </p:spPr>
        <p:txBody>
          <a:bodyPr>
            <a:normAutofit/>
          </a:bodyPr>
          <a:lstStyle/>
          <a:p>
            <a:r>
              <a:rPr lang="ru-RU" sz="1300" b="1" dirty="0" smtClean="0"/>
              <a:t>Порами</a:t>
            </a:r>
            <a:r>
              <a:rPr lang="ru-RU" sz="1300" dirty="0" smtClean="0"/>
              <a:t> называют отверстия во вторичной оболочке, где клетки разделяют лишь первичная оболочка и срединная пластинка. Участки первичной оболочки и срединную пластинку, разделяющие соседствующие поры смежных клеток, называют поровой мембраной или замыкающей пленкой поры. Замыкающую пленку поры пронизывают </a:t>
            </a:r>
            <a:r>
              <a:rPr lang="ru-RU" sz="1300" dirty="0" err="1" smtClean="0"/>
              <a:t>плазмодесменные</a:t>
            </a:r>
            <a:r>
              <a:rPr lang="ru-RU" sz="1300" dirty="0" smtClean="0"/>
              <a:t> канальцы, но сквозного отверстия в порах обычно не образуется. Поры облегчают транспорт воды и растворенных веществ от клетки к клетке. В стенках соседних клеток, как правило, одна против другой, образуются поры</a:t>
            </a:r>
            <a:r>
              <a:rPr lang="ru-RU" sz="1300" dirty="0" smtClean="0"/>
              <a:t>.</a:t>
            </a:r>
          </a:p>
          <a:p>
            <a:pPr>
              <a:buNone/>
            </a:pPr>
            <a:endParaRPr lang="ru-RU" sz="1300" dirty="0" smtClean="0"/>
          </a:p>
          <a:p>
            <a:r>
              <a:rPr lang="ru-RU" sz="1300" dirty="0" smtClean="0"/>
              <a:t> </a:t>
            </a:r>
            <a:r>
              <a:rPr lang="ru-RU" sz="1400" b="1" dirty="0" err="1" smtClean="0"/>
              <a:t>Плазмодесмы</a:t>
            </a:r>
            <a:r>
              <a:rPr lang="ru-RU" sz="1400" b="1" dirty="0" smtClean="0"/>
              <a:t> </a:t>
            </a:r>
            <a:r>
              <a:rPr lang="ru-RU" sz="1300" dirty="0" smtClean="0"/>
              <a:t>(</a:t>
            </a:r>
            <a:r>
              <a:rPr lang="ru-RU" sz="1300" dirty="0" smtClean="0"/>
              <a:t>от греч. </a:t>
            </a:r>
            <a:r>
              <a:rPr lang="ru-RU" sz="1300" dirty="0" err="1" smtClean="0"/>
              <a:t>πλάσμα </a:t>
            </a:r>
            <a:r>
              <a:rPr lang="ru-RU" sz="1300" dirty="0" smtClean="0"/>
              <a:t>«вылепленное», «оформленное» и </a:t>
            </a:r>
            <a:r>
              <a:rPr lang="ru-RU" sz="1300" dirty="0" err="1" smtClean="0"/>
              <a:t>δεσμοξ </a:t>
            </a:r>
            <a:r>
              <a:rPr lang="ru-RU" sz="1300" dirty="0" smtClean="0"/>
              <a:t>«вязать»)— микроскопические цитоплазматические мостики, соединяющие соседние клетки растений. </a:t>
            </a:r>
            <a:r>
              <a:rPr lang="ru-RU" sz="1300" dirty="0" err="1" smtClean="0"/>
              <a:t>Плазмодесмы</a:t>
            </a:r>
            <a:r>
              <a:rPr lang="ru-RU" sz="1300" dirty="0" smtClean="0"/>
              <a:t> проходят через канальцы поровых полей первичной клеточной стенки, полость таких канальцев выстлана </a:t>
            </a:r>
            <a:r>
              <a:rPr lang="ru-RU" sz="1300" i="1" dirty="0" smtClean="0"/>
              <a:t>плазмалеммой</a:t>
            </a:r>
            <a:r>
              <a:rPr lang="ru-RU" sz="1300" dirty="0" smtClean="0"/>
              <a:t> — наружной клеточной мембраной.</a:t>
            </a:r>
            <a:endParaRPr lang="ru-RU" sz="1300" dirty="0"/>
          </a:p>
        </p:txBody>
      </p:sp>
      <p:pic>
        <p:nvPicPr>
          <p:cNvPr id="4" name="Рисунок 3" descr="image0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348880"/>
            <a:ext cx="1989280" cy="2520280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Цитоплазма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7848872" cy="2093032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Основу цитоплазмы составляет ее матрикс, или </a:t>
            </a:r>
            <a:r>
              <a:rPr lang="ru-RU" dirty="0" err="1" smtClean="0"/>
              <a:t>гиалоплазма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b="1" dirty="0" err="1" smtClean="0"/>
              <a:t>Гиалоплазма</a:t>
            </a:r>
            <a:r>
              <a:rPr lang="ru-RU" dirty="0" smtClean="0"/>
              <a:t> </a:t>
            </a:r>
            <a:r>
              <a:rPr lang="ru-RU" dirty="0" smtClean="0"/>
              <a:t>составляет </a:t>
            </a:r>
            <a:r>
              <a:rPr lang="ru-RU" dirty="0" smtClean="0"/>
              <a:t>внутреннюю среду клетки. Состоит из воды и различных биополимеров (белков, нуклеиновых кислот, полисахаридов, липидов), из которых основную часть составляют белки различной химической и функциональной специфичности. В </a:t>
            </a:r>
            <a:r>
              <a:rPr lang="ru-RU" dirty="0" err="1" smtClean="0"/>
              <a:t>гиалоплазме</a:t>
            </a:r>
            <a:r>
              <a:rPr lang="ru-RU" dirty="0" smtClean="0"/>
              <a:t> содержатся также аминокислоты, </a:t>
            </a:r>
            <a:r>
              <a:rPr lang="ru-RU" dirty="0" err="1" smtClean="0"/>
              <a:t>моносахара</a:t>
            </a:r>
            <a:r>
              <a:rPr lang="ru-RU" dirty="0" smtClean="0"/>
              <a:t>, нуклеотиды и другие низкомолекулярные вещества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Биополимеры образуют с водой коллоидную среду, которая в зависимости от условий может быть плотной (в форме геля) или более жидкой (в форме золя), как во всей цитоплазме, так и в отдельных ее участках. </a:t>
            </a:r>
            <a:r>
              <a:rPr lang="ru-RU" dirty="0" smtClean="0"/>
              <a:t>Через </a:t>
            </a:r>
            <a:r>
              <a:rPr lang="ru-RU" dirty="0" err="1" smtClean="0"/>
              <a:t>билипидную</a:t>
            </a:r>
            <a:r>
              <a:rPr lang="ru-RU" dirty="0" smtClean="0"/>
              <a:t> мембрану </a:t>
            </a:r>
            <a:r>
              <a:rPr lang="ru-RU" dirty="0" err="1" smtClean="0"/>
              <a:t>гиалоплазма</a:t>
            </a:r>
            <a:r>
              <a:rPr lang="ru-RU" dirty="0" smtClean="0"/>
              <a:t> взаимодействует с внеклеточной средой. Важнейшая роль </a:t>
            </a:r>
            <a:r>
              <a:rPr lang="ru-RU" dirty="0" err="1" smtClean="0"/>
              <a:t>гиалоплазмы</a:t>
            </a:r>
            <a:r>
              <a:rPr lang="ru-RU" dirty="0" smtClean="0"/>
              <a:t> заключается в объединении всех клеточных структур в единую систему и обеспечении взаимодействия между ними в процессах клеточного метаболизма.</a:t>
            </a:r>
          </a:p>
          <a:p>
            <a:endParaRPr lang="ru-RU" dirty="0"/>
          </a:p>
        </p:txBody>
      </p:sp>
      <p:pic>
        <p:nvPicPr>
          <p:cNvPr id="4" name="Рисунок 3" descr="78d4a29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4293096"/>
            <a:ext cx="4400357" cy="2348880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ru-RU" dirty="0" smtClean="0"/>
              <a:t>Я</a:t>
            </a:r>
            <a:r>
              <a:rPr lang="ru-RU" dirty="0" smtClean="0"/>
              <a:t>дро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2304256"/>
          </a:xfrm>
        </p:spPr>
        <p:txBody>
          <a:bodyPr>
            <a:normAutofit fontScale="85000" lnSpcReduction="20000"/>
          </a:bodyPr>
          <a:lstStyle/>
          <a:p>
            <a:r>
              <a:rPr lang="ru-RU" sz="1500" b="1" dirty="0" smtClean="0"/>
              <a:t>Ядро</a:t>
            </a:r>
            <a:r>
              <a:rPr lang="ru-RU" sz="1500" dirty="0" smtClean="0"/>
              <a:t> </a:t>
            </a:r>
            <a:r>
              <a:rPr lang="ru-RU" sz="1500" dirty="0" smtClean="0"/>
              <a:t>– самая заметная и обычно самая крупная органелла клетки. Оно впервые было подробно исследовано Робертом Броуном в 1831 году. Ядро обеспечивает важнейшие метаболические и генетические функции клетки. По форме оно достаточно изменчиво: может быть шаровидным, овальным, лопастным, линзовидным.</a:t>
            </a:r>
          </a:p>
          <a:p>
            <a:r>
              <a:rPr lang="ru-RU" sz="1500" dirty="0" smtClean="0"/>
              <a:t>Ядро играет значительную роль в жизни клетки. Клетка, из которой удалили ядро, не выделяет более оболочку, перестаёт расти и синтезировать вещества. В ней усиливаются продукты распада и разрушения, вследствие этого она быстро погибает. </a:t>
            </a:r>
            <a:r>
              <a:rPr lang="ru-RU" sz="1500" dirty="0" smtClean="0"/>
              <a:t>Новые </a:t>
            </a:r>
            <a:r>
              <a:rPr lang="ru-RU" sz="1500" dirty="0" smtClean="0"/>
              <a:t>ядра образуются только делением или дроблением старого.</a:t>
            </a:r>
          </a:p>
          <a:p>
            <a:r>
              <a:rPr lang="ru-RU" sz="1500" dirty="0" smtClean="0"/>
              <a:t>Внутреннее содержимое ядра составляет кариолимфа (ядерный сок), заполняющая пространство между структурами ядра. В нём находится одно или несколько ядрышек, а также значительное количество молекул ДНК, соединённых со специфическими белками – гистонами.</a:t>
            </a:r>
          </a:p>
          <a:p>
            <a:r>
              <a:rPr lang="ru-RU" sz="1500" b="1" dirty="0" smtClean="0"/>
              <a:t>Ядрышко</a:t>
            </a:r>
            <a:r>
              <a:rPr lang="ru-RU" sz="1500" dirty="0" smtClean="0"/>
              <a:t> </a:t>
            </a:r>
            <a:r>
              <a:rPr lang="ru-RU" sz="1500" dirty="0" smtClean="0"/>
              <a:t>– как и цитоплазма, содержит преимущественно РНК и специфические белки. Важнейшая его функция заключается в том, что в нём происходит формирование рибосом, которые осуществляют синтез белков в клетке</a:t>
            </a:r>
          </a:p>
          <a:p>
            <a:endParaRPr lang="ru-RU" dirty="0"/>
          </a:p>
        </p:txBody>
      </p:sp>
      <p:pic>
        <p:nvPicPr>
          <p:cNvPr id="4" name="Рисунок 3" descr="Egg.jpg"/>
          <p:cNvPicPr>
            <a:picLocks noChangeAspect="1"/>
          </p:cNvPicPr>
          <p:nvPr/>
        </p:nvPicPr>
        <p:blipFill>
          <a:blip r:embed="rId2" cstate="print"/>
          <a:srcRect t="5812"/>
          <a:stretch>
            <a:fillRect/>
          </a:stretch>
        </p:blipFill>
        <p:spPr>
          <a:xfrm>
            <a:off x="1835696" y="3645024"/>
            <a:ext cx="5243131" cy="3501008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Аппарат </a:t>
            </a:r>
            <a:r>
              <a:rPr lang="ru-RU" dirty="0" err="1" smtClean="0"/>
              <a:t>Гольджи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316835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Аппарат </a:t>
            </a:r>
            <a:r>
              <a:rPr lang="ru-RU" b="1" dirty="0" err="1" smtClean="0"/>
              <a:t>Гольджи</a:t>
            </a:r>
            <a:r>
              <a:rPr lang="ru-RU" b="1" dirty="0" smtClean="0"/>
              <a:t> </a:t>
            </a:r>
            <a:r>
              <a:rPr lang="ru-RU" dirty="0" smtClean="0"/>
              <a:t>– органоид, имеющий универсальное распространение во всех разновидностях </a:t>
            </a:r>
            <a:r>
              <a:rPr lang="ru-RU" dirty="0" err="1" smtClean="0"/>
              <a:t>эукариотических</a:t>
            </a:r>
            <a:r>
              <a:rPr lang="ru-RU" dirty="0" smtClean="0"/>
              <a:t> клеток. Представляет собой многоярусную систему плоских мембранных мешочков, которые по периферии утолщаются и образуют пузырчатые отростки. Он чаще всего расположен вблизи ядра.</a:t>
            </a:r>
          </a:p>
          <a:p>
            <a:r>
              <a:rPr lang="ru-RU" dirty="0" smtClean="0"/>
              <a:t>В состав аппарата </a:t>
            </a:r>
            <a:r>
              <a:rPr lang="ru-RU" dirty="0" err="1" smtClean="0"/>
              <a:t>Гольджи</a:t>
            </a:r>
            <a:r>
              <a:rPr lang="ru-RU" dirty="0" smtClean="0"/>
              <a:t> обязательно входит система мелких пузырьков (везикул), которые </a:t>
            </a:r>
            <a:r>
              <a:rPr lang="ru-RU" dirty="0" err="1" smtClean="0"/>
              <a:t>отшнуровываются</a:t>
            </a:r>
            <a:r>
              <a:rPr lang="ru-RU" dirty="0" smtClean="0"/>
              <a:t> от утолщённых цистерн (диски) и располагаются по периферии этой структуры. </a:t>
            </a:r>
          </a:p>
          <a:p>
            <a:r>
              <a:rPr lang="ru-RU" dirty="0" smtClean="0"/>
              <a:t>Функции аппарата </a:t>
            </a:r>
            <a:r>
              <a:rPr lang="ru-RU" dirty="0" err="1" smtClean="0"/>
              <a:t>Гольджи</a:t>
            </a:r>
            <a:r>
              <a:rPr lang="ru-RU" dirty="0" smtClean="0"/>
              <a:t> состоят </a:t>
            </a:r>
            <a:r>
              <a:rPr lang="ru-RU" dirty="0" smtClean="0"/>
              <a:t>в </a:t>
            </a:r>
            <a:r>
              <a:rPr lang="ru-RU" dirty="0" smtClean="0"/>
              <a:t>накоплении, сепарации и выделении за пределы клетки с помощью пузырьков продуктов внутриклеточного синтеза, продуктов распада, токсических веществ. Продукты синтетической деятельности клетки, а также различные вещества, поступающие в клетку из окружающей среды по каналам эндоплазматической сети, транспортируются к аппарату </a:t>
            </a:r>
            <a:r>
              <a:rPr lang="ru-RU" dirty="0" err="1" smtClean="0"/>
              <a:t>Гольджи</a:t>
            </a:r>
            <a:r>
              <a:rPr lang="ru-RU" dirty="0" smtClean="0"/>
              <a:t>, накапливаются в этом органоиде, а затем в виде капелек или зёрен поступают в цитоплазму и либо используются самой клеткой, либо выводятся наружу. В растительных клетках Аппарат </a:t>
            </a:r>
            <a:r>
              <a:rPr lang="ru-RU" dirty="0" err="1" smtClean="0"/>
              <a:t>Гольджи</a:t>
            </a:r>
            <a:r>
              <a:rPr lang="ru-RU" dirty="0" smtClean="0"/>
              <a:t> содержит ферменты синтеза полисахаридов и сам полисахаридный материал, который используется для построения клеточной оболочки. </a:t>
            </a:r>
            <a:r>
              <a:rPr lang="ru-RU" dirty="0" smtClean="0"/>
              <a:t>Аппарат </a:t>
            </a:r>
            <a:r>
              <a:rPr lang="ru-RU" dirty="0" err="1" smtClean="0"/>
              <a:t>Гольджи</a:t>
            </a:r>
            <a:r>
              <a:rPr lang="ru-RU" dirty="0" smtClean="0"/>
              <a:t> был назван так в честь итальянского учёного </a:t>
            </a:r>
            <a:r>
              <a:rPr lang="ru-RU" dirty="0" err="1" smtClean="0"/>
              <a:t>Камилло</a:t>
            </a:r>
            <a:r>
              <a:rPr lang="ru-RU" dirty="0" smtClean="0"/>
              <a:t> </a:t>
            </a:r>
            <a:r>
              <a:rPr lang="ru-RU" dirty="0" err="1" smtClean="0"/>
              <a:t>Гольджи</a:t>
            </a:r>
            <a:r>
              <a:rPr lang="ru-RU" dirty="0" smtClean="0"/>
              <a:t>, впервые обнаружившего его в 1897 году.</a:t>
            </a:r>
          </a:p>
          <a:p>
            <a:endParaRPr lang="ru-RU" dirty="0"/>
          </a:p>
        </p:txBody>
      </p:sp>
      <p:pic>
        <p:nvPicPr>
          <p:cNvPr id="4" name="Рисунок 3" descr="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797152"/>
            <a:ext cx="3553689" cy="1584176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Лизосомы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2060848"/>
            <a:ext cx="5266928" cy="432511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Лизосомы</a:t>
            </a:r>
            <a:r>
              <a:rPr lang="ru-RU" dirty="0" smtClean="0"/>
              <a:t> - это клеточные органоиды, которые представлены </a:t>
            </a:r>
            <a:r>
              <a:rPr lang="ru-RU" dirty="0" err="1" smtClean="0"/>
              <a:t>одномембранными</a:t>
            </a:r>
            <a:r>
              <a:rPr lang="ru-RU" dirty="0" smtClean="0"/>
              <a:t> мешочками округлой формы с гидролитическими и пищеварительными ферментами (протеазы, липазы и нуклеазы). Для содержимого лизосом характерна кислая среда. Мембраны данных образований изолируют их от цитоплазмы, предупреждая разрушение других структурных компонентов клеток. При высвобождении ферментов лизосомы в цитоплазму происходит саморазрушение клетки - автолиз. Ф</a:t>
            </a:r>
            <a:r>
              <a:rPr lang="ru-RU" dirty="0" smtClean="0"/>
              <a:t>ерменты </a:t>
            </a:r>
            <a:r>
              <a:rPr lang="ru-RU" dirty="0" smtClean="0"/>
              <a:t>первично синтезируются на шероховатой эндоплазматической сетке, после чего перемещаются в аппарат </a:t>
            </a:r>
            <a:r>
              <a:rPr lang="ru-RU" dirty="0" err="1" smtClean="0"/>
              <a:t>Гольджи</a:t>
            </a:r>
            <a:r>
              <a:rPr lang="ru-RU" dirty="0" smtClean="0"/>
              <a:t>. Здесь они проходят модификацию, упаковываются в мембранные пузырьки и начинают отделяться, становясь самостоятельными компонентами клетки - лизосомами, которые бывают первичными и вторичными. Первичные лизосомы - структуры, которые отделяются от аппарата </a:t>
            </a:r>
            <a:r>
              <a:rPr lang="ru-RU" dirty="0" err="1" smtClean="0"/>
              <a:t>Гольджи</a:t>
            </a:r>
            <a:r>
              <a:rPr lang="ru-RU" dirty="0" smtClean="0"/>
              <a:t>, а вторичные (пищеварительные вакуоли) - это те, которые образуются вследствие слияния первичных лизосом и </a:t>
            </a:r>
            <a:r>
              <a:rPr lang="ru-RU" dirty="0" err="1" smtClean="0"/>
              <a:t>эндоцитозных</a:t>
            </a:r>
            <a:r>
              <a:rPr lang="ru-RU" dirty="0" smtClean="0"/>
              <a:t> вакуолей. </a:t>
            </a:r>
            <a:r>
              <a:rPr lang="ru-RU" dirty="0" smtClean="0"/>
              <a:t>Основные функции лизосом: переваривание </a:t>
            </a:r>
            <a:r>
              <a:rPr lang="ru-RU" dirty="0" smtClean="0"/>
              <a:t>разных веществ внутри клетки; уничтожение клеточных структур, которые не нужны; участие в процессах реорганизации клеток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 descr="lysos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36912"/>
            <a:ext cx="2667000" cy="2609850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178</TotalTime>
  <Words>1289</Words>
  <Application>Microsoft Office PowerPoint</Application>
  <PresentationFormat>Экран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Строение растительной клетки</vt:lpstr>
      <vt:lpstr>Строение растительной клетки</vt:lpstr>
      <vt:lpstr>Клеточная оболочка</vt:lpstr>
      <vt:lpstr>Плазматическая мембрана(клеточная мембрана, плазмалемма)</vt:lpstr>
      <vt:lpstr>Поры.Плазмодесмы</vt:lpstr>
      <vt:lpstr>Цитоплазма</vt:lpstr>
      <vt:lpstr>Ядро</vt:lpstr>
      <vt:lpstr>Аппарат Гольджи </vt:lpstr>
      <vt:lpstr>Лизосомы</vt:lpstr>
      <vt:lpstr>Микротрубочки </vt:lpstr>
      <vt:lpstr>Вакуоль</vt:lpstr>
      <vt:lpstr>Пластиды. Хлоропласты </vt:lpstr>
      <vt:lpstr>Лейкопласты</vt:lpstr>
      <vt:lpstr>Хромопласты</vt:lpstr>
      <vt:lpstr>Митохондрии </vt:lpstr>
      <vt:lpstr>Эдоплазматическая сеть(ретикулум) </vt:lpstr>
      <vt:lpstr>Рибосомы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растительной клетки</dc:title>
  <dc:creator>user</dc:creator>
  <cp:lastModifiedBy>user</cp:lastModifiedBy>
  <cp:revision>18</cp:revision>
  <dcterms:created xsi:type="dcterms:W3CDTF">2014-12-08T15:37:25Z</dcterms:created>
  <dcterms:modified xsi:type="dcterms:W3CDTF">2014-12-08T18:36:06Z</dcterms:modified>
</cp:coreProperties>
</file>