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68" r:id="rId4"/>
    <p:sldId id="258" r:id="rId5"/>
    <p:sldId id="260" r:id="rId6"/>
    <p:sldId id="274" r:id="rId7"/>
    <p:sldId id="267" r:id="rId8"/>
    <p:sldId id="266" r:id="rId9"/>
    <p:sldId id="264" r:id="rId10"/>
    <p:sldId id="265" r:id="rId11"/>
    <p:sldId id="276" r:id="rId12"/>
    <p:sldId id="257" r:id="rId13"/>
    <p:sldId id="262" r:id="rId14"/>
    <p:sldId id="272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8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7EE8D-71D0-493F-AF88-E7CED0659683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EE11F-24BD-4C61-BEF9-5F10176F2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u="sng" smtClean="0"/>
              <a:t>Учитель: </a:t>
            </a:r>
            <a:r>
              <a:rPr lang="ru-RU" smtClean="0"/>
              <a:t>Посмотрите на слайд  и скажите, чем отличаются околоцветники изображенных цветков? Причитав текст «Околоцветник двойной и простой» дайте понятие простого и двойного околоцветника. Запишите определения в своих тетрадях.</a:t>
            </a:r>
          </a:p>
          <a:p>
            <a:pPr eaLnBrk="1" hangingPunct="1"/>
            <a:r>
              <a:rPr lang="ru-RU" smtClean="0"/>
              <a:t> </a:t>
            </a:r>
            <a:r>
              <a:rPr lang="ru-RU" u="sng" smtClean="0"/>
              <a:t>Учащиеся: </a:t>
            </a:r>
            <a:r>
              <a:rPr lang="ru-RU" smtClean="0"/>
              <a:t>Работают с книгой, записывают определения.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FE3A61-A9A6-4078-8A10-D8844CC076C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u="sng" smtClean="0"/>
              <a:t>Учитель: </a:t>
            </a:r>
            <a:r>
              <a:rPr lang="ru-RU" smtClean="0"/>
              <a:t>Рассматриваем следующий слайд . (Дается понятие правильного и неправильного цветка с оформлением схемы в тетради.)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F49C48-BCDD-4475-8F9A-E3FB5E9838A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u="sng" smtClean="0"/>
              <a:t>Учащиеся: </a:t>
            </a:r>
            <a:r>
              <a:rPr lang="ru-RU" smtClean="0"/>
              <a:t>Рассматривая схемы на слайде, дети формулируют определения обоеполых и однополых цветков, находят отличия.</a:t>
            </a:r>
          </a:p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EA7767-51DB-469F-B4F5-E2F42A98D6C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u="sng" smtClean="0"/>
              <a:t>Учащиеся: </a:t>
            </a:r>
            <a:r>
              <a:rPr lang="ru-RU" smtClean="0"/>
              <a:t>Рассматриваем схемы на следующем слайде. С помощью текста учебника учащиеся дают определения однодомным и двудомным растениям, зарисовывают схемы в тетради.</a:t>
            </a:r>
          </a:p>
          <a:p>
            <a:pPr eaLnBrk="1" hangingPunct="1"/>
            <a:r>
              <a:rPr lang="ru-RU" u="sng" smtClean="0"/>
              <a:t>Учитель: </a:t>
            </a:r>
            <a:r>
              <a:rPr lang="ru-RU" smtClean="0"/>
              <a:t>Подумайте, где могут нам пригодиться знания об однодомных и двудомных растениях? </a:t>
            </a:r>
          </a:p>
          <a:p>
            <a:pPr eaLnBrk="1" hangingPunct="1"/>
            <a:r>
              <a:rPr lang="ru-RU" u="sng" smtClean="0"/>
              <a:t>Учащиеся: </a:t>
            </a:r>
            <a:r>
              <a:rPr lang="ru-RU" smtClean="0"/>
              <a:t>При озеленении улиц тополями, выращивании в саду актинидии, облепихи, выращивании тыквенных растений.</a:t>
            </a:r>
          </a:p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B71830-F611-4D4C-8FC0-D25EC32B684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u="sng" smtClean="0"/>
              <a:t>Учитель: </a:t>
            </a:r>
            <a:r>
              <a:rPr lang="ru-RU" smtClean="0"/>
              <a:t>Обобщаем информацию о строении цветка в форме схемы « Рыба» 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u="sng" smtClean="0"/>
              <a:t>Учащиеся: </a:t>
            </a:r>
            <a:r>
              <a:rPr lang="ru-RU" smtClean="0"/>
              <a:t>Самостоятельно составляют схему в тетради, затем проверяют правильность составления используя материал слайда.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0643B4-6779-4FCE-BD4D-7D37491C9E8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V </a:t>
            </a:r>
            <a:r>
              <a:rPr lang="ru-RU" b="1" smtClean="0"/>
              <a:t>Выводы</a:t>
            </a:r>
          </a:p>
          <a:p>
            <a:pPr eaLnBrk="1" hangingPunct="1"/>
            <a:r>
              <a:rPr lang="ru-RU" u="sng" smtClean="0"/>
              <a:t>Учащиеся: </a:t>
            </a:r>
            <a:r>
              <a:rPr lang="ru-RU" smtClean="0"/>
              <a:t>самостоятельно формируют выводы урока.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69208D-E00D-46F9-92EE-A8EA2E6C4CB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u="sng" smtClean="0"/>
              <a:t>3.Учитель: </a:t>
            </a:r>
            <a:r>
              <a:rPr lang="ru-RU" smtClean="0"/>
              <a:t>Переставьте или добавьте вместо пропусков буквы в словах так, чтобы получились названия частей цветка.</a:t>
            </a:r>
          </a:p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51A841-14FD-4D81-8928-38E798B29FF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3.xml"/><Relationship Id="rId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slide" Target="slide10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2918"/>
            <a:ext cx="864399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лон </a:t>
            </a:r>
            <a:r>
              <a:rPr lang="ru-RU" sz="4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ритон </a:t>
            </a:r>
            <a:r>
              <a:rPr lang="ru-RU" sz="4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ысь</a:t>
            </a:r>
          </a:p>
          <a:p>
            <a:pPr algn="ctr"/>
            <a:r>
              <a:rPr lang="ru-RU" sz="4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ндатра </a:t>
            </a:r>
            <a:r>
              <a:rPr lang="ru-RU" sz="4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нот </a:t>
            </a:r>
            <a:r>
              <a:rPr lang="ru-RU" sz="4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анду </a:t>
            </a:r>
            <a:r>
              <a:rPr lang="ru-RU" sz="4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рбис </a:t>
            </a:r>
            <a:r>
              <a:rPr lang="ru-RU" sz="4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ль</a:t>
            </a:r>
          </a:p>
          <a:p>
            <a:pPr algn="ctr"/>
            <a:endParaRPr lang="ru-RU" sz="4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апля </a:t>
            </a:r>
            <a:r>
              <a:rPr lang="ru-RU" sz="4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ыпь </a:t>
            </a:r>
            <a:r>
              <a:rPr lang="ru-RU" sz="4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жевика </a:t>
            </a:r>
            <a:r>
              <a:rPr lang="ru-RU" sz="4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ополь </a:t>
            </a:r>
            <a:r>
              <a:rPr lang="ru-RU" sz="4400" b="1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актус</a:t>
            </a:r>
            <a:r>
              <a:rPr lang="ru-RU" sz="4400" b="1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</a:t>
            </a:r>
            <a:endParaRPr lang="ru-RU" sz="4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teacher\Desktop\скачанные файлы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9454" y="3714752"/>
            <a:ext cx="1643074" cy="235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Прямоугольник 1"/>
          <p:cNvSpPr>
            <a:spLocks noChangeArrowheads="1"/>
          </p:cNvSpPr>
          <p:nvPr/>
        </p:nvSpPr>
        <p:spPr bwMode="auto">
          <a:xfrm>
            <a:off x="1331913" y="692150"/>
            <a:ext cx="64087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Однодомные и двудомные</a:t>
            </a:r>
          </a:p>
        </p:txBody>
      </p:sp>
      <p:graphicFrame>
        <p:nvGraphicFramePr>
          <p:cNvPr id="20" name="Organization Chart 2"/>
          <p:cNvGraphicFramePr>
            <a:graphicFrameLocks/>
          </p:cNvGraphicFramePr>
          <p:nvPr/>
        </p:nvGraphicFramePr>
        <p:xfrm>
          <a:off x="250825" y="1571625"/>
          <a:ext cx="8642350" cy="2143125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87450" y="3933825"/>
            <a:ext cx="2663825" cy="2446338"/>
            <a:chOff x="748" y="2478"/>
            <a:chExt cx="1678" cy="1541"/>
          </a:xfrm>
        </p:grpSpPr>
        <p:pic>
          <p:nvPicPr>
            <p:cNvPr id="2068" name="Picture 11" descr="Огурец муж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48" y="2478"/>
              <a:ext cx="680" cy="1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9" name="Picture 12" descr="Огурец жен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46" y="2478"/>
              <a:ext cx="680" cy="1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0" name="Picture 13" descr="дом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839" y="2931"/>
              <a:ext cx="1528" cy="1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1" name="Picture 14" descr="j0309719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316" y="3521"/>
              <a:ext cx="294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2" name="Picture 15" descr="j0309720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701" y="3521"/>
              <a:ext cx="25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5003800" y="3716338"/>
            <a:ext cx="3779838" cy="2665412"/>
            <a:chOff x="3152" y="2341"/>
            <a:chExt cx="2381" cy="1679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152" y="2478"/>
              <a:ext cx="1074" cy="1542"/>
              <a:chOff x="3152" y="2478"/>
              <a:chExt cx="1074" cy="1542"/>
            </a:xfrm>
          </p:grpSpPr>
          <p:pic>
            <p:nvPicPr>
              <p:cNvPr id="2065" name="Picture 17" descr="дом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3152" y="2932"/>
                <a:ext cx="1074" cy="1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6" name="Picture 18" descr="j0309719"/>
              <p:cNvPicPr>
                <a:picLocks noChangeAspect="1" noChangeArrowheads="1" noCrop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584" y="3497"/>
                <a:ext cx="294" cy="3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7" name="Picture 19" descr="Тополь муж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 rot="-834839">
                <a:off x="3334" y="2478"/>
                <a:ext cx="680" cy="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4459" y="2341"/>
              <a:ext cx="1074" cy="1679"/>
              <a:chOff x="4459" y="2341"/>
              <a:chExt cx="1074" cy="1679"/>
            </a:xfrm>
          </p:grpSpPr>
          <p:pic>
            <p:nvPicPr>
              <p:cNvPr id="2062" name="Picture 21" descr="дом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459" y="2932"/>
                <a:ext cx="1074" cy="1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3" name="Picture 22" descr="j0309720"/>
              <p:cNvPicPr>
                <a:picLocks noChangeAspect="1" noChangeArrowheads="1" noCrop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4850" y="3521"/>
                <a:ext cx="25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4" name="Picture 23" descr="Тополь жен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 rot="966982">
                <a:off x="4740" y="2341"/>
                <a:ext cx="680" cy="8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subSp spid="_x0000_s307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>
                                            <p:subSp spid="_x0000_s3078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subSp spid="_x0000_s307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>
                                            <p:subSp spid="_x0000_s3079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subSp spid="_x0000_s308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>
                                            <p:subSp spid="_x0000_s3080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20" grpId="0" bld="depthByNod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eacher\Desktop\0026-026-Formula-tsvet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teacher\Desktop\скачанные файлы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786983"/>
            <a:ext cx="936104" cy="107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507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 rot="16200000">
            <a:off x="6286500" y="2143125"/>
            <a:ext cx="2857500" cy="2857500"/>
          </a:xfrm>
          <a:prstGeom prst="triangle">
            <a:avLst>
              <a:gd name="adj" fmla="val 50752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побег</a:t>
            </a:r>
          </a:p>
        </p:txBody>
      </p:sp>
      <p:sp>
        <p:nvSpPr>
          <p:cNvPr id="4" name="Прямоугольник с двумя вырезанными соседними углами 3"/>
          <p:cNvSpPr/>
          <p:nvPr/>
        </p:nvSpPr>
        <p:spPr>
          <a:xfrm rot="5400000" flipV="1">
            <a:off x="642938" y="2425700"/>
            <a:ext cx="1143000" cy="2428875"/>
          </a:xfrm>
          <a:prstGeom prst="snip2Same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цветок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428875" y="3571875"/>
            <a:ext cx="528637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араллелограмм 7"/>
          <p:cNvSpPr/>
          <p:nvPr/>
        </p:nvSpPr>
        <p:spPr>
          <a:xfrm rot="612743">
            <a:off x="2932113" y="1236663"/>
            <a:ext cx="1011237" cy="2062162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2"/>
                </a:solidFill>
              </a:rPr>
              <a:t>околоцветник</a:t>
            </a:r>
          </a:p>
        </p:txBody>
      </p:sp>
      <p:sp>
        <p:nvSpPr>
          <p:cNvPr id="9" name="Блок-схема: данные 8"/>
          <p:cNvSpPr/>
          <p:nvPr/>
        </p:nvSpPr>
        <p:spPr>
          <a:xfrm rot="724420">
            <a:off x="4270375" y="1344613"/>
            <a:ext cx="938213" cy="2030412"/>
          </a:xfrm>
          <a:prstGeom prst="flowChartInputOutp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пестик</a:t>
            </a:r>
          </a:p>
        </p:txBody>
      </p:sp>
      <p:sp>
        <p:nvSpPr>
          <p:cNvPr id="10" name="Блок-схема: данные 9"/>
          <p:cNvSpPr/>
          <p:nvPr/>
        </p:nvSpPr>
        <p:spPr>
          <a:xfrm rot="702190">
            <a:off x="5773738" y="1487488"/>
            <a:ext cx="946150" cy="2006600"/>
          </a:xfrm>
          <a:prstGeom prst="flowChartInputOutp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тычинка</a:t>
            </a:r>
          </a:p>
        </p:txBody>
      </p:sp>
      <p:cxnSp>
        <p:nvCxnSpPr>
          <p:cNvPr id="12" name="Прямая соединительная линия 11"/>
          <p:cNvCxnSpPr>
            <a:stCxn id="4" idx="1"/>
          </p:cNvCxnSpPr>
          <p:nvPr/>
        </p:nvCxnSpPr>
        <p:spPr>
          <a:xfrm flipV="1">
            <a:off x="2428875" y="836613"/>
            <a:ext cx="774700" cy="28035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708400" y="908050"/>
            <a:ext cx="647700" cy="25923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148263" y="1052513"/>
            <a:ext cx="647700" cy="25209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Блок-схема: данные 17"/>
          <p:cNvSpPr/>
          <p:nvPr/>
        </p:nvSpPr>
        <p:spPr>
          <a:xfrm rot="20412142">
            <a:off x="2978150" y="3754438"/>
            <a:ext cx="1119188" cy="2689225"/>
          </a:xfrm>
          <a:prstGeom prst="flowChartInputOutp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Защита, Привлечение  насекомых</a:t>
            </a:r>
          </a:p>
        </p:txBody>
      </p:sp>
      <p:sp>
        <p:nvSpPr>
          <p:cNvPr id="20" name="Параллелограмм 19"/>
          <p:cNvSpPr/>
          <p:nvPr/>
        </p:nvSpPr>
        <p:spPr>
          <a:xfrm rot="20207646">
            <a:off x="4437063" y="3683000"/>
            <a:ext cx="1136650" cy="2835275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Образование плодов и семян</a:t>
            </a:r>
          </a:p>
        </p:txBody>
      </p:sp>
      <p:sp>
        <p:nvSpPr>
          <p:cNvPr id="21" name="Параллелограмм 20"/>
          <p:cNvSpPr/>
          <p:nvPr/>
        </p:nvSpPr>
        <p:spPr>
          <a:xfrm rot="20306418">
            <a:off x="5681663" y="3695700"/>
            <a:ext cx="1192212" cy="2741613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Образование пыльцы со спермиями</a:t>
            </a:r>
          </a:p>
        </p:txBody>
      </p:sp>
      <p:cxnSp>
        <p:nvCxnSpPr>
          <p:cNvPr id="23" name="Прямая соединительная линия 22"/>
          <p:cNvCxnSpPr>
            <a:stCxn id="4" idx="1"/>
          </p:cNvCxnSpPr>
          <p:nvPr/>
        </p:nvCxnSpPr>
        <p:spPr>
          <a:xfrm>
            <a:off x="2428875" y="3640138"/>
            <a:ext cx="774700" cy="28844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08400" y="3573463"/>
            <a:ext cx="935038" cy="28797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148263" y="3573463"/>
            <a:ext cx="863600" cy="27352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97" name="TextBox 27"/>
          <p:cNvSpPr txBox="1">
            <a:spLocks noChangeArrowheads="1"/>
          </p:cNvSpPr>
          <p:nvPr/>
        </p:nvSpPr>
        <p:spPr bwMode="auto">
          <a:xfrm>
            <a:off x="428596" y="571480"/>
            <a:ext cx="23764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/>
              <a:t>Строение</a:t>
            </a:r>
          </a:p>
        </p:txBody>
      </p:sp>
      <p:sp>
        <p:nvSpPr>
          <p:cNvPr id="20498" name="TextBox 28"/>
          <p:cNvSpPr txBox="1">
            <a:spLocks noChangeArrowheads="1"/>
          </p:cNvSpPr>
          <p:nvPr/>
        </p:nvSpPr>
        <p:spPr bwMode="auto">
          <a:xfrm>
            <a:off x="7164388" y="5805488"/>
            <a:ext cx="1655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/>
              <a:t>Функция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43240" y="0"/>
            <a:ext cx="316865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chemeClr val="bg2"/>
                </a:solidFill>
              </a:rPr>
              <a:t>Схема «Рыба»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8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3" y="857250"/>
            <a:ext cx="8643937" cy="5715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/>
              <a:t>         Цветок – орган семенного размножения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/>
              <a:t>        Цветок состоит их цветоложа, околоцветника, пестика и тычинок. Околоцветник бывает простым и двойным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/>
              <a:t>         Лепестки цветка образуют венчик, а чашелистики – чашечку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/>
              <a:t>         Цветки бывают однополые (содержат и пестики и тычинки) и раздельнополые (содержат только тычинки или только пестики)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/>
              <a:t>          Растения на которых развиваются и тычиночные и пестичные цветки, называется однодомным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/>
              <a:t>          Растения на которых цветут только пестичные или только тычиночные цветы, называется двудомным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</p:txBody>
      </p:sp>
      <p:pic>
        <p:nvPicPr>
          <p:cNvPr id="3" name="Рисунок 3" descr="_Fragaria_vesca_L_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51546" t="3333" r="-1253" b="49048"/>
          <a:stretch>
            <a:fillRect/>
          </a:stretch>
        </p:blipFill>
        <p:spPr bwMode="auto">
          <a:xfrm>
            <a:off x="285750" y="928688"/>
            <a:ext cx="6429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357188" y="1643063"/>
            <a:ext cx="357187" cy="42862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2</a:t>
            </a:r>
          </a:p>
        </p:txBody>
      </p:sp>
      <p:pic>
        <p:nvPicPr>
          <p:cNvPr id="5" name="Рисунок 3" descr="_Fragaria_vesca_L_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51546" t="3333" r="-1253" b="49048"/>
          <a:stretch>
            <a:fillRect/>
          </a:stretch>
        </p:blipFill>
        <p:spPr bwMode="auto">
          <a:xfrm>
            <a:off x="250825" y="1628775"/>
            <a:ext cx="6429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 descr="_Fragaria_vesca_L_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51546" t="3333" r="-1253" b="49048"/>
          <a:stretch>
            <a:fillRect/>
          </a:stretch>
        </p:blipFill>
        <p:spPr bwMode="auto">
          <a:xfrm>
            <a:off x="323850" y="2349500"/>
            <a:ext cx="6429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3" descr="_Fragaria_vesca_L_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51546" t="3333" r="-1253" b="49048"/>
          <a:stretch>
            <a:fillRect/>
          </a:stretch>
        </p:blipFill>
        <p:spPr bwMode="auto">
          <a:xfrm>
            <a:off x="323850" y="3213100"/>
            <a:ext cx="6429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3" descr="_Fragaria_vesca_L_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51546" t="3333" r="-1253" b="49048"/>
          <a:stretch>
            <a:fillRect/>
          </a:stretch>
        </p:blipFill>
        <p:spPr bwMode="auto">
          <a:xfrm>
            <a:off x="395288" y="4365625"/>
            <a:ext cx="6429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3" descr="_Fragaria_vesca_L_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51546" t="3333" r="-1253" b="49048"/>
          <a:stretch>
            <a:fillRect/>
          </a:stretch>
        </p:blipFill>
        <p:spPr bwMode="auto">
          <a:xfrm>
            <a:off x="468313" y="5229225"/>
            <a:ext cx="6429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403350" y="188913"/>
            <a:ext cx="66976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Выводы: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14612" y="785794"/>
            <a:ext cx="60722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1.Чему вы сегодня научились?</a:t>
            </a:r>
          </a:p>
          <a:p>
            <a:pPr algn="just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2.Зачем вам нужны новые знания?</a:t>
            </a:r>
          </a:p>
          <a:p>
            <a:pPr algn="just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3.Что было интересным?</a:t>
            </a:r>
          </a:p>
          <a:p>
            <a:pPr algn="just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4.Какие затруднения у вас возникли при работе на уроке?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User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071810"/>
            <a:ext cx="2378477" cy="3376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2484438" y="620713"/>
            <a:ext cx="4608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Анаграммы «Цветок»</a:t>
            </a:r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785786" y="1785926"/>
            <a:ext cx="7129462" cy="2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Вязазь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7. Ч—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ш-л-ст-к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Л-п-ст-к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8.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Лькинпы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Чеклитос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9.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Т-ч-н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--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Ц--т-н--к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      10.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Китпес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Кстоибл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11. О—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л-цв-тн-к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Жетоцвлое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12.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Кичвен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6056" y="232826"/>
            <a:ext cx="3744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я сорву цветок, если ты сорвешь цветок,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все: и я, и ты, если мы сорвем цветы –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Опустеют все поляны и не будет красоты!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 Собакина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307181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Цветок и его строение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6000768"/>
            <a:ext cx="2545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</a:rPr>
              <a:t>Пгт</a:t>
            </a:r>
            <a:r>
              <a:rPr lang="ru-RU" sz="2400" b="1" dirty="0" smtClean="0">
                <a:solidFill>
                  <a:srgbClr val="002060"/>
                </a:solidFill>
              </a:rPr>
              <a:t>. </a:t>
            </a:r>
            <a:r>
              <a:rPr lang="ru-RU" sz="2400" b="1" dirty="0" err="1" smtClean="0">
                <a:solidFill>
                  <a:srgbClr val="002060"/>
                </a:solidFill>
              </a:rPr>
              <a:t>Каа-Хем</a:t>
            </a:r>
            <a:r>
              <a:rPr lang="ru-RU" sz="2400" b="1" dirty="0" smtClean="0">
                <a:solidFill>
                  <a:srgbClr val="002060"/>
                </a:solidFill>
              </a:rPr>
              <a:t> 2016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0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19872" y="2355080"/>
            <a:ext cx="1800200" cy="172819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rot="3349617">
            <a:off x="1996504" y="536227"/>
            <a:ext cx="2664296" cy="1800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8197990">
            <a:off x="4344073" y="614627"/>
            <a:ext cx="2630716" cy="1800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21222028">
            <a:off x="682802" y="2451496"/>
            <a:ext cx="2808312" cy="145308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2650623">
            <a:off x="1935910" y="3608105"/>
            <a:ext cx="1852994" cy="296767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19279583">
            <a:off x="4361352" y="3820728"/>
            <a:ext cx="2016224" cy="279894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220072" y="2564905"/>
            <a:ext cx="2880320" cy="148936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 rot="2895865">
            <a:off x="2387580" y="1069490"/>
            <a:ext cx="1979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hlinkClick r:id="rId2" action="ppaction://hlinksldjump"/>
              </a:rPr>
              <a:t>Строение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 rot="18453267">
            <a:off x="4634159" y="1002181"/>
            <a:ext cx="1957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hlinkClick r:id="rId3" action="ppaction://hlinksldjump"/>
              </a:rPr>
              <a:t>Определение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496"/>
            <a:ext cx="2252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hlinkClick r:id="rId4" action="ppaction://hlinksldjump"/>
              </a:rPr>
              <a:t>Околоцветник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 rot="17693593">
            <a:off x="1690493" y="4652146"/>
            <a:ext cx="2124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</a:rPr>
              <a:t>Практическая часть </a:t>
            </a:r>
          </a:p>
        </p:txBody>
      </p:sp>
      <p:sp>
        <p:nvSpPr>
          <p:cNvPr id="14" name="TextBox 13"/>
          <p:cNvSpPr txBox="1"/>
          <p:nvPr/>
        </p:nvSpPr>
        <p:spPr>
          <a:xfrm rot="3562023">
            <a:off x="4303218" y="4935412"/>
            <a:ext cx="2305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Закрепление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6446" y="2714620"/>
            <a:ext cx="21529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hlinkClick r:id="rId6" action="ppaction://hlinksldjump"/>
              </a:rPr>
              <a:t>Формула цветка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2857496"/>
            <a:ext cx="1304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7" action="ppaction://hlinksldjump"/>
              </a:rPr>
              <a:t>Цель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5367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357166"/>
            <a:ext cx="6786610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285728"/>
            <a:ext cx="85011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Цветок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видоизмененный укороченный побег, служащий для семенного размножения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</a:rPr>
              <a:t>Цветок- </a:t>
            </a:r>
            <a:r>
              <a:rPr lang="ru-RU" sz="3600" dirty="0" smtClean="0">
                <a:solidFill>
                  <a:srgbClr val="002060"/>
                </a:solidFill>
              </a:rPr>
              <a:t>генеративный орган цветкового растения.</a:t>
            </a: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teacher\Desktop\скачанные файлы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364331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each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8" y="3571876"/>
            <a:ext cx="235267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teacher\Desktop\forget-me-no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488" y="3429000"/>
            <a:ext cx="3429030" cy="300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teacher\Desktop\скачанные файлы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5661248"/>
            <a:ext cx="936104" cy="107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77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eacher\Desktop\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teacher\Desktop\скачанные файлы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5" y="5694120"/>
            <a:ext cx="884925" cy="11319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1728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bg2"/>
                </a:solidFill>
              </a:rPr>
              <a:t>Виды околоцветника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4040188" cy="431800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ru-RU" dirty="0" smtClean="0">
                <a:solidFill>
                  <a:schemeClr val="bg2"/>
                </a:solidFill>
              </a:rPr>
              <a:t>Двойной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341438"/>
            <a:ext cx="4041775" cy="431800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ru-RU" dirty="0" smtClean="0">
                <a:solidFill>
                  <a:schemeClr val="bg2"/>
                </a:solidFill>
              </a:rPr>
              <a:t>Простой</a:t>
            </a:r>
          </a:p>
        </p:txBody>
      </p:sp>
      <p:pic>
        <p:nvPicPr>
          <p:cNvPr id="8" name="Picture 29" descr="1124_aec1365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" y="1844675"/>
            <a:ext cx="3638550" cy="3638550"/>
          </a:xfrm>
          <a:noFill/>
        </p:spPr>
      </p:pic>
      <p:pic>
        <p:nvPicPr>
          <p:cNvPr id="9" name="Picture 13" descr="convallaria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4716463" y="1989138"/>
            <a:ext cx="3857625" cy="3457575"/>
          </a:xfrm>
          <a:noFill/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4213" y="5732463"/>
            <a:ext cx="1079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Венчик          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627313" y="5876925"/>
            <a:ext cx="1439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Чашечка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32363" y="5732463"/>
            <a:ext cx="3455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Все листочки одинаковые</a:t>
            </a:r>
          </a:p>
        </p:txBody>
      </p:sp>
      <p:cxnSp>
        <p:nvCxnSpPr>
          <p:cNvPr id="14" name="Прямая со стрелкой 13"/>
          <p:cNvCxnSpPr>
            <a:stCxn id="4" idx="1"/>
          </p:cNvCxnSpPr>
          <p:nvPr/>
        </p:nvCxnSpPr>
        <p:spPr>
          <a:xfrm>
            <a:off x="457200" y="1628775"/>
            <a:ext cx="1450975" cy="7921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1"/>
          </p:cNvCxnSpPr>
          <p:nvPr/>
        </p:nvCxnSpPr>
        <p:spPr>
          <a:xfrm>
            <a:off x="4645025" y="1557338"/>
            <a:ext cx="1439863" cy="10080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0"/>
          </p:cNvCxnSpPr>
          <p:nvPr/>
        </p:nvCxnSpPr>
        <p:spPr>
          <a:xfrm flipV="1">
            <a:off x="1223963" y="2708275"/>
            <a:ext cx="1476375" cy="30241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0" idx="0"/>
          </p:cNvCxnSpPr>
          <p:nvPr/>
        </p:nvCxnSpPr>
        <p:spPr>
          <a:xfrm flipV="1">
            <a:off x="1223963" y="3068638"/>
            <a:ext cx="252412" cy="26638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1" idx="0"/>
          </p:cNvCxnSpPr>
          <p:nvPr/>
        </p:nvCxnSpPr>
        <p:spPr>
          <a:xfrm flipH="1" flipV="1">
            <a:off x="2771775" y="3789363"/>
            <a:ext cx="576263" cy="20875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2" idx="0"/>
          </p:cNvCxnSpPr>
          <p:nvPr/>
        </p:nvCxnSpPr>
        <p:spPr>
          <a:xfrm flipV="1">
            <a:off x="6659563" y="3860800"/>
            <a:ext cx="73025" cy="18716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2060"/>
                </a:solidFill>
              </a:rPr>
              <a:t>Виды цветков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002060"/>
                </a:solidFill>
              </a:rPr>
              <a:t>неправильный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002060"/>
                </a:solidFill>
              </a:rPr>
              <a:t>правильный</a:t>
            </a:r>
          </a:p>
        </p:txBody>
      </p:sp>
      <p:pic>
        <p:nvPicPr>
          <p:cNvPr id="7" name="Picture 10" descr="498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6738" y="2560638"/>
            <a:ext cx="3819525" cy="3181350"/>
          </a:xfrm>
          <a:noFill/>
        </p:spPr>
      </p:pic>
      <p:pic>
        <p:nvPicPr>
          <p:cNvPr id="8" name="Picture 4" descr="0_82f0_33ce45d9_XL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4918075" y="2455863"/>
            <a:ext cx="3495675" cy="3390900"/>
          </a:xfr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2627313" y="2565400"/>
            <a:ext cx="144462" cy="36718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5651500" y="2276475"/>
            <a:ext cx="1873250" cy="39608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076825" y="2349500"/>
            <a:ext cx="3311525" cy="39592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716463" y="3789363"/>
            <a:ext cx="4103687" cy="9350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Organization Chart 2"/>
          <p:cNvGraphicFramePr>
            <a:graphicFrameLocks/>
          </p:cNvGraphicFramePr>
          <p:nvPr/>
        </p:nvGraphicFramePr>
        <p:xfrm>
          <a:off x="431800" y="1568450"/>
          <a:ext cx="8208963" cy="294005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pic>
        <p:nvPicPr>
          <p:cNvPr id="3" name="Picture 14" descr="Пестичные цветок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4652963"/>
            <a:ext cx="1979613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5" descr="Тычиночный цветок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4652963"/>
            <a:ext cx="1979612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Прямоугольник 4"/>
          <p:cNvSpPr>
            <a:spLocks noChangeArrowheads="1"/>
          </p:cNvSpPr>
          <p:nvPr/>
        </p:nvSpPr>
        <p:spPr bwMode="auto">
          <a:xfrm>
            <a:off x="1547813" y="620713"/>
            <a:ext cx="5976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Однополые и обоеполые</a:t>
            </a:r>
          </a:p>
        </p:txBody>
      </p:sp>
      <p:pic>
        <p:nvPicPr>
          <p:cNvPr id="6" name="Picture 3" descr="Строение цветка"/>
          <p:cNvPicPr>
            <a:picLocks noChangeAspect="1" noChangeArrowheads="1"/>
          </p:cNvPicPr>
          <p:nvPr/>
        </p:nvPicPr>
        <p:blipFill>
          <a:blip r:embed="rId6"/>
          <a:srcRect b="18239"/>
          <a:stretch>
            <a:fillRect/>
          </a:stretch>
        </p:blipFill>
        <p:spPr bwMode="auto">
          <a:xfrm>
            <a:off x="7092950" y="4076700"/>
            <a:ext cx="18716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subSp spid="_x0000_s205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subSp spid="_x0000_s205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subSp spid="_x0000_s205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subSp spid="_x0000_s205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subSp spid="_x0000_s205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subSp spid="_x0000_s2059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subSp spid="_x0000_s206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subSp spid="_x0000_s2060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subSp spid="_x0000_s205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subSp spid="_x0000_s2058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4339" grpId="0" bld="depthByNod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470</Words>
  <PresentationFormat>Экран (4:3)</PresentationFormat>
  <Paragraphs>95</Paragraphs>
  <Slides>15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Виды околоцветника</vt:lpstr>
      <vt:lpstr>Виды цветков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24</cp:revision>
  <dcterms:created xsi:type="dcterms:W3CDTF">2016-01-16T12:08:19Z</dcterms:created>
  <dcterms:modified xsi:type="dcterms:W3CDTF">2016-01-18T12:58:00Z</dcterms:modified>
</cp:coreProperties>
</file>