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63EB-DC99-4953-9C7E-E1F2F5AA2D45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4168C4-1FBD-4F88-A05E-AA47583B925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63EB-DC99-4953-9C7E-E1F2F5AA2D45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68C4-1FBD-4F88-A05E-AA47583B925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14168C4-1FBD-4F88-A05E-AA47583B925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63EB-DC99-4953-9C7E-E1F2F5AA2D45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63EB-DC99-4953-9C7E-E1F2F5AA2D45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14168C4-1FBD-4F88-A05E-AA47583B925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63EB-DC99-4953-9C7E-E1F2F5AA2D45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4168C4-1FBD-4F88-A05E-AA47583B925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38163EB-DC99-4953-9C7E-E1F2F5AA2D45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68C4-1FBD-4F88-A05E-AA47583B925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63EB-DC99-4953-9C7E-E1F2F5AA2D45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14168C4-1FBD-4F88-A05E-AA47583B925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63EB-DC99-4953-9C7E-E1F2F5AA2D45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14168C4-1FBD-4F88-A05E-AA47583B92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63EB-DC99-4953-9C7E-E1F2F5AA2D45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4168C4-1FBD-4F88-A05E-AA47583B92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4168C4-1FBD-4F88-A05E-AA47583B925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63EB-DC99-4953-9C7E-E1F2F5AA2D45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14168C4-1FBD-4F88-A05E-AA47583B925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38163EB-DC99-4953-9C7E-E1F2F5AA2D45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38163EB-DC99-4953-9C7E-E1F2F5AA2D45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4168C4-1FBD-4F88-A05E-AA47583B925C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6048671"/>
          </a:xfrm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rgbClr val="00B050"/>
                </a:solidFill>
              </a:rPr>
              <a:t>«</a:t>
            </a:r>
            <a:r>
              <a:rPr lang="ru-RU" sz="8800" dirty="0" err="1" smtClean="0">
                <a:solidFill>
                  <a:srgbClr val="00B050"/>
                </a:solidFill>
              </a:rPr>
              <a:t>Ана</a:t>
            </a:r>
            <a:r>
              <a:rPr lang="ru-RU" sz="8800" dirty="0" smtClean="0">
                <a:solidFill>
                  <a:srgbClr val="00B050"/>
                </a:solidFill>
              </a:rPr>
              <a:t> </a:t>
            </a:r>
            <a:r>
              <a:rPr lang="tt-RU" sz="8800" dirty="0" smtClean="0">
                <a:solidFill>
                  <a:srgbClr val="00B050"/>
                </a:solidFill>
              </a:rPr>
              <a:t>бәете” шигыре</a:t>
            </a:r>
            <a:endParaRPr lang="ru-RU" sz="8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solidFill>
                  <a:srgbClr val="00B050"/>
                </a:solidFill>
              </a:rPr>
              <a:t>Дәрәҗә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t-RU" dirty="0" smtClean="0"/>
              <a:t>    Югары                                                         түбән</a:t>
            </a:r>
          </a:p>
          <a:p>
            <a:pPr>
              <a:buNone/>
            </a:pPr>
            <a:r>
              <a:rPr lang="tt-RU" dirty="0"/>
              <a:t> </a:t>
            </a:r>
            <a:r>
              <a:rPr lang="tt-RU" dirty="0" smtClean="0"/>
              <a:t>         </a:t>
            </a:r>
            <a:r>
              <a:rPr lang="tt-RU" sz="8000" dirty="0" smtClean="0"/>
              <a:t>5                         2</a:t>
            </a:r>
            <a:endParaRPr lang="ru-RU" sz="8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>
            <a:normAutofit/>
          </a:bodyPr>
          <a:lstStyle/>
          <a:p>
            <a:r>
              <a:rPr lang="tt-RU" sz="4000" dirty="0" smtClean="0">
                <a:solidFill>
                  <a:srgbClr val="00B050"/>
                </a:solidFill>
              </a:rPr>
              <a:t>Кайгы – хәсрәт бик куәтле,</a:t>
            </a:r>
          </a:p>
          <a:p>
            <a:r>
              <a:rPr lang="tt-RU" sz="4000" dirty="0" smtClean="0">
                <a:solidFill>
                  <a:srgbClr val="00B050"/>
                </a:solidFill>
              </a:rPr>
              <a:t>Башымны җиргә игән,- юлларында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512167"/>
          </a:xfrm>
        </p:spPr>
        <p:txBody>
          <a:bodyPr/>
          <a:lstStyle/>
          <a:p>
            <a:r>
              <a:rPr lang="tt-RU" dirty="0" smtClean="0"/>
              <a:t>Бәеттә иң югары дәрәҗә: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t-RU" sz="8000" dirty="0" smtClean="0">
                <a:solidFill>
                  <a:schemeClr val="tx1"/>
                </a:solidFill>
              </a:rPr>
              <a:t>Хәсрәт</a:t>
            </a:r>
            <a:endParaRPr lang="ru-RU" sz="80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440159"/>
          </a:xfrm>
        </p:spPr>
        <p:txBody>
          <a:bodyPr>
            <a:normAutofit/>
          </a:bodyPr>
          <a:lstStyle/>
          <a:p>
            <a:r>
              <a:rPr lang="tt-RU" sz="8000" dirty="0" smtClean="0">
                <a:solidFill>
                  <a:srgbClr val="FF0000"/>
                </a:solidFill>
              </a:rPr>
              <a:t>Хис: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solidFill>
                  <a:srgbClr val="FF0000"/>
                </a:solidFill>
              </a:rPr>
              <a:t>Хәсрәт хисенең сәбәбе: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t-RU" sz="4800" dirty="0" smtClean="0"/>
              <a:t>- Сугышка киткән биш бала;</a:t>
            </a:r>
          </a:p>
          <a:p>
            <a:pPr>
              <a:buNone/>
            </a:pPr>
            <a:r>
              <a:rPr lang="tt-RU" sz="4800" dirty="0" smtClean="0"/>
              <a:t>- Ана, исән – сау кайтсалар ярар иде, дип - хәсрәтләнә</a:t>
            </a:r>
            <a:endParaRPr lang="ru-RU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384375"/>
          </a:xfrm>
        </p:spPr>
        <p:txBody>
          <a:bodyPr/>
          <a:lstStyle/>
          <a:p>
            <a:r>
              <a:rPr lang="tt-RU" dirty="0" smtClean="0">
                <a:solidFill>
                  <a:srgbClr val="FF0000"/>
                </a:solidFill>
              </a:rPr>
              <a:t>Нури Арсланов “Икмәк валчыгы” шигыре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3073896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tt-RU" sz="3200" dirty="0" smtClean="0">
                <a:solidFill>
                  <a:schemeClr val="tx1"/>
                </a:solidFill>
              </a:rPr>
              <a:t>Ярлы турында (ипине кадерли)</a:t>
            </a:r>
          </a:p>
          <a:p>
            <a:pPr marL="514350" indent="-514350" algn="l"/>
            <a:r>
              <a:rPr lang="tt-RU" sz="3200" dirty="0" smtClean="0">
                <a:solidFill>
                  <a:schemeClr val="tx1"/>
                </a:solidFill>
              </a:rPr>
              <a:t>2. Бай турында (ипи кадерен белми)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96143"/>
          </a:xfrm>
        </p:spPr>
        <p:txBody>
          <a:bodyPr>
            <a:normAutofit/>
          </a:bodyPr>
          <a:lstStyle/>
          <a:p>
            <a:r>
              <a:rPr lang="tt-RU" dirty="0" smtClean="0">
                <a:solidFill>
                  <a:srgbClr val="FF0000"/>
                </a:solidFill>
              </a:rPr>
              <a:t>Шигырьнең өлешләре: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2713856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tt-RU" sz="2800" dirty="0" smtClean="0">
                <a:solidFill>
                  <a:schemeClr val="tx1"/>
                </a:solidFill>
              </a:rPr>
              <a:t>Белә – белми</a:t>
            </a:r>
          </a:p>
          <a:p>
            <a:pPr marL="514350" indent="-514350" algn="l">
              <a:buAutoNum type="arabicPeriod"/>
            </a:pPr>
            <a:r>
              <a:rPr lang="tt-RU" sz="2800" dirty="0" smtClean="0">
                <a:solidFill>
                  <a:schemeClr val="tx1"/>
                </a:solidFill>
              </a:rPr>
              <a:t> ярлы таудан исән – имин менә, бай ипи кадерен белмәгәнгә җәза ала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016223"/>
          </a:xfrm>
        </p:spPr>
        <p:txBody>
          <a:bodyPr/>
          <a:lstStyle/>
          <a:p>
            <a:r>
              <a:rPr lang="tt-RU" dirty="0" smtClean="0">
                <a:solidFill>
                  <a:srgbClr val="FF0000"/>
                </a:solidFill>
              </a:rPr>
              <a:t>Каршылык:</a:t>
            </a:r>
            <a:br>
              <a:rPr lang="tt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</TotalTime>
  <Words>98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«Ана бәете” шигыре</vt:lpstr>
      <vt:lpstr>Дәрәҗә</vt:lpstr>
      <vt:lpstr>Бәеттә иң югары дәрәҗә:</vt:lpstr>
      <vt:lpstr>Хис:</vt:lpstr>
      <vt:lpstr>Хәсрәт хисенең сәбәбе:</vt:lpstr>
      <vt:lpstr>Нури Арсланов “Икмәк валчыгы” шигыре</vt:lpstr>
      <vt:lpstr>Шигырьнең өлешләре:</vt:lpstr>
      <vt:lpstr>Каршылык: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«Ана бәете” шигыре</dc:title>
  <dc:creator>Учитель</dc:creator>
  <cp:lastModifiedBy>Учитель</cp:lastModifiedBy>
  <cp:revision>2</cp:revision>
  <dcterms:created xsi:type="dcterms:W3CDTF">2015-02-05T11:25:44Z</dcterms:created>
  <dcterms:modified xsi:type="dcterms:W3CDTF">2015-02-05T11:45:15Z</dcterms:modified>
</cp:coreProperties>
</file>