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71" r:id="rId3"/>
    <p:sldId id="272" r:id="rId4"/>
    <p:sldId id="257" r:id="rId5"/>
    <p:sldId id="258" r:id="rId6"/>
    <p:sldId id="259" r:id="rId7"/>
    <p:sldId id="260" r:id="rId8"/>
    <p:sldId id="263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E0EE51-462B-41F2-9589-502EF361F0D6}" type="doc">
      <dgm:prSet loTypeId="urn:microsoft.com/office/officeart/2005/8/layout/matrix3" loCatId="matrix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26E0BB0-6182-47DB-AC7C-D862309F223C}">
      <dgm:prSet/>
      <dgm:spPr/>
      <dgm:t>
        <a:bodyPr/>
        <a:lstStyle/>
        <a:p>
          <a:pPr rtl="0"/>
          <a:r>
            <a:rPr lang="ru-RU" b="1" dirty="0" smtClean="0"/>
            <a:t>Рассмотрим примеры: Назовите коэффициенты линейной функции:</a:t>
          </a:r>
          <a:br>
            <a:rPr lang="ru-RU" b="1" dirty="0" smtClean="0"/>
          </a:br>
          <a:r>
            <a:rPr lang="ru-RU" b="1" dirty="0" smtClean="0"/>
            <a:t>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а) у=3х-5</a:t>
          </a:r>
          <a:r>
            <a:rPr lang="en-US" b="1" dirty="0"/>
            <a:t>,   </a:t>
          </a:r>
          <a:r>
            <a:rPr lang="ru-RU" b="1" dirty="0"/>
            <a:t> </a:t>
          </a:r>
          <a:r>
            <a:rPr lang="en-US" b="1" dirty="0"/>
            <a:t>k</a:t>
          </a:r>
          <a:r>
            <a:rPr lang="ru-RU" b="1" dirty="0"/>
            <a:t>=3, </a:t>
          </a:r>
          <a:r>
            <a:rPr lang="en-US" b="1" dirty="0"/>
            <a:t>m=-5</a:t>
          </a:r>
          <a:br>
            <a:rPr lang="en-US" b="1" dirty="0"/>
          </a:br>
          <a:r>
            <a:rPr lang="ru-RU" dirty="0"/>
            <a:t> </a:t>
          </a:r>
          <a:r>
            <a:rPr lang="en-US" dirty="0"/>
            <a:t/>
          </a:r>
          <a:br>
            <a:rPr lang="en-US" dirty="0"/>
          </a:br>
          <a:r>
            <a:rPr lang="ru-RU" dirty="0"/>
            <a:t/>
          </a:r>
          <a:br>
            <a:rPr lang="ru-RU" dirty="0"/>
          </a:br>
          <a:r>
            <a:rPr lang="en-US" dirty="0"/>
            <a:t/>
          </a:r>
          <a:br>
            <a:rPr lang="en-US" dirty="0"/>
          </a:br>
          <a:r>
            <a:rPr lang="en-US" dirty="0"/>
            <a:t/>
          </a:r>
          <a:br>
            <a:rPr lang="en-US" dirty="0"/>
          </a:br>
          <a:endParaRPr lang="ru-RU" dirty="0"/>
        </a:p>
      </dgm:t>
    </dgm:pt>
    <dgm:pt modelId="{B52BA3EB-6A44-4DAC-A9ED-7066E6AA3AFB}" type="parTrans" cxnId="{7929D70A-7789-462B-91A1-DCBB8CB1E3F0}">
      <dgm:prSet/>
      <dgm:spPr/>
      <dgm:t>
        <a:bodyPr/>
        <a:lstStyle/>
        <a:p>
          <a:endParaRPr lang="ru-RU"/>
        </a:p>
      </dgm:t>
    </dgm:pt>
    <dgm:pt modelId="{4843D1DD-8848-4736-8436-24EEED9C109A}" type="sibTrans" cxnId="{7929D70A-7789-462B-91A1-DCBB8CB1E3F0}">
      <dgm:prSet/>
      <dgm:spPr/>
      <dgm:t>
        <a:bodyPr/>
        <a:lstStyle/>
        <a:p>
          <a:endParaRPr lang="ru-RU"/>
        </a:p>
      </dgm:t>
    </dgm:pt>
    <dgm:pt modelId="{890FF07E-8627-43E7-AA3B-ED3CA2744718}">
      <dgm:prSet/>
      <dgm:spPr/>
      <dgm:t>
        <a:bodyPr/>
        <a:lstStyle/>
        <a:p>
          <a:r>
            <a:rPr lang="ru-RU" b="1" i="0" dirty="0" smtClean="0"/>
            <a:t>б) </a:t>
          </a:r>
          <a:r>
            <a:rPr lang="en-US" b="1" i="0" dirty="0" smtClean="0"/>
            <a:t>y=0,2-0,5x , </a:t>
          </a:r>
          <a:endParaRPr lang="ru-RU" b="1" i="0" dirty="0" smtClean="0"/>
        </a:p>
        <a:p>
          <a:r>
            <a:rPr lang="en-US" b="1" i="0" dirty="0" smtClean="0"/>
            <a:t> k=-0,5  ,  m=0,2</a:t>
          </a:r>
          <a:r>
            <a:rPr lang="ru-RU" b="1" i="0" dirty="0" smtClean="0"/>
            <a:t/>
          </a:r>
          <a:br>
            <a:rPr lang="ru-RU" b="1" i="0" dirty="0" smtClean="0"/>
          </a:br>
          <a:endParaRPr lang="ru-RU" b="1" i="0" dirty="0"/>
        </a:p>
      </dgm:t>
    </dgm:pt>
    <dgm:pt modelId="{E153330C-654B-431F-A213-418B2ADD050B}" type="parTrans" cxnId="{84911625-A183-43C1-A2CD-A5484A36611E}">
      <dgm:prSet/>
      <dgm:spPr/>
      <dgm:t>
        <a:bodyPr/>
        <a:lstStyle/>
        <a:p>
          <a:endParaRPr lang="ru-RU"/>
        </a:p>
      </dgm:t>
    </dgm:pt>
    <dgm:pt modelId="{75CAE58E-9736-418A-8451-1DB38868A892}" type="sibTrans" cxnId="{84911625-A183-43C1-A2CD-A5484A36611E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DD4F34B7-3168-43E5-9C11-906CC2625EC4}">
          <dgm:prSet/>
          <dgm:spPr/>
          <dgm:t>
            <a:bodyPr/>
            <a:lstStyle/>
            <a:p>
              <a:r>
                <a:rPr lang="ru-RU" b="1" dirty="0" smtClean="0"/>
                <a:t>в) </a:t>
              </a:r>
              <a:r>
                <a:rPr lang="en-US" b="1" dirty="0"/>
                <a:t>y=</a:t>
              </a:r>
              <a14:m>
                <m:oMath xmlns:m="http://schemas.openxmlformats.org/officeDocument/2006/math">
                  <m:f>
                    <m:fPr>
                      <m:ctrlPr>
                        <a:rPr lang="en-US" b="1" i="1">
                          <a:latin typeface="Cambria Math"/>
                        </a:rPr>
                      </m:ctrlPr>
                    </m:fPr>
                    <m:num>
                      <m:r>
                        <a:rPr lang="en-US" b="1" i="1">
                          <a:latin typeface="Cambria Math"/>
                        </a:rPr>
                        <m:t>𝟏𝟔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>
                          <a:latin typeface="Cambria Math"/>
                        </a:rPr>
                        <m:t>−</m:t>
                      </m:r>
                      <m:r>
                        <a:rPr lang="en-US" b="1" i="1">
                          <a:latin typeface="Cambria Math"/>
                        </a:rPr>
                        <m:t>𝟒</m:t>
                      </m:r>
                    </m:num>
                    <m:den>
                      <m:r>
                        <a:rPr lang="en-US" b="1" i="1">
                          <a:latin typeface="Cambria Math"/>
                        </a:rPr>
                        <m:t>𝟐</m:t>
                      </m:r>
                    </m:den>
                  </m:f>
                  <m:r>
                    <a:rPr lang="ru-RU" b="1" i="1">
                      <a:latin typeface="Cambria Math"/>
                    </a:rPr>
                    <m:t> </m:t>
                  </m:r>
                  <m:r>
                    <a:rPr lang="ru-RU" b="1">
                      <a:latin typeface="Cambria Math"/>
                    </a:rPr>
                    <m:t>;</m:t>
                  </m:r>
                  <m:r>
                    <a:rPr lang="ru-RU" b="1" i="1">
                      <a:latin typeface="Cambria Math"/>
                    </a:rPr>
                    <m:t>  </m:t>
                  </m:r>
                  <m:r>
                    <a:rPr lang="ru-RU" b="1">
                      <a:latin typeface="Cambria Math"/>
                    </a:rPr>
                    <m:t>у=</m:t>
                  </m:r>
                  <m:f>
                    <m:fPr>
                      <m:ctrlPr>
                        <a:rPr lang="ru-RU" b="1" i="1">
                          <a:latin typeface="Cambria Math"/>
                        </a:rPr>
                      </m:ctrlPr>
                    </m:fPr>
                    <m:num>
                      <m:r>
                        <a:rPr lang="ru-RU" b="1" i="1">
                          <a:latin typeface="Cambria Math"/>
                        </a:rPr>
                        <m:t>𝟏𝟔</m:t>
                      </m:r>
                      <m:r>
                        <a:rPr lang="ru-RU" b="1" i="1">
                          <a:latin typeface="Cambria Math"/>
                        </a:rPr>
                        <m:t>х</m:t>
                      </m:r>
                    </m:num>
                    <m:den>
                      <m:r>
                        <a:rPr lang="ru-RU" b="1" i="1">
                          <a:latin typeface="Cambria Math"/>
                        </a:rPr>
                        <m:t>𝟐</m:t>
                      </m:r>
                    </m:den>
                  </m:f>
                </m:oMath>
              </a14:m>
              <a:r>
                <a:rPr lang="ru-RU" b="1" dirty="0"/>
                <a:t>-</a:t>
              </a:r>
              <a14:m>
                <m:oMath xmlns:m="http://schemas.openxmlformats.org/officeDocument/2006/math">
                  <m:f>
                    <m:fPr>
                      <m:ctrlPr>
                        <a:rPr lang="ru-RU" b="1" i="1">
                          <a:latin typeface="Cambria Math"/>
                        </a:rPr>
                      </m:ctrlPr>
                    </m:fPr>
                    <m:num>
                      <m:r>
                        <a:rPr lang="ru-RU" b="1" i="1">
                          <a:latin typeface="Cambria Math"/>
                        </a:rPr>
                        <m:t>𝟒</m:t>
                      </m:r>
                    </m:num>
                    <m:den>
                      <m:r>
                        <a:rPr lang="ru-RU" b="1" i="1">
                          <a:latin typeface="Cambria Math"/>
                        </a:rPr>
                        <m:t>𝟐</m:t>
                      </m:r>
                    </m:den>
                  </m:f>
                </m:oMath>
              </a14:m>
              <a:r>
                <a:rPr lang="ru-RU" b="1" dirty="0"/>
                <a:t> </a:t>
              </a:r>
              <a:r>
                <a:rPr lang="ru-RU" b="1" dirty="0" smtClean="0"/>
                <a:t>;</a:t>
              </a:r>
            </a:p>
            <a:p>
              <a:r>
                <a:rPr lang="ru-RU" b="1" dirty="0" smtClean="0"/>
                <a:t> </a:t>
              </a:r>
              <a:r>
                <a:rPr lang="ru-RU" b="1" dirty="0"/>
                <a:t>у=8х-2 ; </a:t>
              </a:r>
              <a:r>
                <a:rPr lang="en-US" b="1" dirty="0"/>
                <a:t>k=8, m=-2</a:t>
              </a:r>
              <a:br>
                <a:rPr lang="en-US" b="1" dirty="0"/>
              </a:br>
              <a:endParaRPr lang="ru-RU" b="1" dirty="0"/>
            </a:p>
          </dgm:t>
        </dgm:pt>
      </mc:Choice>
      <mc:Fallback xmlns="">
        <dgm:pt modelId="{DD4F34B7-3168-43E5-9C11-906CC2625EC4}">
          <dgm:prSet/>
          <dgm:spPr/>
          <dgm:t>
            <a:bodyPr/>
            <a:lstStyle/>
            <a:p>
              <a:r>
                <a:rPr lang="ru-RU" b="1" dirty="0" smtClean="0"/>
                <a:t>в) </a:t>
              </a:r>
              <a:r>
                <a:rPr lang="en-US" b="1" dirty="0"/>
                <a:t>y=</a:t>
              </a:r>
              <a:r>
                <a:rPr lang="en-US" b="1" i="0">
                  <a:latin typeface="Cambria Math"/>
                </a:rPr>
                <a:t>(𝟏𝟔𝒙−𝟒)/𝟐</a:t>
              </a:r>
              <a:r>
                <a:rPr lang="ru-RU" b="1" i="0">
                  <a:latin typeface="Cambria Math"/>
                </a:rPr>
                <a:t>  ;  у=𝟏𝟔х/𝟐</a:t>
              </a:r>
              <a:r>
                <a:rPr lang="ru-RU" b="1" dirty="0"/>
                <a:t>-</a:t>
              </a:r>
              <a:r>
                <a:rPr lang="ru-RU" b="1" i="0">
                  <a:latin typeface="Cambria Math"/>
                </a:rPr>
                <a:t>𝟒/𝟐</a:t>
              </a:r>
              <a:r>
                <a:rPr lang="ru-RU" b="1" dirty="0"/>
                <a:t> </a:t>
              </a:r>
              <a:r>
                <a:rPr lang="ru-RU" b="1" dirty="0" smtClean="0"/>
                <a:t>;</a:t>
              </a:r>
            </a:p>
            <a:p>
              <a:r>
                <a:rPr lang="ru-RU" b="1" dirty="0" smtClean="0"/>
                <a:t> </a:t>
              </a:r>
              <a:r>
                <a:rPr lang="ru-RU" b="1" dirty="0"/>
                <a:t>у=8х-2 ; </a:t>
              </a:r>
              <a:r>
                <a:rPr lang="en-US" b="1" dirty="0"/>
                <a:t>k=8, m=-2</a:t>
              </a:r>
              <a:br>
                <a:rPr lang="en-US" b="1" dirty="0"/>
              </a:br>
              <a:endParaRPr lang="ru-RU" b="1" dirty="0"/>
            </a:p>
          </dgm:t>
        </dgm:pt>
      </mc:Fallback>
    </mc:AlternateContent>
    <dgm:pt modelId="{11EB96BB-93F6-465D-95F1-C3339330EBA6}" type="parTrans" cxnId="{A8F6FB3D-641D-4B97-8611-ADA56BA348FA}">
      <dgm:prSet/>
      <dgm:spPr/>
      <dgm:t>
        <a:bodyPr/>
        <a:lstStyle/>
        <a:p>
          <a:endParaRPr lang="ru-RU"/>
        </a:p>
      </dgm:t>
    </dgm:pt>
    <dgm:pt modelId="{7B14ADD2-F869-4022-B303-4031BEA3D958}" type="sibTrans" cxnId="{A8F6FB3D-641D-4B97-8611-ADA56BA348FA}">
      <dgm:prSet/>
      <dgm:spPr/>
      <dgm:t>
        <a:bodyPr/>
        <a:lstStyle/>
        <a:p>
          <a:endParaRPr lang="ru-RU"/>
        </a:p>
      </dgm:t>
    </dgm:pt>
    <dgm:pt modelId="{45783540-583E-49CF-85C4-F11788134559}">
      <dgm:prSet/>
      <dgm:spPr/>
      <dgm:t>
        <a:bodyPr/>
        <a:lstStyle/>
        <a:p>
          <a:r>
            <a:rPr lang="ru-RU" b="1" dirty="0" smtClean="0"/>
            <a:t>Выполнение упражнений: </a:t>
          </a:r>
          <a:r>
            <a:rPr lang="ru-RU" b="1" dirty="0" err="1" smtClean="0"/>
            <a:t>стр</a:t>
          </a:r>
          <a:r>
            <a:rPr lang="en-US" b="1" dirty="0" smtClean="0"/>
            <a:t>44,</a:t>
          </a:r>
          <a:r>
            <a:rPr lang="ru-RU" b="1" dirty="0" smtClean="0"/>
            <a:t/>
          </a:r>
          <a:br>
            <a:rPr lang="ru-RU" b="1" dirty="0" smtClean="0"/>
          </a:br>
          <a:r>
            <a:rPr lang="ru-RU" b="1" dirty="0" smtClean="0"/>
            <a:t>№8.1-8.3(</a:t>
          </a:r>
          <a:r>
            <a:rPr lang="ru-RU" b="1" dirty="0" err="1" smtClean="0"/>
            <a:t>а,в</a:t>
          </a:r>
          <a:r>
            <a:rPr lang="ru-RU" b="1" dirty="0" smtClean="0"/>
            <a:t>)устно</a:t>
          </a:r>
          <a:br>
            <a:rPr lang="ru-RU" b="1" dirty="0" smtClean="0"/>
          </a:br>
          <a:r>
            <a:rPr lang="ru-RU" b="1" dirty="0" smtClean="0"/>
            <a:t>№8.4а, 8.5а – письменно</a:t>
          </a:r>
          <a:br>
            <a:rPr lang="ru-RU" b="1" dirty="0" smtClean="0"/>
          </a:br>
          <a:r>
            <a:rPr lang="ru-RU" b="1" dirty="0" smtClean="0"/>
            <a:t>№8.8б, 8.10а-фронтально у доски</a:t>
          </a:r>
          <a:r>
            <a:rPr lang="en-US" b="1" dirty="0" smtClean="0"/>
            <a:t/>
          </a:r>
          <a:br>
            <a:rPr lang="en-US" b="1" dirty="0" smtClean="0"/>
          </a:br>
          <a:endParaRPr lang="ru-RU" b="1" dirty="0"/>
        </a:p>
      </dgm:t>
    </dgm:pt>
    <dgm:pt modelId="{358791DF-0B4A-4676-B3E8-EAB3E86454E1}" type="parTrans" cxnId="{E094DC95-DB71-4EB1-80B3-C7E6BDA7F369}">
      <dgm:prSet/>
      <dgm:spPr/>
      <dgm:t>
        <a:bodyPr/>
        <a:lstStyle/>
        <a:p>
          <a:endParaRPr lang="ru-RU"/>
        </a:p>
      </dgm:t>
    </dgm:pt>
    <dgm:pt modelId="{33CA3572-4B8A-45D7-ACEA-065609FE17CC}" type="sibTrans" cxnId="{E094DC95-DB71-4EB1-80B3-C7E6BDA7F369}">
      <dgm:prSet/>
      <dgm:spPr/>
      <dgm:t>
        <a:bodyPr/>
        <a:lstStyle/>
        <a:p>
          <a:endParaRPr lang="ru-RU"/>
        </a:p>
      </dgm:t>
    </dgm:pt>
    <dgm:pt modelId="{E2F4BB68-8AC3-4951-AEA7-738441A27F64}" type="pres">
      <dgm:prSet presAssocID="{78E0EE51-462B-41F2-9589-502EF361F0D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BC406A-78B4-4AFC-83ED-4BC8517E913A}" type="pres">
      <dgm:prSet presAssocID="{78E0EE51-462B-41F2-9589-502EF361F0D6}" presName="diamond" presStyleLbl="bgShp" presStyleIdx="0" presStyleCnt="1"/>
      <dgm:spPr/>
    </dgm:pt>
    <dgm:pt modelId="{55B8456F-8D36-4E75-A007-A846A4B77F28}" type="pres">
      <dgm:prSet presAssocID="{78E0EE51-462B-41F2-9589-502EF361F0D6}" presName="quad1" presStyleLbl="node1" presStyleIdx="0" presStyleCnt="4" custScaleX="189948" custScaleY="1562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3C624-8780-417C-90B3-78630EB6DEC8}" type="pres">
      <dgm:prSet presAssocID="{78E0EE51-462B-41F2-9589-502EF361F0D6}" presName="quad2" presStyleLbl="node1" presStyleIdx="1" presStyleCnt="4" custScaleX="180986" custScaleY="181369" custLinFactNeighborX="1638" custLinFactNeighborY="-7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F8E76-DAD6-4D1C-8AAD-B496EA5EF074}" type="pres">
      <dgm:prSet presAssocID="{78E0EE51-462B-41F2-9589-502EF361F0D6}" presName="quad3" presStyleLbl="node1" presStyleIdx="2" presStyleCnt="4" custScaleX="213573" custScaleY="150290" custLinFactNeighborX="-344" custLinFactNeighborY="-42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32CDE-E47F-47C4-9B97-CF25398B12F9}" type="pres">
      <dgm:prSet presAssocID="{78E0EE51-462B-41F2-9589-502EF361F0D6}" presName="quad4" presStyleLbl="node1" presStyleIdx="3" presStyleCnt="4" custScaleX="201759" custScaleY="151076" custLinFactNeighborX="1638" custLinFactNeighborY="-42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464CC2-2B2E-4E91-9600-B513E51FB7FF}" type="presOf" srcId="{45783540-583E-49CF-85C4-F11788134559}" destId="{07132CDE-E47F-47C4-9B97-CF25398B12F9}" srcOrd="0" destOrd="0" presId="urn:microsoft.com/office/officeart/2005/8/layout/matrix3"/>
    <dgm:cxn modelId="{7929D70A-7789-462B-91A1-DCBB8CB1E3F0}" srcId="{78E0EE51-462B-41F2-9589-502EF361F0D6}" destId="{C26E0BB0-6182-47DB-AC7C-D862309F223C}" srcOrd="0" destOrd="0" parTransId="{B52BA3EB-6A44-4DAC-A9ED-7066E6AA3AFB}" sibTransId="{4843D1DD-8848-4736-8436-24EEED9C109A}"/>
    <dgm:cxn modelId="{9E5A8737-084F-4ACE-93CE-8D85EC0A4DAB}" type="presOf" srcId="{78E0EE51-462B-41F2-9589-502EF361F0D6}" destId="{E2F4BB68-8AC3-4951-AEA7-738441A27F64}" srcOrd="0" destOrd="0" presId="urn:microsoft.com/office/officeart/2005/8/layout/matrix3"/>
    <dgm:cxn modelId="{4DCD99FF-8F35-4387-B923-D8C497E94838}" type="presOf" srcId="{DD4F34B7-3168-43E5-9C11-906CC2625EC4}" destId="{1E9F8E76-DAD6-4D1C-8AAD-B496EA5EF074}" srcOrd="0" destOrd="0" presId="urn:microsoft.com/office/officeart/2005/8/layout/matrix3"/>
    <dgm:cxn modelId="{E094DC95-DB71-4EB1-80B3-C7E6BDA7F369}" srcId="{78E0EE51-462B-41F2-9589-502EF361F0D6}" destId="{45783540-583E-49CF-85C4-F11788134559}" srcOrd="3" destOrd="0" parTransId="{358791DF-0B4A-4676-B3E8-EAB3E86454E1}" sibTransId="{33CA3572-4B8A-45D7-ACEA-065609FE17CC}"/>
    <dgm:cxn modelId="{84911625-A183-43C1-A2CD-A5484A36611E}" srcId="{78E0EE51-462B-41F2-9589-502EF361F0D6}" destId="{890FF07E-8627-43E7-AA3B-ED3CA2744718}" srcOrd="1" destOrd="0" parTransId="{E153330C-654B-431F-A213-418B2ADD050B}" sibTransId="{75CAE58E-9736-418A-8451-1DB38868A892}"/>
    <dgm:cxn modelId="{10CC6628-27AD-453F-A02B-7E965CCB8001}" type="presOf" srcId="{890FF07E-8627-43E7-AA3B-ED3CA2744718}" destId="{8953C624-8780-417C-90B3-78630EB6DEC8}" srcOrd="0" destOrd="0" presId="urn:microsoft.com/office/officeart/2005/8/layout/matrix3"/>
    <dgm:cxn modelId="{A8F6FB3D-641D-4B97-8611-ADA56BA348FA}" srcId="{78E0EE51-462B-41F2-9589-502EF361F0D6}" destId="{DD4F34B7-3168-43E5-9C11-906CC2625EC4}" srcOrd="2" destOrd="0" parTransId="{11EB96BB-93F6-465D-95F1-C3339330EBA6}" sibTransId="{7B14ADD2-F869-4022-B303-4031BEA3D958}"/>
    <dgm:cxn modelId="{14A3F61A-C736-4B8E-BB1E-6C321ACA9B4E}" type="presOf" srcId="{C26E0BB0-6182-47DB-AC7C-D862309F223C}" destId="{55B8456F-8D36-4E75-A007-A846A4B77F28}" srcOrd="0" destOrd="0" presId="urn:microsoft.com/office/officeart/2005/8/layout/matrix3"/>
    <dgm:cxn modelId="{7C0FA0E6-680A-4FF6-AAAB-041C1B3CE760}" type="presParOf" srcId="{E2F4BB68-8AC3-4951-AEA7-738441A27F64}" destId="{1FBC406A-78B4-4AFC-83ED-4BC8517E913A}" srcOrd="0" destOrd="0" presId="urn:microsoft.com/office/officeart/2005/8/layout/matrix3"/>
    <dgm:cxn modelId="{E98725CB-5886-4E82-8B87-118CA59F9B3B}" type="presParOf" srcId="{E2F4BB68-8AC3-4951-AEA7-738441A27F64}" destId="{55B8456F-8D36-4E75-A007-A846A4B77F28}" srcOrd="1" destOrd="0" presId="urn:microsoft.com/office/officeart/2005/8/layout/matrix3"/>
    <dgm:cxn modelId="{E16C63D8-C44E-4DB5-B498-BDFF70F89D60}" type="presParOf" srcId="{E2F4BB68-8AC3-4951-AEA7-738441A27F64}" destId="{8953C624-8780-417C-90B3-78630EB6DEC8}" srcOrd="2" destOrd="0" presId="urn:microsoft.com/office/officeart/2005/8/layout/matrix3"/>
    <dgm:cxn modelId="{BEB3360C-E08F-4489-9A93-F13C13BC8E8A}" type="presParOf" srcId="{E2F4BB68-8AC3-4951-AEA7-738441A27F64}" destId="{1E9F8E76-DAD6-4D1C-8AAD-B496EA5EF074}" srcOrd="3" destOrd="0" presId="urn:microsoft.com/office/officeart/2005/8/layout/matrix3"/>
    <dgm:cxn modelId="{C90AE163-A09A-45B2-815E-C3AD47888A5D}" type="presParOf" srcId="{E2F4BB68-8AC3-4951-AEA7-738441A27F64}" destId="{07132CDE-E47F-47C4-9B97-CF25398B12F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E0EE51-462B-41F2-9589-502EF361F0D6}" type="doc">
      <dgm:prSet loTypeId="urn:microsoft.com/office/officeart/2005/8/layout/matrix3" loCatId="matrix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26E0BB0-6182-47DB-AC7C-D862309F223C}">
      <dgm:prSet/>
      <dgm:spPr/>
      <dgm:t>
        <a:bodyPr/>
        <a:lstStyle/>
        <a:p>
          <a:pPr rtl="0"/>
          <a:r>
            <a:rPr lang="ru-RU" b="1" dirty="0" smtClean="0"/>
            <a:t>Рассмотрим примеры: Назовите коэффициенты линейной функции:</a:t>
          </a:r>
          <a:br>
            <a:rPr lang="ru-RU" b="1" dirty="0" smtClean="0"/>
          </a:br>
          <a:r>
            <a:rPr lang="ru-RU" b="1" dirty="0" smtClean="0"/>
            <a:t>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а) у=3х-5</a:t>
          </a:r>
          <a:r>
            <a:rPr lang="en-US" b="1" dirty="0"/>
            <a:t>,   </a:t>
          </a:r>
          <a:r>
            <a:rPr lang="ru-RU" b="1" dirty="0"/>
            <a:t> </a:t>
          </a:r>
          <a:r>
            <a:rPr lang="en-US" b="1" dirty="0"/>
            <a:t>k</a:t>
          </a:r>
          <a:r>
            <a:rPr lang="ru-RU" b="1" dirty="0"/>
            <a:t>=3, </a:t>
          </a:r>
          <a:r>
            <a:rPr lang="en-US" b="1" dirty="0"/>
            <a:t>m=-5</a:t>
          </a:r>
          <a:br>
            <a:rPr lang="en-US" b="1" dirty="0"/>
          </a:br>
          <a:r>
            <a:rPr lang="ru-RU" dirty="0"/>
            <a:t> </a:t>
          </a:r>
          <a:r>
            <a:rPr lang="en-US" dirty="0"/>
            <a:t/>
          </a:r>
          <a:br>
            <a:rPr lang="en-US" dirty="0"/>
          </a:br>
          <a:r>
            <a:rPr lang="ru-RU" dirty="0"/>
            <a:t/>
          </a:r>
          <a:br>
            <a:rPr lang="ru-RU" dirty="0"/>
          </a:br>
          <a:r>
            <a:rPr lang="en-US" dirty="0"/>
            <a:t/>
          </a:r>
          <a:br>
            <a:rPr lang="en-US" dirty="0"/>
          </a:br>
          <a:r>
            <a:rPr lang="en-US" dirty="0"/>
            <a:t/>
          </a:r>
          <a:br>
            <a:rPr lang="en-US" dirty="0"/>
          </a:br>
          <a:endParaRPr lang="ru-RU" dirty="0"/>
        </a:p>
      </dgm:t>
    </dgm:pt>
    <dgm:pt modelId="{B52BA3EB-6A44-4DAC-A9ED-7066E6AA3AFB}" type="parTrans" cxnId="{7929D70A-7789-462B-91A1-DCBB8CB1E3F0}">
      <dgm:prSet/>
      <dgm:spPr/>
      <dgm:t>
        <a:bodyPr/>
        <a:lstStyle/>
        <a:p>
          <a:endParaRPr lang="ru-RU"/>
        </a:p>
      </dgm:t>
    </dgm:pt>
    <dgm:pt modelId="{4843D1DD-8848-4736-8436-24EEED9C109A}" type="sibTrans" cxnId="{7929D70A-7789-462B-91A1-DCBB8CB1E3F0}">
      <dgm:prSet/>
      <dgm:spPr/>
      <dgm:t>
        <a:bodyPr/>
        <a:lstStyle/>
        <a:p>
          <a:endParaRPr lang="ru-RU"/>
        </a:p>
      </dgm:t>
    </dgm:pt>
    <dgm:pt modelId="{890FF07E-8627-43E7-AA3B-ED3CA2744718}">
      <dgm:prSet/>
      <dgm:spPr/>
      <dgm:t>
        <a:bodyPr/>
        <a:lstStyle/>
        <a:p>
          <a:r>
            <a:rPr lang="ru-RU" b="1" i="0" dirty="0" smtClean="0"/>
            <a:t>б) </a:t>
          </a:r>
          <a:r>
            <a:rPr lang="en-US" b="1" i="0" dirty="0" smtClean="0"/>
            <a:t>y=0,2-0,5x , </a:t>
          </a:r>
          <a:endParaRPr lang="ru-RU" b="1" i="0" dirty="0" smtClean="0"/>
        </a:p>
        <a:p>
          <a:r>
            <a:rPr lang="en-US" b="1" i="0" dirty="0" smtClean="0"/>
            <a:t> k=-0,5  ,  m=0,2</a:t>
          </a:r>
          <a:r>
            <a:rPr lang="ru-RU" b="1" i="0" dirty="0" smtClean="0"/>
            <a:t/>
          </a:r>
          <a:br>
            <a:rPr lang="ru-RU" b="1" i="0" dirty="0" smtClean="0"/>
          </a:br>
          <a:endParaRPr lang="ru-RU" b="1" i="0" dirty="0"/>
        </a:p>
      </dgm:t>
    </dgm:pt>
    <dgm:pt modelId="{E153330C-654B-431F-A213-418B2ADD050B}" type="parTrans" cxnId="{84911625-A183-43C1-A2CD-A5484A36611E}">
      <dgm:prSet/>
      <dgm:spPr/>
      <dgm:t>
        <a:bodyPr/>
        <a:lstStyle/>
        <a:p>
          <a:endParaRPr lang="ru-RU"/>
        </a:p>
      </dgm:t>
    </dgm:pt>
    <dgm:pt modelId="{75CAE58E-9736-418A-8451-1DB38868A892}" type="sibTrans" cxnId="{84911625-A183-43C1-A2CD-A5484A36611E}">
      <dgm:prSet/>
      <dgm:spPr/>
      <dgm:t>
        <a:bodyPr/>
        <a:lstStyle/>
        <a:p>
          <a:endParaRPr lang="ru-RU"/>
        </a:p>
      </dgm:t>
    </dgm:pt>
    <dgm:pt modelId="{DD4F34B7-3168-43E5-9C11-906CC2625EC4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1EB96BB-93F6-465D-95F1-C3339330EBA6}" type="parTrans" cxnId="{A8F6FB3D-641D-4B97-8611-ADA56BA348FA}">
      <dgm:prSet/>
      <dgm:spPr/>
      <dgm:t>
        <a:bodyPr/>
        <a:lstStyle/>
        <a:p>
          <a:endParaRPr lang="ru-RU"/>
        </a:p>
      </dgm:t>
    </dgm:pt>
    <dgm:pt modelId="{7B14ADD2-F869-4022-B303-4031BEA3D958}" type="sibTrans" cxnId="{A8F6FB3D-641D-4B97-8611-ADA56BA348FA}">
      <dgm:prSet/>
      <dgm:spPr/>
      <dgm:t>
        <a:bodyPr/>
        <a:lstStyle/>
        <a:p>
          <a:endParaRPr lang="ru-RU"/>
        </a:p>
      </dgm:t>
    </dgm:pt>
    <dgm:pt modelId="{45783540-583E-49CF-85C4-F11788134559}">
      <dgm:prSet/>
      <dgm:spPr/>
      <dgm:t>
        <a:bodyPr/>
        <a:lstStyle/>
        <a:p>
          <a:r>
            <a:rPr lang="ru-RU" b="1" dirty="0" smtClean="0"/>
            <a:t>Выполнение упражнений: </a:t>
          </a:r>
          <a:r>
            <a:rPr lang="ru-RU" b="1" dirty="0" err="1" smtClean="0"/>
            <a:t>стр</a:t>
          </a:r>
          <a:r>
            <a:rPr lang="en-US" b="1" dirty="0" smtClean="0"/>
            <a:t>44,</a:t>
          </a:r>
          <a:r>
            <a:rPr lang="ru-RU" b="1" dirty="0" smtClean="0"/>
            <a:t/>
          </a:r>
          <a:br>
            <a:rPr lang="ru-RU" b="1" dirty="0" smtClean="0"/>
          </a:br>
          <a:r>
            <a:rPr lang="ru-RU" b="1" dirty="0" smtClean="0"/>
            <a:t>№8.1-8.3(</a:t>
          </a:r>
          <a:r>
            <a:rPr lang="ru-RU" b="1" dirty="0" err="1" smtClean="0"/>
            <a:t>а,в</a:t>
          </a:r>
          <a:r>
            <a:rPr lang="ru-RU" b="1" dirty="0" smtClean="0"/>
            <a:t>)устно</a:t>
          </a:r>
          <a:br>
            <a:rPr lang="ru-RU" b="1" dirty="0" smtClean="0"/>
          </a:br>
          <a:r>
            <a:rPr lang="ru-RU" b="1" dirty="0" smtClean="0"/>
            <a:t>№8.4а, 8.5а – письменно</a:t>
          </a:r>
          <a:br>
            <a:rPr lang="ru-RU" b="1" dirty="0" smtClean="0"/>
          </a:br>
          <a:r>
            <a:rPr lang="ru-RU" b="1" dirty="0" smtClean="0"/>
            <a:t>№8.8б, 8.10а-фронтально у доски</a:t>
          </a:r>
          <a:r>
            <a:rPr lang="en-US" b="1" dirty="0" smtClean="0"/>
            <a:t/>
          </a:r>
          <a:br>
            <a:rPr lang="en-US" b="1" dirty="0" smtClean="0"/>
          </a:br>
          <a:endParaRPr lang="ru-RU" b="1" dirty="0"/>
        </a:p>
      </dgm:t>
    </dgm:pt>
    <dgm:pt modelId="{358791DF-0B4A-4676-B3E8-EAB3E86454E1}" type="parTrans" cxnId="{E094DC95-DB71-4EB1-80B3-C7E6BDA7F369}">
      <dgm:prSet/>
      <dgm:spPr/>
      <dgm:t>
        <a:bodyPr/>
        <a:lstStyle/>
        <a:p>
          <a:endParaRPr lang="ru-RU"/>
        </a:p>
      </dgm:t>
    </dgm:pt>
    <dgm:pt modelId="{33CA3572-4B8A-45D7-ACEA-065609FE17CC}" type="sibTrans" cxnId="{E094DC95-DB71-4EB1-80B3-C7E6BDA7F369}">
      <dgm:prSet/>
      <dgm:spPr/>
      <dgm:t>
        <a:bodyPr/>
        <a:lstStyle/>
        <a:p>
          <a:endParaRPr lang="ru-RU"/>
        </a:p>
      </dgm:t>
    </dgm:pt>
    <dgm:pt modelId="{E2F4BB68-8AC3-4951-AEA7-738441A27F64}" type="pres">
      <dgm:prSet presAssocID="{78E0EE51-462B-41F2-9589-502EF361F0D6}" presName="matrix" presStyleCnt="0">
        <dgm:presLayoutVars>
          <dgm:chMax val="1"/>
          <dgm:dir/>
          <dgm:resizeHandles val="exact"/>
        </dgm:presLayoutVars>
      </dgm:prSet>
      <dgm:spPr/>
    </dgm:pt>
    <dgm:pt modelId="{1FBC406A-78B4-4AFC-83ED-4BC8517E913A}" type="pres">
      <dgm:prSet presAssocID="{78E0EE51-462B-41F2-9589-502EF361F0D6}" presName="diamond" presStyleLbl="bgShp" presStyleIdx="0" presStyleCnt="1"/>
      <dgm:spPr/>
    </dgm:pt>
    <dgm:pt modelId="{55B8456F-8D36-4E75-A007-A846A4B77F28}" type="pres">
      <dgm:prSet presAssocID="{78E0EE51-462B-41F2-9589-502EF361F0D6}" presName="quad1" presStyleLbl="node1" presStyleIdx="0" presStyleCnt="4" custScaleX="189948" custScaleY="156282">
        <dgm:presLayoutVars>
          <dgm:chMax val="0"/>
          <dgm:chPref val="0"/>
          <dgm:bulletEnabled val="1"/>
        </dgm:presLayoutVars>
      </dgm:prSet>
      <dgm:spPr/>
    </dgm:pt>
    <dgm:pt modelId="{8953C624-8780-417C-90B3-78630EB6DEC8}" type="pres">
      <dgm:prSet presAssocID="{78E0EE51-462B-41F2-9589-502EF361F0D6}" presName="quad2" presStyleLbl="node1" presStyleIdx="1" presStyleCnt="4" custScaleX="180986" custScaleY="181369" custLinFactNeighborX="1638" custLinFactNeighborY="-725">
        <dgm:presLayoutVars>
          <dgm:chMax val="0"/>
          <dgm:chPref val="0"/>
          <dgm:bulletEnabled val="1"/>
        </dgm:presLayoutVars>
      </dgm:prSet>
      <dgm:spPr/>
    </dgm:pt>
    <dgm:pt modelId="{1E9F8E76-DAD6-4D1C-8AAD-B496EA5EF074}" type="pres">
      <dgm:prSet presAssocID="{78E0EE51-462B-41F2-9589-502EF361F0D6}" presName="quad3" presStyleLbl="node1" presStyleIdx="2" presStyleCnt="4" custScaleX="213573" custScaleY="150290" custLinFactNeighborX="-344" custLinFactNeighborY="-4228">
        <dgm:presLayoutVars>
          <dgm:chMax val="0"/>
          <dgm:chPref val="0"/>
          <dgm:bulletEnabled val="1"/>
        </dgm:presLayoutVars>
      </dgm:prSet>
      <dgm:spPr/>
    </dgm:pt>
    <dgm:pt modelId="{07132CDE-E47F-47C4-9B97-CF25398B12F9}" type="pres">
      <dgm:prSet presAssocID="{78E0EE51-462B-41F2-9589-502EF361F0D6}" presName="quad4" presStyleLbl="node1" presStyleIdx="3" presStyleCnt="4" custScaleX="201759" custScaleY="151076" custLinFactNeighborX="1638" custLinFactNeighborY="-4228">
        <dgm:presLayoutVars>
          <dgm:chMax val="0"/>
          <dgm:chPref val="0"/>
          <dgm:bulletEnabled val="1"/>
        </dgm:presLayoutVars>
      </dgm:prSet>
      <dgm:spPr/>
    </dgm:pt>
  </dgm:ptLst>
  <dgm:cxnLst>
    <dgm:cxn modelId="{30464CC2-2B2E-4E91-9600-B513E51FB7FF}" type="presOf" srcId="{45783540-583E-49CF-85C4-F11788134559}" destId="{07132CDE-E47F-47C4-9B97-CF25398B12F9}" srcOrd="0" destOrd="0" presId="urn:microsoft.com/office/officeart/2005/8/layout/matrix3"/>
    <dgm:cxn modelId="{7929D70A-7789-462B-91A1-DCBB8CB1E3F0}" srcId="{78E0EE51-462B-41F2-9589-502EF361F0D6}" destId="{C26E0BB0-6182-47DB-AC7C-D862309F223C}" srcOrd="0" destOrd="0" parTransId="{B52BA3EB-6A44-4DAC-A9ED-7066E6AA3AFB}" sibTransId="{4843D1DD-8848-4736-8436-24EEED9C109A}"/>
    <dgm:cxn modelId="{9E5A8737-084F-4ACE-93CE-8D85EC0A4DAB}" type="presOf" srcId="{78E0EE51-462B-41F2-9589-502EF361F0D6}" destId="{E2F4BB68-8AC3-4951-AEA7-738441A27F64}" srcOrd="0" destOrd="0" presId="urn:microsoft.com/office/officeart/2005/8/layout/matrix3"/>
    <dgm:cxn modelId="{4DCD99FF-8F35-4387-B923-D8C497E94838}" type="presOf" srcId="{DD4F34B7-3168-43E5-9C11-906CC2625EC4}" destId="{1E9F8E76-DAD6-4D1C-8AAD-B496EA5EF074}" srcOrd="0" destOrd="0" presId="urn:microsoft.com/office/officeart/2005/8/layout/matrix3"/>
    <dgm:cxn modelId="{E094DC95-DB71-4EB1-80B3-C7E6BDA7F369}" srcId="{78E0EE51-462B-41F2-9589-502EF361F0D6}" destId="{45783540-583E-49CF-85C4-F11788134559}" srcOrd="3" destOrd="0" parTransId="{358791DF-0B4A-4676-B3E8-EAB3E86454E1}" sibTransId="{33CA3572-4B8A-45D7-ACEA-065609FE17CC}"/>
    <dgm:cxn modelId="{84911625-A183-43C1-A2CD-A5484A36611E}" srcId="{78E0EE51-462B-41F2-9589-502EF361F0D6}" destId="{890FF07E-8627-43E7-AA3B-ED3CA2744718}" srcOrd="1" destOrd="0" parTransId="{E153330C-654B-431F-A213-418B2ADD050B}" sibTransId="{75CAE58E-9736-418A-8451-1DB38868A892}"/>
    <dgm:cxn modelId="{10CC6628-27AD-453F-A02B-7E965CCB8001}" type="presOf" srcId="{890FF07E-8627-43E7-AA3B-ED3CA2744718}" destId="{8953C624-8780-417C-90B3-78630EB6DEC8}" srcOrd="0" destOrd="0" presId="urn:microsoft.com/office/officeart/2005/8/layout/matrix3"/>
    <dgm:cxn modelId="{A8F6FB3D-641D-4B97-8611-ADA56BA348FA}" srcId="{78E0EE51-462B-41F2-9589-502EF361F0D6}" destId="{DD4F34B7-3168-43E5-9C11-906CC2625EC4}" srcOrd="2" destOrd="0" parTransId="{11EB96BB-93F6-465D-95F1-C3339330EBA6}" sibTransId="{7B14ADD2-F869-4022-B303-4031BEA3D958}"/>
    <dgm:cxn modelId="{14A3F61A-C736-4B8E-BB1E-6C321ACA9B4E}" type="presOf" srcId="{C26E0BB0-6182-47DB-AC7C-D862309F223C}" destId="{55B8456F-8D36-4E75-A007-A846A4B77F28}" srcOrd="0" destOrd="0" presId="urn:microsoft.com/office/officeart/2005/8/layout/matrix3"/>
    <dgm:cxn modelId="{7C0FA0E6-680A-4FF6-AAAB-041C1B3CE760}" type="presParOf" srcId="{E2F4BB68-8AC3-4951-AEA7-738441A27F64}" destId="{1FBC406A-78B4-4AFC-83ED-4BC8517E913A}" srcOrd="0" destOrd="0" presId="urn:microsoft.com/office/officeart/2005/8/layout/matrix3"/>
    <dgm:cxn modelId="{E98725CB-5886-4E82-8B87-118CA59F9B3B}" type="presParOf" srcId="{E2F4BB68-8AC3-4951-AEA7-738441A27F64}" destId="{55B8456F-8D36-4E75-A007-A846A4B77F28}" srcOrd="1" destOrd="0" presId="urn:microsoft.com/office/officeart/2005/8/layout/matrix3"/>
    <dgm:cxn modelId="{E16C63D8-C44E-4DB5-B498-BDFF70F89D60}" type="presParOf" srcId="{E2F4BB68-8AC3-4951-AEA7-738441A27F64}" destId="{8953C624-8780-417C-90B3-78630EB6DEC8}" srcOrd="2" destOrd="0" presId="urn:microsoft.com/office/officeart/2005/8/layout/matrix3"/>
    <dgm:cxn modelId="{BEB3360C-E08F-4489-9A93-F13C13BC8E8A}" type="presParOf" srcId="{E2F4BB68-8AC3-4951-AEA7-738441A27F64}" destId="{1E9F8E76-DAD6-4D1C-8AAD-B496EA5EF074}" srcOrd="3" destOrd="0" presId="urn:microsoft.com/office/officeart/2005/8/layout/matrix3"/>
    <dgm:cxn modelId="{C90AE163-A09A-45B2-815E-C3AD47888A5D}" type="presParOf" srcId="{E2F4BB68-8AC3-4951-AEA7-738441A27F64}" destId="{07132CDE-E47F-47C4-9B97-CF25398B12F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C406A-78B4-4AFC-83ED-4BC8517E913A}">
      <dsp:nvSpPr>
        <dsp:cNvPr id="0" name=""/>
        <dsp:cNvSpPr/>
      </dsp:nvSpPr>
      <dsp:spPr>
        <a:xfrm>
          <a:off x="1103043" y="198893"/>
          <a:ext cx="6734023" cy="673402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5B8456F-8D36-4E75-A007-A846A4B77F28}">
      <dsp:nvSpPr>
        <dsp:cNvPr id="0" name=""/>
        <dsp:cNvSpPr/>
      </dsp:nvSpPr>
      <dsp:spPr>
        <a:xfrm>
          <a:off x="561637" y="99567"/>
          <a:ext cx="4988545" cy="41043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Рассмотрим примеры: Назовите коэффициенты линейной функции:</a:t>
          </a:r>
          <a:br>
            <a:rPr lang="ru-RU" sz="2100" b="1" kern="1200" dirty="0" smtClean="0"/>
          </a:br>
          <a:r>
            <a:rPr lang="ru-RU" sz="2100" b="1" kern="1200" dirty="0" smtClean="0"/>
            <a:t> </a:t>
          </a:r>
          <a:r>
            <a:rPr lang="en-US" sz="2100" b="1" kern="1200" dirty="0"/>
            <a:t/>
          </a:r>
          <a:br>
            <a:rPr lang="en-US" sz="2100" b="1" kern="1200" dirty="0"/>
          </a:br>
          <a:r>
            <a:rPr lang="ru-RU" sz="2100" b="1" kern="1200" dirty="0"/>
            <a:t>а) у=3х-5</a:t>
          </a:r>
          <a:r>
            <a:rPr lang="en-US" sz="2100" b="1" kern="1200" dirty="0"/>
            <a:t>,   </a:t>
          </a:r>
          <a:r>
            <a:rPr lang="ru-RU" sz="2100" b="1" kern="1200" dirty="0"/>
            <a:t> </a:t>
          </a:r>
          <a:r>
            <a:rPr lang="en-US" sz="2100" b="1" kern="1200" dirty="0"/>
            <a:t>k</a:t>
          </a:r>
          <a:r>
            <a:rPr lang="ru-RU" sz="2100" b="1" kern="1200" dirty="0"/>
            <a:t>=3, </a:t>
          </a:r>
          <a:r>
            <a:rPr lang="en-US" sz="2100" b="1" kern="1200" dirty="0"/>
            <a:t>m=-5</a:t>
          </a:r>
          <a:br>
            <a:rPr lang="en-US" sz="2100" b="1" kern="1200" dirty="0"/>
          </a:br>
          <a:r>
            <a:rPr lang="ru-RU" sz="2100" kern="1200" dirty="0"/>
            <a:t> </a:t>
          </a:r>
          <a:r>
            <a:rPr lang="en-US" sz="2100" kern="1200" dirty="0"/>
            <a:t/>
          </a:r>
          <a:br>
            <a:rPr lang="en-US" sz="2100" kern="1200" dirty="0"/>
          </a:br>
          <a:r>
            <a:rPr lang="ru-RU" sz="2100" kern="1200" dirty="0"/>
            <a:t/>
          </a:r>
          <a:br>
            <a:rPr lang="ru-RU" sz="2100" kern="1200" dirty="0"/>
          </a:br>
          <a:r>
            <a:rPr lang="en-US" sz="2100" kern="1200" dirty="0"/>
            <a:t/>
          </a:r>
          <a:br>
            <a:rPr lang="en-US" sz="2100" kern="1200" dirty="0"/>
          </a:br>
          <a:r>
            <a:rPr lang="en-US" sz="2100" kern="1200" dirty="0"/>
            <a:t/>
          </a:r>
          <a:br>
            <a:rPr lang="en-US" sz="2100" kern="1200" dirty="0"/>
          </a:br>
          <a:endParaRPr lang="ru-RU" sz="2100" kern="1200" dirty="0"/>
        </a:p>
      </dsp:txBody>
      <dsp:txXfrm>
        <a:off x="761997" y="299927"/>
        <a:ext cx="4587825" cy="3703665"/>
      </dsp:txXfrm>
    </dsp:sp>
    <dsp:sp modelId="{8953C624-8780-417C-90B3-78630EB6DEC8}">
      <dsp:nvSpPr>
        <dsp:cNvPr id="0" name=""/>
        <dsp:cNvSpPr/>
      </dsp:nvSpPr>
      <dsp:spPr>
        <a:xfrm>
          <a:off x="3550628" y="-229858"/>
          <a:ext cx="4753179" cy="4763237"/>
        </a:xfrm>
        <a:prstGeom prst="roundRect">
          <a:avLst/>
        </a:prstGeom>
        <a:gradFill rotWithShape="0">
          <a:gsLst>
            <a:gs pos="0">
              <a:schemeClr val="accent5">
                <a:hueOff val="2723985"/>
                <a:satOff val="1859"/>
                <a:lumOff val="-5228"/>
                <a:alphaOff val="0"/>
                <a:tint val="70000"/>
                <a:lumMod val="110000"/>
              </a:schemeClr>
            </a:gs>
            <a:gs pos="100000">
              <a:schemeClr val="accent5">
                <a:hueOff val="2723985"/>
                <a:satOff val="1859"/>
                <a:lumOff val="-5228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dirty="0" smtClean="0"/>
            <a:t>б) </a:t>
          </a:r>
          <a:r>
            <a:rPr lang="en-US" sz="2100" b="1" i="0" kern="1200" dirty="0" smtClean="0"/>
            <a:t>y=0,2-0,5x , </a:t>
          </a:r>
          <a:endParaRPr lang="ru-RU" sz="2100" b="1" i="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0" kern="1200" dirty="0" smtClean="0"/>
            <a:t> k=-0,5  ,  m=0,2</a:t>
          </a:r>
          <a:r>
            <a:rPr lang="ru-RU" sz="2100" b="1" i="0" kern="1200" dirty="0" smtClean="0"/>
            <a:t/>
          </a:r>
          <a:br>
            <a:rPr lang="ru-RU" sz="2100" b="1" i="0" kern="1200" dirty="0" smtClean="0"/>
          </a:br>
          <a:endParaRPr lang="ru-RU" sz="2100" b="1" i="0" kern="1200" dirty="0"/>
        </a:p>
      </dsp:txBody>
      <dsp:txXfrm>
        <a:off x="3782659" y="2173"/>
        <a:ext cx="4289117" cy="4299175"/>
      </dsp:txXfrm>
    </dsp:sp>
    <dsp:sp modelId="{1E9F8E76-DAD6-4D1C-8AAD-B496EA5EF074}">
      <dsp:nvSpPr>
        <dsp:cNvPr id="0" name=""/>
        <dsp:cNvSpPr/>
      </dsp:nvSpPr>
      <dsp:spPr>
        <a:xfrm>
          <a:off x="242374" y="2895501"/>
          <a:ext cx="5609001" cy="3947019"/>
        </a:xfrm>
        <a:prstGeom prst="roundRect">
          <a:avLst/>
        </a:prstGeom>
        <a:gradFill rotWithShape="0">
          <a:gsLst>
            <a:gs pos="0">
              <a:schemeClr val="accent5">
                <a:hueOff val="5447971"/>
                <a:satOff val="3718"/>
                <a:lumOff val="-10457"/>
                <a:alphaOff val="0"/>
                <a:tint val="70000"/>
                <a:lumMod val="110000"/>
              </a:schemeClr>
            </a:gs>
            <a:gs pos="100000">
              <a:schemeClr val="accent5">
                <a:hueOff val="5447971"/>
                <a:satOff val="3718"/>
                <a:lumOff val="-10457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в) </a:t>
          </a:r>
          <a:r>
            <a:rPr lang="en-US" sz="2100" b="1" kern="1200" dirty="0"/>
            <a:t>y=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100" b="1" i="1" kern="1200">
                      <a:latin typeface="Cambria Math"/>
                    </a:rPr>
                  </m:ctrlPr>
                </m:fPr>
                <m:num>
                  <m:r>
                    <a:rPr lang="en-US" sz="2100" b="1" i="1" kern="1200">
                      <a:latin typeface="Cambria Math"/>
                    </a:rPr>
                    <m:t>𝟏𝟔</m:t>
                  </m:r>
                  <m:r>
                    <a:rPr lang="en-US" sz="2100" b="1" i="1" kern="1200">
                      <a:latin typeface="Cambria Math"/>
                    </a:rPr>
                    <m:t>𝒙</m:t>
                  </m:r>
                  <m:r>
                    <a:rPr lang="en-US" sz="2100" b="1" i="1" kern="1200">
                      <a:latin typeface="Cambria Math"/>
                    </a:rPr>
                    <m:t>−</m:t>
                  </m:r>
                  <m:r>
                    <a:rPr lang="en-US" sz="2100" b="1" i="1" kern="1200">
                      <a:latin typeface="Cambria Math"/>
                    </a:rPr>
                    <m:t>𝟒</m:t>
                  </m:r>
                </m:num>
                <m:den>
                  <m:r>
                    <a:rPr lang="en-US" sz="2100" b="1" i="1" kern="1200">
                      <a:latin typeface="Cambria Math"/>
                    </a:rPr>
                    <m:t>𝟐</m:t>
                  </m:r>
                </m:den>
              </m:f>
              <m:r>
                <a:rPr lang="ru-RU" sz="2100" b="1" i="1" kern="1200">
                  <a:latin typeface="Cambria Math"/>
                </a:rPr>
                <m:t> </m:t>
              </m:r>
              <m:r>
                <a:rPr lang="ru-RU" sz="2100" b="1" kern="1200">
                  <a:latin typeface="Cambria Math"/>
                </a:rPr>
                <m:t>;</m:t>
              </m:r>
              <m:r>
                <a:rPr lang="ru-RU" sz="2100" b="1" i="1" kern="1200">
                  <a:latin typeface="Cambria Math"/>
                </a:rPr>
                <m:t>  </m:t>
              </m:r>
              <m:r>
                <a:rPr lang="ru-RU" sz="2100" b="1" kern="1200">
                  <a:latin typeface="Cambria Math"/>
                </a:rPr>
                <m:t>у=</m:t>
              </m:r>
              <m:f>
                <m:fPr>
                  <m:ctrlPr>
                    <a:rPr lang="ru-RU" sz="2100" b="1" i="1" kern="1200">
                      <a:latin typeface="Cambria Math"/>
                    </a:rPr>
                  </m:ctrlPr>
                </m:fPr>
                <m:num>
                  <m:r>
                    <a:rPr lang="ru-RU" sz="2100" b="1" i="1" kern="1200">
                      <a:latin typeface="Cambria Math"/>
                    </a:rPr>
                    <m:t>𝟏𝟔</m:t>
                  </m:r>
                  <m:r>
                    <a:rPr lang="ru-RU" sz="2100" b="1" i="1" kern="1200">
                      <a:latin typeface="Cambria Math"/>
                    </a:rPr>
                    <m:t>х</m:t>
                  </m:r>
                </m:num>
                <m:den>
                  <m:r>
                    <a:rPr lang="ru-RU" sz="2100" b="1" i="1" kern="1200">
                      <a:latin typeface="Cambria Math"/>
                    </a:rPr>
                    <m:t>𝟐</m:t>
                  </m:r>
                </m:den>
              </m:f>
            </m:oMath>
          </a14:m>
          <a:r>
            <a:rPr lang="ru-RU" sz="2100" b="1" kern="1200" dirty="0"/>
            <a:t>-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ru-RU" sz="2100" b="1" i="1" kern="1200">
                      <a:latin typeface="Cambria Math"/>
                    </a:rPr>
                  </m:ctrlPr>
                </m:fPr>
                <m:num>
                  <m:r>
                    <a:rPr lang="ru-RU" sz="2100" b="1" i="1" kern="1200">
                      <a:latin typeface="Cambria Math"/>
                    </a:rPr>
                    <m:t>𝟒</m:t>
                  </m:r>
                </m:num>
                <m:den>
                  <m:r>
                    <a:rPr lang="ru-RU" sz="2100" b="1" i="1" kern="1200">
                      <a:latin typeface="Cambria Math"/>
                    </a:rPr>
                    <m:t>𝟐</m:t>
                  </m:r>
                </m:den>
              </m:f>
            </m:oMath>
          </a14:m>
          <a:r>
            <a:rPr lang="ru-RU" sz="2100" b="1" kern="1200" dirty="0"/>
            <a:t> </a:t>
          </a:r>
          <a:r>
            <a:rPr lang="ru-RU" sz="2100" b="1" kern="1200" dirty="0" smtClean="0"/>
            <a:t>;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 </a:t>
          </a:r>
          <a:r>
            <a:rPr lang="ru-RU" sz="2100" b="1" kern="1200" dirty="0"/>
            <a:t>у=8х-2 ; </a:t>
          </a:r>
          <a:r>
            <a:rPr lang="en-US" sz="2100" b="1" kern="1200" dirty="0"/>
            <a:t>k=8, m=-2</a:t>
          </a:r>
          <a:br>
            <a:rPr lang="en-US" sz="2100" b="1" kern="1200" dirty="0"/>
          </a:br>
          <a:endParaRPr lang="ru-RU" sz="2100" b="1" kern="1200" dirty="0"/>
        </a:p>
      </dsp:txBody>
      <dsp:txXfrm>
        <a:off x="435052" y="3088179"/>
        <a:ext cx="5223645" cy="3561663"/>
      </dsp:txXfrm>
    </dsp:sp>
    <dsp:sp modelId="{07132CDE-E47F-47C4-9B97-CF25398B12F9}">
      <dsp:nvSpPr>
        <dsp:cNvPr id="0" name=""/>
        <dsp:cNvSpPr/>
      </dsp:nvSpPr>
      <dsp:spPr>
        <a:xfrm>
          <a:off x="3277850" y="2885180"/>
          <a:ext cx="5298734" cy="3967662"/>
        </a:xfrm>
        <a:prstGeom prst="roundRect">
          <a:avLst/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70000"/>
                <a:lumMod val="11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tint val="9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Выполнение упражнений: </a:t>
          </a:r>
          <a:r>
            <a:rPr lang="ru-RU" sz="2100" b="1" kern="1200" dirty="0" err="1" smtClean="0"/>
            <a:t>стр</a:t>
          </a:r>
          <a:r>
            <a:rPr lang="en-US" sz="2100" b="1" kern="1200" dirty="0" smtClean="0"/>
            <a:t>44,</a:t>
          </a:r>
          <a:r>
            <a:rPr lang="ru-RU" sz="2100" b="1" kern="1200" dirty="0" smtClean="0"/>
            <a:t/>
          </a:r>
          <a:br>
            <a:rPr lang="ru-RU" sz="2100" b="1" kern="1200" dirty="0" smtClean="0"/>
          </a:br>
          <a:r>
            <a:rPr lang="ru-RU" sz="2100" b="1" kern="1200" dirty="0" smtClean="0"/>
            <a:t>№8.1-8.3(</a:t>
          </a:r>
          <a:r>
            <a:rPr lang="ru-RU" sz="2100" b="1" kern="1200" dirty="0" err="1" smtClean="0"/>
            <a:t>а,в</a:t>
          </a:r>
          <a:r>
            <a:rPr lang="ru-RU" sz="2100" b="1" kern="1200" dirty="0" smtClean="0"/>
            <a:t>)устно</a:t>
          </a:r>
          <a:br>
            <a:rPr lang="ru-RU" sz="2100" b="1" kern="1200" dirty="0" smtClean="0"/>
          </a:br>
          <a:r>
            <a:rPr lang="ru-RU" sz="2100" b="1" kern="1200" dirty="0" smtClean="0"/>
            <a:t>№8.4а, 8.5а – письменно</a:t>
          </a:r>
          <a:br>
            <a:rPr lang="ru-RU" sz="2100" b="1" kern="1200" dirty="0" smtClean="0"/>
          </a:br>
          <a:r>
            <a:rPr lang="ru-RU" sz="2100" b="1" kern="1200" dirty="0" smtClean="0"/>
            <a:t>№8.8б, 8.10а-фронтально у доски</a:t>
          </a:r>
          <a:r>
            <a:rPr lang="en-US" sz="2100" b="1" kern="1200" dirty="0" smtClean="0"/>
            <a:t/>
          </a:r>
          <a:br>
            <a:rPr lang="en-US" sz="2100" b="1" kern="1200" dirty="0" smtClean="0"/>
          </a:br>
          <a:endParaRPr lang="ru-RU" sz="2100" b="1" kern="1200" dirty="0"/>
        </a:p>
      </dsp:txBody>
      <dsp:txXfrm>
        <a:off x="3471535" y="3078865"/>
        <a:ext cx="4911364" cy="3580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302E0-FEA6-4712-BF36-C4FC2FB86170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C0E2B-A756-4E2A-97DB-199E413D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11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E9787FF-6893-47CF-8D25-1B1BD10D368D}" type="slidenum">
              <a:rPr lang="ru-RU" altLang="ru-RU">
                <a:solidFill>
                  <a:prstClr val="black"/>
                </a:solidFill>
              </a:rPr>
              <a:pPr/>
              <a:t>14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CA06D-AE7B-46CE-AFAC-2CBC6CE685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DDDB-15B0-42AB-9623-7D168E1EBD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8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23D22-73CB-4B4C-9F2D-B00E7D8BF5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38C47-E7C0-475D-BAA7-55629E9113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CC3C9-9392-4E8F-A8F1-39D7BC8C42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6201D-714B-4C9F-93B1-E6A33ED529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58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5540D-E2AB-446A-BDF7-62A83C1371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1B47E-13EA-43C6-BD7F-ADA6B51ABC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87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977B7-142D-4272-A361-235066C3FA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4A957-13CA-468C-90BC-0531C188CC0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572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42FFE-E6BE-4B44-9843-619C4B9EB7E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F9E2-B249-4628-A136-89CE9B8994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41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DD85-F2A8-40CC-8F2B-E110055FA4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990DD-83A1-4F55-9C44-3F161D673E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2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31A5B-B500-4C1A-A1A3-A2CEB304B6B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CE0F-6675-426C-98AF-5B95013ED2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86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6D5D3-169E-4E34-8757-4144DB3F55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F3E31-A0A8-42ED-B6B2-08A76F5397B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03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84383-A8D0-4977-A910-DC2F7CB0205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5D2BD-9643-408A-A2E1-782885AFA3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85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9262-C8D1-447B-8EF1-3FD89EE868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A2D5-D3D5-4BA1-A68D-71224988F1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18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7DE0C0-24AE-45AA-8EE9-3D71403B62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7A37D0-0C6D-4B20-9147-BADCFE0535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5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429000"/>
            <a:ext cx="8136904" cy="1468800"/>
          </a:xfrm>
        </p:spPr>
        <p:txBody>
          <a:bodyPr/>
          <a:lstStyle/>
          <a:p>
            <a:pPr algn="ctr"/>
            <a:r>
              <a:rPr lang="ru-RU" dirty="0" smtClean="0"/>
              <a:t>МБУ </a:t>
            </a:r>
            <a:r>
              <a:rPr lang="ru-RU" dirty="0" err="1" smtClean="0"/>
              <a:t>Тоора-Хемская</a:t>
            </a:r>
            <a:r>
              <a:rPr lang="ru-RU" dirty="0" smtClean="0"/>
              <a:t> СОШ</a:t>
            </a:r>
            <a:br>
              <a:rPr lang="ru-RU" dirty="0" smtClean="0"/>
            </a:br>
            <a:r>
              <a:rPr lang="ru-RU" dirty="0" smtClean="0"/>
              <a:t>Учитель математики: Кара-Сал Елена </a:t>
            </a:r>
            <a:r>
              <a:rPr lang="ru-RU" dirty="0" err="1" smtClean="0"/>
              <a:t>Хеймер-ооловна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предмет: Алгебра</a:t>
            </a:r>
            <a:br>
              <a:rPr lang="ru-RU" dirty="0" smtClean="0"/>
            </a:br>
            <a:r>
              <a:rPr lang="ru-RU" dirty="0" smtClean="0"/>
              <a:t>Класс: 7</a:t>
            </a:r>
            <a:br>
              <a:rPr lang="ru-RU" dirty="0" smtClean="0"/>
            </a:br>
            <a:r>
              <a:rPr lang="ru-RU" dirty="0" smtClean="0"/>
              <a:t>Тема: «Линейная функция и ее график»</a:t>
            </a:r>
            <a:br>
              <a:rPr lang="ru-RU" dirty="0" smtClean="0"/>
            </a:br>
            <a:r>
              <a:rPr lang="ru-RU" dirty="0" smtClean="0"/>
              <a:t>новая тема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9974" y="260648"/>
            <a:ext cx="7125113" cy="924475"/>
          </a:xfrm>
        </p:spPr>
        <p:txBody>
          <a:bodyPr/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 на английском языке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764704"/>
            <a:ext cx="5815823" cy="64633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3200" dirty="0" smtClean="0">
                <a:ln/>
                <a:solidFill>
                  <a:schemeClr val="bg1"/>
                </a:solidFill>
              </a:rPr>
              <a:t>Look left, look right </a:t>
            </a:r>
          </a:p>
          <a:p>
            <a:pPr algn="ctr"/>
            <a:r>
              <a:rPr lang="ru-RU" dirty="0" smtClean="0">
                <a:ln/>
                <a:solidFill>
                  <a:schemeClr val="bg1"/>
                </a:solidFill>
              </a:rPr>
              <a:t>посмотрите налево, посмотрите направо</a:t>
            </a:r>
          </a:p>
          <a:p>
            <a:pPr algn="ctr"/>
            <a:r>
              <a:rPr lang="en-US" sz="3200" cap="none" spc="0" dirty="0" smtClean="0">
                <a:ln/>
                <a:solidFill>
                  <a:schemeClr val="bg1"/>
                </a:solidFill>
                <a:effectLst/>
              </a:rPr>
              <a:t>Look up, look down</a:t>
            </a:r>
          </a:p>
          <a:p>
            <a:pPr lvl="0" algn="ctr"/>
            <a:r>
              <a:rPr lang="ru-RU" dirty="0">
                <a:ln/>
                <a:solidFill>
                  <a:schemeClr val="bg1"/>
                </a:solidFill>
              </a:rPr>
              <a:t>посмотрите </a:t>
            </a:r>
            <a:r>
              <a:rPr lang="ru-RU" dirty="0" smtClean="0">
                <a:ln/>
                <a:solidFill>
                  <a:schemeClr val="bg1"/>
                </a:solidFill>
              </a:rPr>
              <a:t>вверх, </a:t>
            </a:r>
            <a:r>
              <a:rPr lang="ru-RU" dirty="0">
                <a:ln/>
                <a:solidFill>
                  <a:schemeClr val="bg1"/>
                </a:solidFill>
              </a:rPr>
              <a:t>посмотрите </a:t>
            </a:r>
            <a:r>
              <a:rPr lang="ru-RU" dirty="0" smtClean="0">
                <a:ln/>
                <a:solidFill>
                  <a:schemeClr val="bg1"/>
                </a:solidFill>
              </a:rPr>
              <a:t>вниз</a:t>
            </a:r>
            <a:endParaRPr lang="en-US" sz="3200" cap="none" spc="0" dirty="0" smtClean="0">
              <a:ln/>
              <a:solidFill>
                <a:schemeClr val="bg1"/>
              </a:solidFill>
              <a:effectLst/>
            </a:endParaRPr>
          </a:p>
          <a:p>
            <a:pPr algn="ctr"/>
            <a:r>
              <a:rPr lang="en-US" sz="3200" dirty="0" smtClean="0">
                <a:ln/>
                <a:solidFill>
                  <a:schemeClr val="bg1"/>
                </a:solidFill>
              </a:rPr>
              <a:t>Look around.</a:t>
            </a:r>
            <a:endParaRPr lang="ru-RU" sz="3200" dirty="0" smtClean="0">
              <a:ln/>
              <a:solidFill>
                <a:schemeClr val="bg1"/>
              </a:solidFill>
            </a:endParaRPr>
          </a:p>
          <a:p>
            <a:pPr algn="ctr"/>
            <a:r>
              <a:rPr lang="ru-RU" dirty="0">
                <a:ln/>
                <a:solidFill>
                  <a:schemeClr val="bg1"/>
                </a:solidFill>
              </a:rPr>
              <a:t>о</a:t>
            </a:r>
            <a:r>
              <a:rPr lang="ru-RU" dirty="0" smtClean="0">
                <a:ln/>
                <a:solidFill>
                  <a:schemeClr val="bg1"/>
                </a:solidFill>
              </a:rPr>
              <a:t>глянитесь вокруг</a:t>
            </a:r>
            <a:endParaRPr lang="en-US" dirty="0" smtClean="0">
              <a:ln/>
              <a:solidFill>
                <a:schemeClr val="bg1"/>
              </a:solidFill>
            </a:endParaRPr>
          </a:p>
          <a:p>
            <a:pPr algn="ctr"/>
            <a:r>
              <a:rPr lang="en-US" sz="3200" cap="none" spc="0" dirty="0" smtClean="0">
                <a:ln/>
                <a:solidFill>
                  <a:schemeClr val="bg1"/>
                </a:solidFill>
                <a:effectLst/>
              </a:rPr>
              <a:t>Look at your nose</a:t>
            </a:r>
            <a:endParaRPr lang="ru-RU" sz="3200" cap="none" spc="0" dirty="0" smtClean="0">
              <a:ln/>
              <a:solidFill>
                <a:schemeClr val="bg1"/>
              </a:solidFill>
              <a:effectLst/>
            </a:endParaRPr>
          </a:p>
          <a:p>
            <a:pPr algn="ctr"/>
            <a:r>
              <a:rPr lang="ru-RU" dirty="0">
                <a:ln/>
                <a:solidFill>
                  <a:schemeClr val="bg1"/>
                </a:solidFill>
              </a:rPr>
              <a:t>п</a:t>
            </a:r>
            <a:r>
              <a:rPr lang="ru-RU" dirty="0" smtClean="0">
                <a:ln/>
                <a:solidFill>
                  <a:schemeClr val="bg1"/>
                </a:solidFill>
              </a:rPr>
              <a:t>осмотрите на свой нос</a:t>
            </a:r>
            <a:endParaRPr lang="en-US" cap="none" spc="0" dirty="0" smtClean="0">
              <a:ln/>
              <a:solidFill>
                <a:schemeClr val="bg1"/>
              </a:solidFill>
              <a:effectLst/>
            </a:endParaRPr>
          </a:p>
          <a:p>
            <a:pPr algn="ctr"/>
            <a:r>
              <a:rPr lang="en-US" sz="3200" dirty="0" smtClean="0">
                <a:ln/>
                <a:solidFill>
                  <a:schemeClr val="bg1"/>
                </a:solidFill>
              </a:rPr>
              <a:t>Look at that rose</a:t>
            </a:r>
            <a:endParaRPr lang="ru-RU" sz="3200" dirty="0" smtClean="0">
              <a:ln/>
              <a:solidFill>
                <a:schemeClr val="bg1"/>
              </a:solidFill>
            </a:endParaRPr>
          </a:p>
          <a:p>
            <a:pPr algn="ctr"/>
            <a:r>
              <a:rPr lang="ru-RU" dirty="0">
                <a:ln/>
                <a:solidFill>
                  <a:schemeClr val="bg1"/>
                </a:solidFill>
              </a:rPr>
              <a:t>п</a:t>
            </a:r>
            <a:r>
              <a:rPr lang="ru-RU" dirty="0" smtClean="0">
                <a:ln/>
                <a:solidFill>
                  <a:schemeClr val="bg1"/>
                </a:solidFill>
              </a:rPr>
              <a:t>осмотрите на эту розу</a:t>
            </a:r>
            <a:endParaRPr lang="en-US" dirty="0" smtClean="0">
              <a:ln/>
              <a:solidFill>
                <a:schemeClr val="bg1"/>
              </a:solidFill>
            </a:endParaRPr>
          </a:p>
          <a:p>
            <a:pPr algn="ctr"/>
            <a:r>
              <a:rPr lang="en-US" sz="3200" cap="none" spc="0" dirty="0" smtClean="0">
                <a:ln/>
                <a:solidFill>
                  <a:schemeClr val="bg1"/>
                </a:solidFill>
                <a:effectLst/>
              </a:rPr>
              <a:t>Close your eyes</a:t>
            </a:r>
            <a:endParaRPr lang="ru-RU" sz="3200" cap="none" spc="0" dirty="0" smtClean="0">
              <a:ln/>
              <a:solidFill>
                <a:schemeClr val="bg1"/>
              </a:solidFill>
              <a:effectLst/>
            </a:endParaRPr>
          </a:p>
          <a:p>
            <a:pPr algn="ctr"/>
            <a:r>
              <a:rPr lang="ru-RU" dirty="0" smtClean="0">
                <a:ln/>
                <a:solidFill>
                  <a:schemeClr val="bg1"/>
                </a:solidFill>
              </a:rPr>
              <a:t>Закройте глаза</a:t>
            </a:r>
            <a:endParaRPr lang="en-US" cap="none" spc="0" dirty="0" smtClean="0">
              <a:ln/>
              <a:solidFill>
                <a:schemeClr val="bg1"/>
              </a:solidFill>
              <a:effectLst/>
            </a:endParaRPr>
          </a:p>
          <a:p>
            <a:pPr algn="ctr"/>
            <a:r>
              <a:rPr lang="en-US" sz="3200" dirty="0" smtClean="0">
                <a:ln/>
                <a:solidFill>
                  <a:schemeClr val="bg1"/>
                </a:solidFill>
              </a:rPr>
              <a:t>open, wink and smile.</a:t>
            </a:r>
            <a:endParaRPr lang="ru-RU" sz="3200" dirty="0" smtClean="0">
              <a:ln/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ln/>
                <a:solidFill>
                  <a:schemeClr val="bg1"/>
                </a:solidFill>
              </a:rPr>
              <a:t>Откройте, подмигните и улыбнитесь</a:t>
            </a:r>
            <a:endParaRPr lang="en-US" dirty="0" smtClean="0">
              <a:ln/>
              <a:solidFill>
                <a:schemeClr val="bg1"/>
              </a:solidFill>
            </a:endParaRPr>
          </a:p>
          <a:p>
            <a:pPr algn="ctr"/>
            <a:r>
              <a:rPr lang="en-US" sz="3200" cap="none" spc="0" dirty="0" smtClean="0">
                <a:ln/>
                <a:solidFill>
                  <a:schemeClr val="bg1"/>
                </a:solidFill>
                <a:effectLst/>
              </a:rPr>
              <a:t>Your eyes are happy again.</a:t>
            </a:r>
            <a:endParaRPr lang="ru-RU" sz="3200" cap="none" spc="0" dirty="0" smtClean="0">
              <a:ln/>
              <a:solidFill>
                <a:schemeClr val="bg1"/>
              </a:solidFill>
              <a:effectLst/>
            </a:endParaRPr>
          </a:p>
          <a:p>
            <a:pPr algn="ctr"/>
            <a:r>
              <a:rPr lang="ru-RU" dirty="0" smtClean="0">
                <a:ln/>
                <a:solidFill>
                  <a:schemeClr val="bg1"/>
                </a:solidFill>
              </a:rPr>
              <a:t>Ваши глаза снова счастливые</a:t>
            </a:r>
            <a:endParaRPr lang="ru-RU" cap="none" spc="0" dirty="0">
              <a:ln/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69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33"/>
                </a:solidFill>
                <a:latin typeface="Helvetica"/>
                <a:cs typeface="Helvetica"/>
              </a:rPr>
              <a:t>Проблемная ситуация</a:t>
            </a:r>
            <a:br>
              <a:rPr lang="ru-RU" b="1" dirty="0" smtClean="0">
                <a:solidFill>
                  <a:srgbClr val="333333"/>
                </a:solidFill>
                <a:latin typeface="Helvetica"/>
                <a:cs typeface="Helvetica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А какая фигура является графиком линейной функции?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Теорема: Графиком линейной функции </a:t>
            </a:r>
            <a:r>
              <a:rPr lang="en-US" sz="28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y=</a:t>
            </a:r>
            <a:r>
              <a:rPr lang="en-US" sz="2800" dirty="0" err="1" smtClean="0">
                <a:solidFill>
                  <a:srgbClr val="FF0000"/>
                </a:solidFill>
                <a:latin typeface="Segoe Print" panose="02000600000000000000" pitchFamily="2" charset="0"/>
              </a:rPr>
              <a:t>kx+m</a:t>
            </a:r>
            <a:r>
              <a:rPr lang="ru-RU" sz="28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является прямая.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А что необходимо для построения графика линейной функции?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Рассмотрим пример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631949"/>
            <a:ext cx="3528392" cy="4317331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dirty="0" smtClean="0"/>
              <a:t>Построить график функции у=2х-3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 smtClean="0"/>
              <a:t>Если х=0, то у=2·0-3=-3</a:t>
            </a:r>
          </a:p>
          <a:p>
            <a:r>
              <a:rPr lang="ru-RU" sz="2000" b="1" dirty="0" smtClean="0"/>
              <a:t>(0; -3) первая точка</a:t>
            </a:r>
          </a:p>
          <a:p>
            <a:r>
              <a:rPr lang="ru-RU" sz="2000" b="1" dirty="0" smtClean="0"/>
              <a:t>Если х=1, то у=2·1-3=-1</a:t>
            </a:r>
          </a:p>
          <a:p>
            <a:r>
              <a:rPr lang="ru-RU" sz="2000" b="1" dirty="0" smtClean="0"/>
              <a:t>(1; -1) вторая точка.</a:t>
            </a:r>
          </a:p>
          <a:p>
            <a:r>
              <a:rPr lang="ru-RU" sz="2000" b="1" dirty="0" smtClean="0"/>
              <a:t>Построим найденные точки на координатной плоскости и проведем через них прямую</a:t>
            </a:r>
          </a:p>
          <a:p>
            <a:endParaRPr lang="ru-RU" sz="2000" b="1" dirty="0" smtClean="0"/>
          </a:p>
          <a:p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285209"/>
              </p:ext>
            </p:extLst>
          </p:nvPr>
        </p:nvGraphicFramePr>
        <p:xfrm>
          <a:off x="539552" y="2420888"/>
          <a:ext cx="2592288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  х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0 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у</a:t>
                      </a:r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287116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-3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0859" y="287116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-1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2" name="Объект 6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418" y="720213"/>
            <a:ext cx="4862209" cy="5040560"/>
          </a:xfrm>
          <a:prstGeom prst="rect">
            <a:avLst/>
          </a:prstGeom>
          <a:solidFill>
            <a:schemeClr val="tx2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2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 №8.17а, №8.18б</a:t>
            </a:r>
            <a:br>
              <a:rPr lang="ru-RU" dirty="0" smtClean="0"/>
            </a:br>
            <a:r>
              <a:rPr lang="ru-RU" dirty="0" smtClean="0"/>
              <a:t>№8.20а, 8.21а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0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6000" b="1">
                <a:solidFill>
                  <a:prstClr val="black"/>
                </a:solidFill>
                <a:cs typeface="Arial" charset="0"/>
              </a:rPr>
              <a:t>y</a:t>
            </a:r>
            <a:endParaRPr lang="ru-RU" altLang="ru-RU" sz="6000" b="1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6000" b="1">
                <a:solidFill>
                  <a:prstClr val="black"/>
                </a:solidFill>
                <a:cs typeface="Arial" charset="0"/>
              </a:rPr>
              <a:t>x</a:t>
            </a:r>
            <a:endParaRPr lang="ru-RU" altLang="ru-RU" sz="6000" b="1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2" name="Line 17"/>
          <p:cNvSpPr>
            <a:spLocks noChangeShapeType="1"/>
          </p:cNvSpPr>
          <p:nvPr/>
        </p:nvSpPr>
        <p:spPr bwMode="auto">
          <a:xfrm>
            <a:off x="198438" y="228600"/>
            <a:ext cx="8670925" cy="301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4" name="Line 19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5" name="Line 20"/>
          <p:cNvSpPr>
            <a:spLocks noChangeShapeType="1"/>
          </p:cNvSpPr>
          <p:nvPr/>
        </p:nvSpPr>
        <p:spPr bwMode="auto">
          <a:xfrm flipV="1">
            <a:off x="267322" y="4453226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6" name="Line 21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7" name="Line 22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8" name="Line 23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9" name="Line 24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3" name="Line 28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4" name="Line 29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5" name="Line 30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6" name="Line 31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7" name="Line 32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8" name="Line 33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59" name="Line 34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0" name="Line 35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1" name="Line 36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2" name="Line 37"/>
          <p:cNvSpPr>
            <a:spLocks noChangeShapeType="1"/>
          </p:cNvSpPr>
          <p:nvPr/>
        </p:nvSpPr>
        <p:spPr bwMode="auto">
          <a:xfrm>
            <a:off x="8488363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3" name="Line 38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4" name="Line 39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5" name="Line 40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6" name="Line 41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7" name="Line 42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8" name="Line 43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69" name="Line 44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70" name="Line 45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71" name="Line 46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72" name="Line 47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73" name="Line 48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74" name="Line 49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75" name="Line 50"/>
          <p:cNvSpPr>
            <a:spLocks noChangeShapeType="1"/>
          </p:cNvSpPr>
          <p:nvPr/>
        </p:nvSpPr>
        <p:spPr bwMode="auto">
          <a:xfrm>
            <a:off x="242888" y="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76" name="Text Box 51"/>
          <p:cNvSpPr txBox="1">
            <a:spLocks noChangeArrowheads="1"/>
          </p:cNvSpPr>
          <p:nvPr/>
        </p:nvSpPr>
        <p:spPr bwMode="auto">
          <a:xfrm>
            <a:off x="0" y="3429000"/>
            <a:ext cx="8459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black"/>
                </a:solidFill>
                <a:cs typeface="Arial" charset="0"/>
              </a:rPr>
              <a:t>    </a:t>
            </a:r>
            <a:r>
              <a:rPr lang="ru-RU" altLang="ru-RU" dirty="0" smtClean="0">
                <a:solidFill>
                  <a:prstClr val="black"/>
                </a:solidFill>
                <a:cs typeface="Arial" charset="0"/>
              </a:rPr>
              <a:t>             </a:t>
            </a:r>
            <a:r>
              <a:rPr lang="ru-RU" altLang="ru-RU" sz="2400" b="1" dirty="0" smtClean="0">
                <a:solidFill>
                  <a:prstClr val="black"/>
                </a:solidFill>
                <a:cs typeface="Arial" charset="0"/>
              </a:rPr>
              <a:t>-</a:t>
            </a:r>
            <a:r>
              <a:rPr lang="ru-RU" altLang="ru-RU" sz="2400" b="1" dirty="0">
                <a:solidFill>
                  <a:prstClr val="black"/>
                </a:solidFill>
                <a:cs typeface="Arial" charset="0"/>
              </a:rPr>
              <a:t>10     -8      -6       -4     </a:t>
            </a:r>
            <a:r>
              <a:rPr lang="ru-RU" altLang="ru-RU" sz="2400" b="1" dirty="0" smtClean="0">
                <a:solidFill>
                  <a:prstClr val="black"/>
                </a:solidFill>
                <a:cs typeface="Arial" charset="0"/>
              </a:rPr>
              <a:t>-</a:t>
            </a:r>
            <a:r>
              <a:rPr lang="ru-RU" altLang="ru-RU" sz="2400" b="1" dirty="0">
                <a:solidFill>
                  <a:prstClr val="black"/>
                </a:solidFill>
                <a:cs typeface="Arial" charset="0"/>
              </a:rPr>
              <a:t>2 </a:t>
            </a:r>
            <a:r>
              <a:rPr lang="en-US" altLang="ru-RU" sz="2400" b="1" dirty="0" smtClean="0">
                <a:solidFill>
                  <a:prstClr val="black"/>
                </a:solidFill>
                <a:cs typeface="Arial" charset="0"/>
              </a:rPr>
              <a:t> -1</a:t>
            </a:r>
            <a:r>
              <a:rPr lang="ru-RU" altLang="ru-RU" sz="24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ru-RU" altLang="ru-RU" sz="2400" b="1" dirty="0">
                <a:solidFill>
                  <a:prstClr val="black"/>
                </a:solidFill>
                <a:cs typeface="Arial" charset="0"/>
              </a:rPr>
              <a:t>0         2       4        6       8       </a:t>
            </a:r>
            <a:endParaRPr lang="ru-RU" altLang="ru-RU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77" name="Text Box 52"/>
          <p:cNvSpPr txBox="1">
            <a:spLocks noChangeArrowheads="1"/>
          </p:cNvSpPr>
          <p:nvPr/>
        </p:nvSpPr>
        <p:spPr bwMode="auto">
          <a:xfrm>
            <a:off x="4525963" y="295275"/>
            <a:ext cx="69691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cs typeface="Arial" charset="0"/>
              </a:rPr>
              <a:t>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 smtClean="0">
                <a:solidFill>
                  <a:prstClr val="black"/>
                </a:solidFill>
                <a:cs typeface="Arial" charset="0"/>
              </a:rPr>
              <a:t>7</a:t>
            </a:r>
            <a:endParaRPr lang="ru-RU" altLang="ru-RU" sz="2400" b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cs typeface="Arial" charset="0"/>
              </a:rPr>
              <a:t>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cs typeface="Arial" charset="0"/>
              </a:rPr>
              <a:t>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cs typeface="Arial" charset="0"/>
              </a:rPr>
              <a:t>2</a:t>
            </a:r>
            <a:endParaRPr lang="ru-RU" altLang="ru-RU" sz="28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78" name="Line 53"/>
          <p:cNvSpPr>
            <a:spLocks noChangeShapeType="1"/>
          </p:cNvSpPr>
          <p:nvPr/>
        </p:nvSpPr>
        <p:spPr bwMode="auto">
          <a:xfrm>
            <a:off x="4465638" y="1235075"/>
            <a:ext cx="242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79" name="Text Box 54"/>
          <p:cNvSpPr txBox="1">
            <a:spLocks noChangeArrowheads="1"/>
          </p:cNvSpPr>
          <p:nvPr/>
        </p:nvSpPr>
        <p:spPr bwMode="auto">
          <a:xfrm>
            <a:off x="4160838" y="3898900"/>
            <a:ext cx="4381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cs typeface="Arial" charset="0"/>
              </a:rPr>
              <a:t>-2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cs typeface="Arial" charset="0"/>
              </a:rPr>
              <a:t>-4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cs typeface="Arial" charset="0"/>
              </a:rPr>
              <a:t>-6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cs typeface="Arial" charset="0"/>
              </a:rPr>
              <a:t>-8</a:t>
            </a:r>
          </a:p>
        </p:txBody>
      </p:sp>
      <p:graphicFrame>
        <p:nvGraphicFramePr>
          <p:cNvPr id="63" name="Таблица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747550"/>
              </p:ext>
            </p:extLst>
          </p:nvPr>
        </p:nvGraphicFramePr>
        <p:xfrm>
          <a:off x="6997974" y="1783398"/>
          <a:ext cx="2146026" cy="1097280"/>
        </p:xfrm>
        <a:graphic>
          <a:graphicData uri="http://schemas.openxmlformats.org/drawingml/2006/table">
            <a:tbl>
              <a:tblPr/>
              <a:tblGrid>
                <a:gridCol w="742582"/>
                <a:gridCol w="742582"/>
                <a:gridCol w="660862"/>
              </a:tblGrid>
              <a:tr h="400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6862" y="295275"/>
            <a:ext cx="34110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№8.19б</a:t>
            </a:r>
          </a:p>
          <a:p>
            <a:r>
              <a:rPr lang="ru-RU" sz="2800" dirty="0" smtClean="0"/>
              <a:t> у=5х+7  </a:t>
            </a:r>
            <a:r>
              <a:rPr lang="en-US" sz="2800" dirty="0" smtClean="0"/>
              <a:t> k=5&gt;0</a:t>
            </a:r>
          </a:p>
          <a:p>
            <a:r>
              <a:rPr lang="ru-RU" sz="2800" dirty="0" smtClean="0"/>
              <a:t>Функция возрастает </a:t>
            </a:r>
            <a:endParaRPr lang="ru-RU" sz="2800" dirty="0"/>
          </a:p>
        </p:txBody>
      </p:sp>
      <p:graphicFrame>
        <p:nvGraphicFramePr>
          <p:cNvPr id="60" name="Таблица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9101"/>
              </p:ext>
            </p:extLst>
          </p:nvPr>
        </p:nvGraphicFramePr>
        <p:xfrm>
          <a:off x="267890" y="1783398"/>
          <a:ext cx="2055019" cy="1097280"/>
        </p:xfrm>
        <a:graphic>
          <a:graphicData uri="http://schemas.openxmlformats.org/drawingml/2006/table">
            <a:tbl>
              <a:tblPr/>
              <a:tblGrid>
                <a:gridCol w="711091"/>
                <a:gridCol w="711091"/>
                <a:gridCol w="632837"/>
              </a:tblGrid>
              <a:tr h="529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89637" y="280968"/>
            <a:ext cx="29479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№8.21а</a:t>
            </a:r>
          </a:p>
          <a:p>
            <a:r>
              <a:rPr lang="ru-RU" sz="2800" dirty="0"/>
              <a:t>у</a:t>
            </a:r>
            <a:r>
              <a:rPr lang="ru-RU" sz="2800" dirty="0" smtClean="0"/>
              <a:t>=-3х+2, </a:t>
            </a:r>
            <a:r>
              <a:rPr lang="en-US" sz="2800" dirty="0" smtClean="0"/>
              <a:t>k=-3&lt;0</a:t>
            </a:r>
            <a:endParaRPr lang="ru-RU" sz="2800" dirty="0" smtClean="0"/>
          </a:p>
          <a:p>
            <a:r>
              <a:rPr lang="ru-RU" sz="2800" dirty="0" smtClean="0"/>
              <a:t>Функция убывает</a:t>
            </a:r>
            <a:endParaRPr lang="ru-RU" sz="2800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4572000" y="871538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4167187" y="2697163"/>
            <a:ext cx="62707" cy="45719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707904" y="368300"/>
            <a:ext cx="1000621" cy="4356844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Блок-схема: узел 8"/>
          <p:cNvSpPr/>
          <p:nvPr/>
        </p:nvSpPr>
        <p:spPr>
          <a:xfrm>
            <a:off x="4541838" y="2697163"/>
            <a:ext cx="57150" cy="45719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874419" y="3779838"/>
            <a:ext cx="70644" cy="45719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079153" y="1260793"/>
            <a:ext cx="1393031" cy="419584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707904" y="2332038"/>
            <a:ext cx="371249" cy="1493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17719" y="2546722"/>
            <a:ext cx="605156" cy="15839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47839" y="5075974"/>
            <a:ext cx="8064195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Если 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k&gt;0</a:t>
            </a: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то линейная функция 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y=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kx+m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возрастает</a:t>
            </a:r>
          </a:p>
          <a:p>
            <a:pPr algn="ctr"/>
            <a:r>
              <a:rPr lang="ru-RU" sz="2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Если </a:t>
            </a:r>
            <a:r>
              <a:rPr lang="en-US" sz="2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k&lt;0</a:t>
            </a:r>
            <a:r>
              <a:rPr lang="ru-RU" sz="2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то линейная функция </a:t>
            </a:r>
            <a:r>
              <a:rPr lang="en-US" sz="2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y=</a:t>
            </a:r>
            <a:r>
              <a:rPr lang="en-US" sz="2800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kx+m</a:t>
            </a:r>
            <a:r>
              <a:rPr lang="en-US" sz="2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убывает</a:t>
            </a:r>
            <a:endParaRPr lang="ru-RU" sz="28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1094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052736"/>
                <a:ext cx="8291264" cy="507342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800" dirty="0" smtClean="0"/>
                  <a:t>1</a:t>
                </a:r>
                <a:r>
                  <a:rPr lang="ru-RU" sz="2800" dirty="0"/>
                  <a:t>.	Линейная функция имеет вид:</a:t>
                </a:r>
              </a:p>
              <a:p>
                <a:pPr marL="0" indent="0">
                  <a:buNone/>
                </a:pPr>
                <a:r>
                  <a:rPr lang="ru-RU" sz="2800" dirty="0"/>
                  <a:t>А) y=</a:t>
                </a:r>
                <a:r>
                  <a:rPr lang="ru-RU" sz="2800" dirty="0" err="1"/>
                  <a:t>kx+m</a:t>
                </a:r>
                <a:r>
                  <a:rPr lang="ru-RU" sz="2800" dirty="0"/>
                  <a:t>         Б)   </a:t>
                </a:r>
                <a:r>
                  <a:rPr lang="ru-RU" sz="2800" dirty="0" smtClean="0"/>
                  <a:t>у=k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 smtClean="0"/>
                  <a:t>+m    </a:t>
                </a:r>
                <a:r>
                  <a:rPr lang="ru-RU" sz="2800" dirty="0"/>
                  <a:t>В) </a:t>
                </a:r>
                <a:r>
                  <a:rPr lang="ru-RU" sz="2800" dirty="0" smtClean="0"/>
                  <a:t>у=</a:t>
                </a:r>
                <a:r>
                  <a:rPr lang="ru-RU" sz="2800" dirty="0" err="1" smtClean="0"/>
                  <a:t>kx+mx</a:t>
                </a:r>
                <a:endParaRPr lang="ru-RU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2</a:t>
                </a:r>
                <a:r>
                  <a:rPr lang="ru-RU" sz="2800" dirty="0"/>
                  <a:t>. Графиком линейной функции является:  </a:t>
                </a:r>
                <a:r>
                  <a:rPr lang="ru-RU" sz="2800" dirty="0" smtClean="0"/>
                  <a:t>                                                                   А</a:t>
                </a:r>
                <a:r>
                  <a:rPr lang="ru-RU" sz="2800" dirty="0"/>
                  <a:t>) две точки    Б)   прямая      В)  отрезок</a:t>
                </a:r>
              </a:p>
              <a:p>
                <a:pPr marL="0" indent="0">
                  <a:buNone/>
                </a:pPr>
                <a:r>
                  <a:rPr lang="ru-RU" sz="2800" dirty="0" smtClean="0"/>
                  <a:t>3</a:t>
                </a:r>
                <a:r>
                  <a:rPr lang="ru-RU" sz="2800" dirty="0"/>
                  <a:t>. Чтобы построить прямую достаточно:</a:t>
                </a:r>
              </a:p>
              <a:p>
                <a:pPr marL="0" indent="0">
                  <a:buNone/>
                </a:pPr>
                <a:r>
                  <a:rPr lang="ru-RU" sz="2800" dirty="0" smtClean="0"/>
                  <a:t>А</a:t>
                </a:r>
                <a:r>
                  <a:rPr lang="ru-RU" sz="2800" dirty="0"/>
                  <a:t>) одной точки  Б) трех точек   В) двух точек  </a:t>
                </a:r>
              </a:p>
              <a:p>
                <a:pPr marL="0" indent="0">
                  <a:buNone/>
                </a:pPr>
                <a:r>
                  <a:rPr lang="ru-RU" sz="2800" dirty="0"/>
                  <a:t>4. если k&lt;0 функция y=</a:t>
                </a:r>
                <a:r>
                  <a:rPr lang="ru-RU" sz="2800" dirty="0" err="1"/>
                  <a:t>kx+m</a:t>
                </a:r>
                <a:r>
                  <a:rPr lang="ru-RU" sz="2800" dirty="0"/>
                  <a:t> :</a:t>
                </a:r>
              </a:p>
              <a:p>
                <a:pPr marL="0" indent="0">
                  <a:buNone/>
                </a:pPr>
                <a:r>
                  <a:rPr lang="ru-RU" sz="2800" dirty="0"/>
                  <a:t>А) возрастает   Б)убывает   В)возрастает и убывает</a:t>
                </a:r>
              </a:p>
              <a:p>
                <a:endParaRPr lang="ru-RU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052736"/>
                <a:ext cx="8291264" cy="5073427"/>
              </a:xfrm>
              <a:blipFill rotWithShape="1">
                <a:blip r:embed="rId2"/>
                <a:stretch>
                  <a:fillRect l="-1544" t="-10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0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125113" cy="924475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dirty="0" smtClean="0"/>
              <a:t>§8,стр42-учебник</a:t>
            </a:r>
            <a:br>
              <a:rPr lang="ru-RU" dirty="0" smtClean="0"/>
            </a:br>
            <a:r>
              <a:rPr lang="ru-RU" dirty="0" smtClean="0"/>
              <a:t>№8.8-8.10(в) №8.17-8.21(в)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3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7125113" cy="92447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Литература</a:t>
            </a:r>
            <a:br>
              <a:rPr lang="ru-RU" dirty="0" smtClean="0"/>
            </a:br>
            <a:r>
              <a:rPr lang="ru-RU" dirty="0" smtClean="0"/>
              <a:t>1)Алгебра 7 класс, учебник, задачник, </a:t>
            </a:r>
            <a:r>
              <a:rPr lang="ru-RU" dirty="0" err="1" smtClean="0"/>
              <a:t>А.Г.Мордкович</a:t>
            </a:r>
            <a:r>
              <a:rPr lang="ru-RU" dirty="0" smtClean="0"/>
              <a:t>, «Мнемозина»М.2012г</a:t>
            </a:r>
            <a:br>
              <a:rPr lang="ru-RU" dirty="0" smtClean="0"/>
            </a:br>
            <a:r>
              <a:rPr lang="ru-RU" dirty="0" smtClean="0"/>
              <a:t>2)поурочные разработки по алгебре к </a:t>
            </a:r>
            <a:r>
              <a:rPr lang="ru-RU" dirty="0" err="1" smtClean="0"/>
              <a:t>умк</a:t>
            </a:r>
            <a:r>
              <a:rPr lang="ru-RU" dirty="0" smtClean="0"/>
              <a:t> </a:t>
            </a:r>
            <a:r>
              <a:rPr lang="ru-RU" dirty="0" err="1" smtClean="0"/>
              <a:t>А.Г.Мордковича</a:t>
            </a:r>
            <a:r>
              <a:rPr lang="ru-RU" dirty="0" smtClean="0"/>
              <a:t> (</a:t>
            </a:r>
            <a:r>
              <a:rPr lang="ru-RU" dirty="0" err="1" smtClean="0"/>
              <a:t>М:Мнемозина</a:t>
            </a:r>
            <a:r>
              <a:rPr lang="ru-RU" dirty="0" smtClean="0"/>
              <a:t>)2010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09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489658"/>
            <a:ext cx="820891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 algn="ctr">
              <a:buFontTx/>
              <a:buAutoNum type="arabicPeriod"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Назовите вид линейного уравнения с двумя переменными..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276872"/>
            <a:ext cx="913493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Графиком линейного уравнения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ax+by+c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=0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вляется…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3231" y="3068960"/>
            <a:ext cx="754244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Чтобы построить график уравнения 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ax+by+c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=0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достаточно …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414" y="4092716"/>
            <a:ext cx="835196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Перечислите  шаги построения графика </a:t>
            </a:r>
          </a:p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равнения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ax+by+c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=0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C:\Users\Наталья\Desktop\hello_html_2479c17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7" y="218306"/>
            <a:ext cx="1804993" cy="254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33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Рассмотрим пример: Построить график уравнения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809749"/>
            <a:ext cx="4085183" cy="4787603"/>
          </a:xfrm>
        </p:spPr>
        <p:txBody>
          <a:bodyPr>
            <a:normAutofit fontScale="32500" lnSpcReduction="20000"/>
          </a:bodyPr>
          <a:lstStyle/>
          <a:p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000" b="1" dirty="0" smtClean="0">
                <a:solidFill>
                  <a:srgbClr val="FF0000"/>
                </a:solidFill>
              </a:rPr>
              <a:t>1шаг. при х = 0, </a:t>
            </a:r>
          </a:p>
          <a:p>
            <a:pPr marL="0" indent="0">
              <a:buNone/>
            </a:pPr>
            <a:r>
              <a:rPr lang="ru-RU" sz="5000" b="1" dirty="0" smtClean="0">
                <a:solidFill>
                  <a:srgbClr val="FF0000"/>
                </a:solidFill>
              </a:rPr>
              <a:t>      4·0-2у-6=0</a:t>
            </a:r>
          </a:p>
          <a:p>
            <a:pPr marL="0" indent="0">
              <a:buNone/>
            </a:pPr>
            <a:r>
              <a:rPr lang="ru-RU" sz="5000" b="1" dirty="0">
                <a:solidFill>
                  <a:srgbClr val="FF0000"/>
                </a:solidFill>
              </a:rPr>
              <a:t> </a:t>
            </a:r>
            <a:r>
              <a:rPr lang="ru-RU" sz="5000" b="1" dirty="0" smtClean="0">
                <a:solidFill>
                  <a:srgbClr val="FF0000"/>
                </a:solidFill>
              </a:rPr>
              <a:t>          -2у=6</a:t>
            </a:r>
          </a:p>
          <a:p>
            <a:pPr marL="0" indent="0">
              <a:buNone/>
            </a:pPr>
            <a:r>
              <a:rPr lang="ru-RU" sz="5000" b="1" dirty="0">
                <a:solidFill>
                  <a:srgbClr val="FF0000"/>
                </a:solidFill>
              </a:rPr>
              <a:t> </a:t>
            </a:r>
            <a:r>
              <a:rPr lang="ru-RU" sz="5000" b="1" dirty="0" smtClean="0">
                <a:solidFill>
                  <a:srgbClr val="FF0000"/>
                </a:solidFill>
              </a:rPr>
              <a:t>             у=-3, (0; -3)</a:t>
            </a:r>
          </a:p>
          <a:p>
            <a:pPr marL="0" indent="0">
              <a:buNone/>
            </a:pPr>
            <a:r>
              <a:rPr lang="ru-RU" sz="5000" b="1" dirty="0" smtClean="0">
                <a:solidFill>
                  <a:srgbClr val="FF0000"/>
                </a:solidFill>
              </a:rPr>
              <a:t>2шаг. При х=1,</a:t>
            </a:r>
          </a:p>
          <a:p>
            <a:pPr marL="0" indent="0">
              <a:buNone/>
            </a:pPr>
            <a:r>
              <a:rPr lang="ru-RU" sz="5000" b="1" dirty="0">
                <a:solidFill>
                  <a:srgbClr val="FF0000"/>
                </a:solidFill>
              </a:rPr>
              <a:t> </a:t>
            </a:r>
            <a:r>
              <a:rPr lang="ru-RU" sz="5000" b="1" dirty="0" smtClean="0">
                <a:solidFill>
                  <a:srgbClr val="FF0000"/>
                </a:solidFill>
              </a:rPr>
              <a:t>      </a:t>
            </a:r>
            <a:r>
              <a:rPr lang="ru-RU" sz="5000" b="1" u="sng" dirty="0" smtClean="0">
                <a:solidFill>
                  <a:srgbClr val="FF0000"/>
                </a:solidFill>
              </a:rPr>
              <a:t>4·1</a:t>
            </a:r>
            <a:r>
              <a:rPr lang="ru-RU" sz="5000" b="1" dirty="0" smtClean="0">
                <a:solidFill>
                  <a:srgbClr val="FF0000"/>
                </a:solidFill>
              </a:rPr>
              <a:t>-2у</a:t>
            </a:r>
            <a:r>
              <a:rPr lang="ru-RU" sz="5000" b="1" u="sng" dirty="0" smtClean="0">
                <a:solidFill>
                  <a:srgbClr val="FF0000"/>
                </a:solidFill>
              </a:rPr>
              <a:t>-6</a:t>
            </a:r>
            <a:r>
              <a:rPr lang="ru-RU" sz="5000" b="1" dirty="0" smtClean="0">
                <a:solidFill>
                  <a:srgbClr val="FF0000"/>
                </a:solidFill>
              </a:rPr>
              <a:t>=0</a:t>
            </a:r>
          </a:p>
          <a:p>
            <a:pPr marL="0" indent="0">
              <a:buNone/>
            </a:pPr>
            <a:r>
              <a:rPr lang="ru-RU" sz="5000" b="1" dirty="0" smtClean="0">
                <a:solidFill>
                  <a:srgbClr val="FF0000"/>
                </a:solidFill>
              </a:rPr>
              <a:t>            -2у-2=0</a:t>
            </a:r>
          </a:p>
          <a:p>
            <a:pPr marL="0" indent="0">
              <a:buNone/>
            </a:pPr>
            <a:r>
              <a:rPr lang="ru-RU" sz="5000" b="1" dirty="0" smtClean="0">
                <a:solidFill>
                  <a:srgbClr val="FF0000"/>
                </a:solidFill>
              </a:rPr>
              <a:t>                у=-1,  (1; -1)</a:t>
            </a:r>
          </a:p>
          <a:p>
            <a:pPr marL="0" indent="0">
              <a:buNone/>
            </a:pPr>
            <a:r>
              <a:rPr lang="ru-RU" sz="5000" b="1" dirty="0" smtClean="0">
                <a:solidFill>
                  <a:srgbClr val="FF0000"/>
                </a:solidFill>
              </a:rPr>
              <a:t>3шаг. Построим на координатной плоскости точки (0; -3), </a:t>
            </a:r>
            <a:r>
              <a:rPr lang="ru-RU" sz="5000" b="1" dirty="0">
                <a:solidFill>
                  <a:srgbClr val="FF0000"/>
                </a:solidFill>
              </a:rPr>
              <a:t>(1; -1</a:t>
            </a:r>
            <a:r>
              <a:rPr lang="ru-RU" sz="5000" b="1" dirty="0" smtClean="0">
                <a:solidFill>
                  <a:srgbClr val="FF0000"/>
                </a:solidFill>
              </a:rPr>
              <a:t>) . .</a:t>
            </a:r>
            <a:endParaRPr lang="ru-RU" sz="5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   </a:t>
            </a: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://static.interneturok.cdnvideo.ru/content/konspekt_image/35877/5258acb0_ef06_0130_e62c_22000a1c9e1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592" y="1124744"/>
            <a:ext cx="3533553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Объект 6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15326"/>
            <a:ext cx="4862209" cy="5040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static.interneturok.cdnvideo.ru/content/konspekt_image/35877/5258acb0_ef06_0130_e62c_22000a1c9e1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36991">
            <a:off x="6226848" y="2325617"/>
            <a:ext cx="2449479" cy="4210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6651573" y="4221086"/>
            <a:ext cx="359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.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56175" y="5283478"/>
            <a:ext cx="495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4067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</a:br>
            <a:r>
              <a:rPr lang="ru-RU" i="1" dirty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/>
            </a:r>
            <a:br>
              <a:rPr lang="ru-RU" i="1" dirty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</a:br>
            <a:r>
              <a:rPr lang="ru-RU" i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</a:br>
            <a:r>
              <a:rPr lang="ru-RU" sz="2000" b="1" i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>На </a:t>
            </a:r>
            <a:r>
              <a:rPr lang="ru-RU" sz="2000" b="1" i="1" dirty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>данном уроке мы познакомимся с понятием линейной функции, выведем ее в общем виде и рассмотрим частные случаи</a:t>
            </a:r>
            <a:r>
              <a:rPr lang="ru-RU" sz="2000" b="1" i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>.</a:t>
            </a:r>
            <a:br>
              <a:rPr lang="ru-RU" sz="2000" b="1" i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</a:br>
            <a:r>
              <a:rPr lang="ru-RU" sz="2800" i="1" dirty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>Н</a:t>
            </a:r>
            <a:r>
              <a:rPr lang="ru-RU" sz="2800" i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>а</a:t>
            </a:r>
            <a:r>
              <a:rPr lang="ru-RU" sz="2800" i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>предыдущих уроках мы изучали линейное уравнение с двумя переменными, это уравнение </a:t>
            </a:r>
            <a:r>
              <a:rPr lang="ru-RU" sz="2800" i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>вида: </a:t>
            </a:r>
            <a:endParaRPr lang="ru-RU" sz="2800" dirty="0"/>
          </a:p>
        </p:txBody>
      </p:sp>
      <p:pic>
        <p:nvPicPr>
          <p:cNvPr id="4" name="Рисунок 3" descr="http://static.interneturok.cdnvideo.ru/content/konspekt_image/35875/511bf500_ef06_0130_e62a_22000a1c9e1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3168352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static.interneturok.cdnvideo.ru/content/konspekt_image/35876/51d6e6d0_ef06_0130_e62b_22000a1c9e18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335" y="2919797"/>
            <a:ext cx="1976293" cy="72522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040994" y="3683266"/>
            <a:ext cx="61953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Helvetica"/>
                <a:ea typeface="Times New Roman"/>
                <a:cs typeface="Helvetica"/>
              </a:rPr>
              <a:t>Рассмотрим пример</a:t>
            </a:r>
            <a:r>
              <a:rPr lang="ru-RU" sz="2400" dirty="0" smtClean="0">
                <a:solidFill>
                  <a:srgbClr val="333333"/>
                </a:solidFill>
                <a:latin typeface="Helvetica"/>
                <a:ea typeface="Times New Roman"/>
                <a:cs typeface="Helvetica"/>
              </a:rPr>
              <a:t>:</a:t>
            </a:r>
          </a:p>
          <a:p>
            <a:r>
              <a:rPr lang="ru-RU" sz="2400" dirty="0" smtClean="0">
                <a:solidFill>
                  <a:srgbClr val="333333"/>
                </a:solidFill>
                <a:latin typeface="Helvetica"/>
                <a:cs typeface="Helvetica"/>
              </a:rPr>
              <a:t>Пример</a:t>
            </a:r>
            <a:r>
              <a:rPr lang="ru-RU" sz="2400" b="1" dirty="0" smtClean="0">
                <a:solidFill>
                  <a:srgbClr val="333333"/>
                </a:solidFill>
                <a:latin typeface="Helvetica"/>
                <a:cs typeface="Helvetica"/>
              </a:rPr>
              <a:t>: 4х - 2у- 6=0</a:t>
            </a:r>
          </a:p>
          <a:p>
            <a:r>
              <a:rPr lang="ru-RU" sz="2400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ru-RU" sz="2400" dirty="0" smtClean="0">
                <a:solidFill>
                  <a:srgbClr val="333333"/>
                </a:solidFill>
                <a:latin typeface="Helvetica"/>
                <a:cs typeface="Helvetica"/>
              </a:rPr>
              <a:t>               </a:t>
            </a:r>
            <a:r>
              <a:rPr lang="ru-RU" sz="2400" b="1" dirty="0" smtClean="0">
                <a:solidFill>
                  <a:srgbClr val="333333"/>
                </a:solidFill>
                <a:latin typeface="Helvetica"/>
                <a:cs typeface="Helvetica"/>
              </a:rPr>
              <a:t>4х-6=2у   </a:t>
            </a:r>
          </a:p>
          <a:p>
            <a:r>
              <a:rPr lang="ru-RU" sz="2400" b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Helvetica"/>
                <a:cs typeface="Helvetica"/>
              </a:rPr>
              <a:t>               2х-3=у</a:t>
            </a:r>
          </a:p>
          <a:p>
            <a:r>
              <a:rPr lang="ru-RU" sz="2400" b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Helvetica"/>
                <a:cs typeface="Helvetica"/>
              </a:rPr>
              <a:t>               у=2х-3 – линейная функция 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4553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0099" y="404664"/>
            <a:ext cx="7863819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Тема урока </a:t>
            </a:r>
          </a:p>
          <a:p>
            <a:pPr algn="ctr"/>
            <a:r>
              <a:rPr lang="ru-RU" sz="3200" b="1" dirty="0" smtClean="0">
                <a:ln w="50800"/>
                <a:solidFill>
                  <a:srgbClr val="FF0000"/>
                </a:solidFill>
              </a:rPr>
              <a:t>Линейная функция и ее график</a:t>
            </a:r>
          </a:p>
          <a:p>
            <a:pPr algn="ctr"/>
            <a:endParaRPr lang="en-US" sz="3200" i="1" dirty="0" smtClean="0">
              <a:ln w="50800"/>
              <a:solidFill>
                <a:schemeClr val="bg1"/>
              </a:solidFill>
            </a:endParaRPr>
          </a:p>
          <a:p>
            <a:r>
              <a:rPr lang="en-US" sz="3600" i="1" dirty="0" smtClean="0">
                <a:ln w="50800"/>
                <a:solidFill>
                  <a:schemeClr val="bg1"/>
                </a:solidFill>
              </a:rPr>
              <a:t>             </a:t>
            </a:r>
          </a:p>
          <a:p>
            <a:r>
              <a:rPr lang="en-US" sz="3600" i="1" dirty="0">
                <a:ln w="50800"/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ln w="50800"/>
                <a:solidFill>
                  <a:schemeClr val="bg1"/>
                </a:solidFill>
              </a:rPr>
              <a:t>                 </a:t>
            </a:r>
          </a:p>
          <a:p>
            <a:pPr algn="ctr"/>
            <a:endParaRPr lang="en-US" sz="3200" b="1" dirty="0" smtClean="0">
              <a:ln w="50800"/>
              <a:solidFill>
                <a:srgbClr val="FF0000"/>
              </a:solidFill>
            </a:endParaRPr>
          </a:p>
          <a:p>
            <a:pPr algn="ctr"/>
            <a:endParaRPr lang="en-US" sz="3200" b="1" dirty="0" smtClean="0">
              <a:ln w="50800"/>
              <a:solidFill>
                <a:srgbClr val="FF0000"/>
              </a:solidFill>
            </a:endParaRPr>
          </a:p>
          <a:p>
            <a:pPr algn="ctr"/>
            <a:endParaRPr lang="ru-RU" sz="32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pic>
        <p:nvPicPr>
          <p:cNvPr id="7" name="Рисунок 6" descr="http://static.interneturok.cdnvideo.ru/content/konspekt_image/35886/575aa840_ef06_0130_e635_22000a1c9e1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44" y="4209752"/>
            <a:ext cx="1461690" cy="598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static.interneturok.cdnvideo.ru/content/konspekt_image/35887/57d8cdd0_ef06_0130_e636_22000a1c9e18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209752"/>
            <a:ext cx="1368152" cy="598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static.interneturok.cdnvideo.ru/content/konspekt_image/35888/585ab320_ef06_0130_e637_22000a1c9e18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49" y="5157192"/>
            <a:ext cx="1989167" cy="589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static.interneturok.cdnvideo.ru/content/konspekt_image/35875/511bf500_ef06_0130_e62a_22000a1c9e18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44" y="1624584"/>
            <a:ext cx="2808311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static.interneturok.cdnvideo.ru/content/konspekt_image/35883/55a25780_ef06_0130_e632_22000a1c9e18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99" y="2357924"/>
            <a:ext cx="2354268" cy="688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static.interneturok.cdnvideo.ru/content/konspekt_image/35885/56db6190_ef06_0130_e634_22000a1c9e18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30" y="3101817"/>
            <a:ext cx="2676687" cy="9197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3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тетради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07361"/>
            <a:ext cx="806489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y=</a:t>
            </a:r>
            <a:r>
              <a:rPr lang="en-US" sz="3200" i="1" dirty="0" err="1" smtClean="0">
                <a:solidFill>
                  <a:srgbClr val="C00000"/>
                </a:solidFill>
                <a:latin typeface="Segoe Script" panose="020B0504020000000003" pitchFamily="34" charset="0"/>
              </a:rPr>
              <a:t>kx+m</a:t>
            </a:r>
            <a:r>
              <a:rPr lang="en-US" sz="32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  </a:t>
            </a:r>
            <a:r>
              <a:rPr lang="ru-RU" sz="32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- линейная функция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где </a:t>
            </a:r>
            <a:r>
              <a:rPr lang="en-US" sz="3200" i="1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k, m </a:t>
            </a:r>
            <a:r>
              <a:rPr lang="ru-RU" sz="32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– числа(коэффициенты)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х -независимая переменная или   аргумент функции.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у -зависимая переменная или функция.</a:t>
            </a:r>
            <a:endParaRPr lang="ru-RU" sz="3200" dirty="0">
              <a:solidFill>
                <a:srgbClr val="C00000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4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46997"/>
            <a:ext cx="9144000" cy="8820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431547" y="188642"/>
            <a:ext cx="8694525" cy="1601924"/>
          </a:xfrm>
          <a:custGeom>
            <a:avLst/>
            <a:gdLst>
              <a:gd name="connsiteX0" fmla="*/ 0 w 8694525"/>
              <a:gd name="connsiteY0" fmla="*/ 266993 h 1601924"/>
              <a:gd name="connsiteX1" fmla="*/ 266993 w 8694525"/>
              <a:gd name="connsiteY1" fmla="*/ 0 h 1601924"/>
              <a:gd name="connsiteX2" fmla="*/ 8427532 w 8694525"/>
              <a:gd name="connsiteY2" fmla="*/ 0 h 1601924"/>
              <a:gd name="connsiteX3" fmla="*/ 8694525 w 8694525"/>
              <a:gd name="connsiteY3" fmla="*/ 266993 h 1601924"/>
              <a:gd name="connsiteX4" fmla="*/ 8694525 w 8694525"/>
              <a:gd name="connsiteY4" fmla="*/ 1334931 h 1601924"/>
              <a:gd name="connsiteX5" fmla="*/ 8427532 w 8694525"/>
              <a:gd name="connsiteY5" fmla="*/ 1601924 h 1601924"/>
              <a:gd name="connsiteX6" fmla="*/ 266993 w 8694525"/>
              <a:gd name="connsiteY6" fmla="*/ 1601924 h 1601924"/>
              <a:gd name="connsiteX7" fmla="*/ 0 w 8694525"/>
              <a:gd name="connsiteY7" fmla="*/ 1334931 h 1601924"/>
              <a:gd name="connsiteX8" fmla="*/ 0 w 8694525"/>
              <a:gd name="connsiteY8" fmla="*/ 266993 h 160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94525" h="1601924">
                <a:moveTo>
                  <a:pt x="0" y="266993"/>
                </a:moveTo>
                <a:cubicBezTo>
                  <a:pt x="0" y="119537"/>
                  <a:pt x="119537" y="0"/>
                  <a:pt x="266993" y="0"/>
                </a:cubicBezTo>
                <a:lnTo>
                  <a:pt x="8427532" y="0"/>
                </a:lnTo>
                <a:cubicBezTo>
                  <a:pt x="8574988" y="0"/>
                  <a:pt x="8694525" y="119537"/>
                  <a:pt x="8694525" y="266993"/>
                </a:cubicBezTo>
                <a:lnTo>
                  <a:pt x="8694525" y="1334931"/>
                </a:lnTo>
                <a:cubicBezTo>
                  <a:pt x="8694525" y="1482387"/>
                  <a:pt x="8574988" y="1601924"/>
                  <a:pt x="8427532" y="1601924"/>
                </a:cubicBezTo>
                <a:lnTo>
                  <a:pt x="266993" y="1601924"/>
                </a:lnTo>
                <a:cubicBezTo>
                  <a:pt x="119537" y="1601924"/>
                  <a:pt x="0" y="1482387"/>
                  <a:pt x="0" y="1334931"/>
                </a:cubicBezTo>
                <a:lnTo>
                  <a:pt x="0" y="2669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0134" tIns="78199" rIns="320134" bIns="78199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kern="1200" dirty="0" smtClean="0"/>
              <a:t>А) Функции </a:t>
            </a:r>
            <a:r>
              <a:rPr lang="ru-RU" sz="2800" kern="1200" dirty="0" smtClean="0">
                <a:solidFill>
                  <a:srgbClr val="FF0000"/>
                </a:solidFill>
              </a:rPr>
              <a:t>у=5х-3, у=-2х+5, у=7х, у=-х</a:t>
            </a:r>
            <a:r>
              <a:rPr lang="ru-RU" sz="2800" kern="1200" dirty="0" smtClean="0"/>
              <a:t>  - являются линейными, т.к. в эти функции переменная х входит в первой степени</a:t>
            </a:r>
            <a:endParaRPr lang="ru-RU" sz="2800" kern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570642"/>
            <a:ext cx="9144000" cy="8820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437563" y="2132861"/>
            <a:ext cx="8706436" cy="1869244"/>
          </a:xfrm>
          <a:custGeom>
            <a:avLst/>
            <a:gdLst>
              <a:gd name="connsiteX0" fmla="*/ 0 w 8706436"/>
              <a:gd name="connsiteY0" fmla="*/ 311547 h 1869244"/>
              <a:gd name="connsiteX1" fmla="*/ 311547 w 8706436"/>
              <a:gd name="connsiteY1" fmla="*/ 0 h 1869244"/>
              <a:gd name="connsiteX2" fmla="*/ 8394889 w 8706436"/>
              <a:gd name="connsiteY2" fmla="*/ 0 h 1869244"/>
              <a:gd name="connsiteX3" fmla="*/ 8706436 w 8706436"/>
              <a:gd name="connsiteY3" fmla="*/ 311547 h 1869244"/>
              <a:gd name="connsiteX4" fmla="*/ 8706436 w 8706436"/>
              <a:gd name="connsiteY4" fmla="*/ 1557697 h 1869244"/>
              <a:gd name="connsiteX5" fmla="*/ 8394889 w 8706436"/>
              <a:gd name="connsiteY5" fmla="*/ 1869244 h 1869244"/>
              <a:gd name="connsiteX6" fmla="*/ 311547 w 8706436"/>
              <a:gd name="connsiteY6" fmla="*/ 1869244 h 1869244"/>
              <a:gd name="connsiteX7" fmla="*/ 0 w 8706436"/>
              <a:gd name="connsiteY7" fmla="*/ 1557697 h 1869244"/>
              <a:gd name="connsiteX8" fmla="*/ 0 w 8706436"/>
              <a:gd name="connsiteY8" fmla="*/ 311547 h 186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06436" h="1869244">
                <a:moveTo>
                  <a:pt x="0" y="311547"/>
                </a:moveTo>
                <a:cubicBezTo>
                  <a:pt x="0" y="139484"/>
                  <a:pt x="139484" y="0"/>
                  <a:pt x="311547" y="0"/>
                </a:cubicBezTo>
                <a:lnTo>
                  <a:pt x="8394889" y="0"/>
                </a:lnTo>
                <a:cubicBezTo>
                  <a:pt x="8566952" y="0"/>
                  <a:pt x="8706436" y="139484"/>
                  <a:pt x="8706436" y="311547"/>
                </a:cubicBezTo>
                <a:lnTo>
                  <a:pt x="8706436" y="1557697"/>
                </a:lnTo>
                <a:cubicBezTo>
                  <a:pt x="8706436" y="1729760"/>
                  <a:pt x="8566952" y="1869244"/>
                  <a:pt x="8394889" y="1869244"/>
                </a:cubicBezTo>
                <a:lnTo>
                  <a:pt x="311547" y="1869244"/>
                </a:lnTo>
                <a:cubicBezTo>
                  <a:pt x="139484" y="1869244"/>
                  <a:pt x="0" y="1729760"/>
                  <a:pt x="0" y="1557697"/>
                </a:cubicBezTo>
                <a:lnTo>
                  <a:pt x="0" y="3115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3184" tIns="91249" rIns="333184" bIns="91249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kern="1200" dirty="0" smtClean="0"/>
              <a:t>Б) Функции </a:t>
            </a:r>
            <a:r>
              <a:rPr lang="ru-RU" sz="2800" kern="1200" dirty="0" smtClean="0">
                <a:solidFill>
                  <a:srgbClr val="FF0000"/>
                </a:solidFill>
              </a:rPr>
              <a:t>у=-3, у=0, у=5 </a:t>
            </a:r>
            <a:r>
              <a:rPr lang="ru-RU" sz="2800" kern="1200" dirty="0" smtClean="0"/>
              <a:t>также являются линейными. Для всех функций </a:t>
            </a:r>
            <a:r>
              <a:rPr lang="en-US" sz="2800" kern="1200" dirty="0" smtClean="0"/>
              <a:t>k</a:t>
            </a:r>
            <a:r>
              <a:rPr lang="ru-RU" sz="2800" kern="1200" dirty="0" smtClean="0"/>
              <a:t>=0</a:t>
            </a:r>
            <a:endParaRPr lang="ru-RU" sz="2800" kern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966292"/>
            <a:ext cx="9144000" cy="8820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олилиния 10"/>
              <p:cNvSpPr/>
              <p:nvPr/>
            </p:nvSpPr>
            <p:spPr>
              <a:xfrm>
                <a:off x="437563" y="4374105"/>
                <a:ext cx="8706436" cy="1789285"/>
              </a:xfrm>
              <a:custGeom>
                <a:avLst/>
                <a:gdLst>
                  <a:gd name="connsiteX0" fmla="*/ 0 w 8706436"/>
                  <a:gd name="connsiteY0" fmla="*/ 298220 h 1789285"/>
                  <a:gd name="connsiteX1" fmla="*/ 298220 w 8706436"/>
                  <a:gd name="connsiteY1" fmla="*/ 0 h 1789285"/>
                  <a:gd name="connsiteX2" fmla="*/ 8408216 w 8706436"/>
                  <a:gd name="connsiteY2" fmla="*/ 0 h 1789285"/>
                  <a:gd name="connsiteX3" fmla="*/ 8706436 w 8706436"/>
                  <a:gd name="connsiteY3" fmla="*/ 298220 h 1789285"/>
                  <a:gd name="connsiteX4" fmla="*/ 8706436 w 8706436"/>
                  <a:gd name="connsiteY4" fmla="*/ 1491065 h 1789285"/>
                  <a:gd name="connsiteX5" fmla="*/ 8408216 w 8706436"/>
                  <a:gd name="connsiteY5" fmla="*/ 1789285 h 1789285"/>
                  <a:gd name="connsiteX6" fmla="*/ 298220 w 8706436"/>
                  <a:gd name="connsiteY6" fmla="*/ 1789285 h 1789285"/>
                  <a:gd name="connsiteX7" fmla="*/ 0 w 8706436"/>
                  <a:gd name="connsiteY7" fmla="*/ 1491065 h 1789285"/>
                  <a:gd name="connsiteX8" fmla="*/ 0 w 8706436"/>
                  <a:gd name="connsiteY8" fmla="*/ 298220 h 1789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6436" h="1789285">
                    <a:moveTo>
                      <a:pt x="0" y="298220"/>
                    </a:moveTo>
                    <a:cubicBezTo>
                      <a:pt x="0" y="133518"/>
                      <a:pt x="133518" y="0"/>
                      <a:pt x="298220" y="0"/>
                    </a:cubicBezTo>
                    <a:lnTo>
                      <a:pt x="8408216" y="0"/>
                    </a:lnTo>
                    <a:cubicBezTo>
                      <a:pt x="8572918" y="0"/>
                      <a:pt x="8706436" y="133518"/>
                      <a:pt x="8706436" y="298220"/>
                    </a:cubicBezTo>
                    <a:lnTo>
                      <a:pt x="8706436" y="1491065"/>
                    </a:lnTo>
                    <a:cubicBezTo>
                      <a:pt x="8706436" y="1655767"/>
                      <a:pt x="8572918" y="1789285"/>
                      <a:pt x="8408216" y="1789285"/>
                    </a:cubicBezTo>
                    <a:lnTo>
                      <a:pt x="298220" y="1789285"/>
                    </a:lnTo>
                    <a:cubicBezTo>
                      <a:pt x="133518" y="1789285"/>
                      <a:pt x="0" y="1655767"/>
                      <a:pt x="0" y="1491065"/>
                    </a:cubicBezTo>
                    <a:lnTo>
                      <a:pt x="0" y="29822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29281" tIns="87346" rIns="329281" bIns="87346" numCol="1" spcCol="1270" anchor="ctr" anchorCtr="0">
                <a:noAutofit/>
              </a:bodyPr>
              <a:lstStyle/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kern="1200" dirty="0" smtClean="0"/>
                  <a:t>В) функции </a:t>
                </a:r>
                <a:r>
                  <a:rPr lang="ru-RU" sz="2800" b="0" kern="1200" dirty="0" smtClean="0">
                    <a:solidFill>
                      <a:srgbClr val="FF0000"/>
                    </a:solidFill>
                  </a:rPr>
                  <a:t>у=</a:t>
                </a:r>
                <a14:m>
                  <m:oMath xmlns:m="http://schemas.openxmlformats.org/officeDocument/2006/math">
                    <m:r>
                      <a:rPr lang="ru-RU" sz="2800" b="0" i="1" kern="120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sz="2800" b="0" i="1" kern="12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kern="12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kern="12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b="0" i="1" kern="1200" smtClean="0">
                        <a:solidFill>
                          <a:srgbClr val="FF0000"/>
                        </a:solidFill>
                        <a:latin typeface="Cambria Math"/>
                      </a:rPr>
                      <m:t>+3,     у=</m:t>
                    </m:r>
                    <m:f>
                      <m:fPr>
                        <m:ctrlPr>
                          <a:rPr lang="ru-RU" sz="2800" b="0" i="1" kern="12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kern="12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b="0" i="1" kern="12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5х−3</m:t>
                        </m:r>
                      </m:den>
                    </m:f>
                    <m:r>
                      <a:rPr lang="ru-RU" sz="2800" b="0" i="1" kern="1200" smtClean="0">
                        <a:solidFill>
                          <a:srgbClr val="FF0000"/>
                        </a:solidFill>
                        <a:latin typeface="Cambria Math"/>
                      </a:rPr>
                      <m:t>  ,  у=</m:t>
                    </m:r>
                    <m:f>
                      <m:fPr>
                        <m:ctrlPr>
                          <a:rPr lang="ru-RU" sz="2800" b="0" i="1" kern="12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kern="12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−2х+5</m:t>
                        </m:r>
                      </m:num>
                      <m:den>
                        <m:r>
                          <a:rPr lang="ru-RU" sz="2800" b="0" i="1" kern="120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2800" kern="1200" dirty="0" smtClean="0"/>
                  <a:t>   не являются линейными</a:t>
                </a:r>
                <a:endParaRPr lang="ru-RU" sz="2800" kern="1200" dirty="0"/>
              </a:p>
            </p:txBody>
          </p:sp>
        </mc:Choice>
        <mc:Fallback xmlns="">
          <p:sp>
            <p:nvSpPr>
              <p:cNvPr id="11" name="Полилиния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63" y="4374105"/>
                <a:ext cx="8706436" cy="1789285"/>
              </a:xfrm>
              <a:custGeom>
                <a:avLst/>
                <a:gdLst>
                  <a:gd name="connsiteX0" fmla="*/ 0 w 8706436"/>
                  <a:gd name="connsiteY0" fmla="*/ 298220 h 1789285"/>
                  <a:gd name="connsiteX1" fmla="*/ 298220 w 8706436"/>
                  <a:gd name="connsiteY1" fmla="*/ 0 h 1789285"/>
                  <a:gd name="connsiteX2" fmla="*/ 8408216 w 8706436"/>
                  <a:gd name="connsiteY2" fmla="*/ 0 h 1789285"/>
                  <a:gd name="connsiteX3" fmla="*/ 8706436 w 8706436"/>
                  <a:gd name="connsiteY3" fmla="*/ 298220 h 1789285"/>
                  <a:gd name="connsiteX4" fmla="*/ 8706436 w 8706436"/>
                  <a:gd name="connsiteY4" fmla="*/ 1491065 h 1789285"/>
                  <a:gd name="connsiteX5" fmla="*/ 8408216 w 8706436"/>
                  <a:gd name="connsiteY5" fmla="*/ 1789285 h 1789285"/>
                  <a:gd name="connsiteX6" fmla="*/ 298220 w 8706436"/>
                  <a:gd name="connsiteY6" fmla="*/ 1789285 h 1789285"/>
                  <a:gd name="connsiteX7" fmla="*/ 0 w 8706436"/>
                  <a:gd name="connsiteY7" fmla="*/ 1491065 h 1789285"/>
                  <a:gd name="connsiteX8" fmla="*/ 0 w 8706436"/>
                  <a:gd name="connsiteY8" fmla="*/ 298220 h 1789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6436" h="1789285">
                    <a:moveTo>
                      <a:pt x="0" y="298220"/>
                    </a:moveTo>
                    <a:cubicBezTo>
                      <a:pt x="0" y="133518"/>
                      <a:pt x="133518" y="0"/>
                      <a:pt x="298220" y="0"/>
                    </a:cubicBezTo>
                    <a:lnTo>
                      <a:pt x="8408216" y="0"/>
                    </a:lnTo>
                    <a:cubicBezTo>
                      <a:pt x="8572918" y="0"/>
                      <a:pt x="8706436" y="133518"/>
                      <a:pt x="8706436" y="298220"/>
                    </a:cubicBezTo>
                    <a:lnTo>
                      <a:pt x="8706436" y="1491065"/>
                    </a:lnTo>
                    <a:cubicBezTo>
                      <a:pt x="8706436" y="1655767"/>
                      <a:pt x="8572918" y="1789285"/>
                      <a:pt x="8408216" y="1789285"/>
                    </a:cubicBezTo>
                    <a:lnTo>
                      <a:pt x="298220" y="1789285"/>
                    </a:lnTo>
                    <a:cubicBezTo>
                      <a:pt x="133518" y="1789285"/>
                      <a:pt x="0" y="1655767"/>
                      <a:pt x="0" y="1491065"/>
                    </a:cubicBezTo>
                    <a:lnTo>
                      <a:pt x="0" y="298220"/>
                    </a:lnTo>
                    <a:close/>
                  </a:path>
                </a:pathLst>
              </a:cu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99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Схема 4"/>
              <p:cNvGraphicFramePr/>
              <p:nvPr>
                <p:extLst>
                  <p:ext uri="{D42A27DB-BD31-4B8C-83A1-F6EECF244321}">
                    <p14:modId xmlns:p14="http://schemas.microsoft.com/office/powerpoint/2010/main" val="3648214260"/>
                  </p:ext>
                </p:extLst>
              </p:nvPr>
            </p:nvGraphicFramePr>
            <p:xfrm>
              <a:off x="179512" y="1"/>
              <a:ext cx="8784976" cy="673402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Схема 4"/>
              <p:cNvGraphicFramePr/>
              <p:nvPr>
                <p:extLst>
                  <p:ext uri="{D42A27DB-BD31-4B8C-83A1-F6EECF244321}">
                    <p14:modId xmlns:p14="http://schemas.microsoft.com/office/powerpoint/2010/main" val="3648214260"/>
                  </p:ext>
                </p:extLst>
              </p:nvPr>
            </p:nvGraphicFramePr>
            <p:xfrm>
              <a:off x="179512" y="1"/>
              <a:ext cx="8784976" cy="673402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968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BC406A-78B4-4AFC-83ED-4BC8517E9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FBC406A-78B4-4AFC-83ED-4BC8517E91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B8456F-8D36-4E75-A007-A846A4B77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55B8456F-8D36-4E75-A007-A846A4B77F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53C624-8780-417C-90B3-78630EB6D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953C624-8780-417C-90B3-78630EB6DE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9F8E76-DAD6-4D1C-8AAD-B496EA5EF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1E9F8E76-DAD6-4D1C-8AAD-B496EA5EF0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132CDE-E47F-47C4-9B97-CF25398B1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07132CDE-E47F-47C4-9B97-CF25398B1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89199769"/>
                  </p:ext>
                </p:extLst>
              </p:nvPr>
            </p:nvGraphicFramePr>
            <p:xfrm>
              <a:off x="395536" y="1484784"/>
              <a:ext cx="8424936" cy="500799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212058"/>
                    <a:gridCol w="3054746"/>
                    <a:gridCol w="1158132"/>
                  </a:tblGrid>
                  <a:tr h="1461581"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ru-RU" sz="1800">
                              <a:effectLst/>
                            </a:rPr>
                            <a:t>Выпишите коэффициенты линейной функции </a:t>
                          </a:r>
                          <a:r>
                            <a:rPr lang="en-US" sz="1800">
                              <a:effectLst/>
                            </a:rPr>
                            <a:t>y</a:t>
                          </a:r>
                          <a:r>
                            <a:rPr lang="ru-RU" sz="1800">
                              <a:effectLst/>
                            </a:rPr>
                            <a:t>=</a:t>
                          </a:r>
                          <a:r>
                            <a:rPr lang="en-US" sz="1800">
                              <a:effectLst/>
                            </a:rPr>
                            <a:t>kx</a:t>
                          </a:r>
                          <a:r>
                            <a:rPr lang="ru-RU" sz="1800">
                              <a:effectLst/>
                            </a:rPr>
                            <a:t>+</a:t>
                          </a:r>
                          <a:r>
                            <a:rPr lang="en-US" sz="1800">
                              <a:effectLst/>
                            </a:rPr>
                            <a:t>m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Ответ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Проверка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(+/-) 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3504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а) у=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х</m:t>
                                  </m:r>
                                </m:num>
                                <m:den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sz="1800">
                                  <a:effectLst/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k=         ,  m=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659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б) у= -6х+4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k=         ,  m=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659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в) у= - 5 +2,5х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k=         ,  m=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3504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г) у=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−40+6х</m:t>
                                  </m:r>
                                </m:num>
                                <m:den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k=         ,  m=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089920"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ru-RU" sz="1800">
                              <a:effectLst/>
                            </a:rPr>
                            <a:t>Составьте линейную функцию </a:t>
                          </a:r>
                          <a:r>
                            <a:rPr lang="en-US" sz="1800">
                              <a:effectLst/>
                            </a:rPr>
                            <a:t>y</a:t>
                          </a:r>
                          <a:r>
                            <a:rPr lang="ru-RU" sz="1800">
                              <a:effectLst/>
                            </a:rPr>
                            <a:t>=</a:t>
                          </a:r>
                          <a:r>
                            <a:rPr lang="en-US" sz="1800">
                              <a:effectLst/>
                            </a:rPr>
                            <a:t>kx</a:t>
                          </a:r>
                          <a:r>
                            <a:rPr lang="ru-RU" sz="1800">
                              <a:effectLst/>
                            </a:rPr>
                            <a:t>+</a:t>
                          </a:r>
                          <a:r>
                            <a:rPr lang="en-US" sz="1800">
                              <a:effectLst/>
                            </a:rPr>
                            <a:t>m</a:t>
                          </a:r>
                          <a:r>
                            <a:rPr lang="ru-RU" sz="1800">
                              <a:effectLst/>
                            </a:rPr>
                            <a:t>, если: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Ответ 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Проверка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(+/-)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659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А) </a:t>
                          </a:r>
                          <a:r>
                            <a:rPr lang="en-US" sz="1800">
                              <a:effectLst/>
                            </a:rPr>
                            <a:t>k= </a:t>
                          </a:r>
                          <a:r>
                            <a:rPr lang="ru-RU" sz="1800">
                              <a:effectLst/>
                            </a:rPr>
                            <a:t>-4</a:t>
                          </a:r>
                          <a:r>
                            <a:rPr lang="en-US" sz="1800">
                              <a:effectLst/>
                            </a:rPr>
                            <a:t>        ,  m=</a:t>
                          </a:r>
                          <a:r>
                            <a:rPr lang="ru-RU" sz="1800">
                              <a:effectLst/>
                            </a:rPr>
                            <a:t>44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659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Б) </a:t>
                          </a:r>
                          <a:r>
                            <a:rPr lang="en-US" sz="1800">
                              <a:effectLst/>
                            </a:rPr>
                            <a:t>m=</a:t>
                          </a:r>
                          <a:r>
                            <a:rPr lang="ru-RU" sz="1800">
                              <a:effectLst/>
                            </a:rPr>
                            <a:t>-7,     </a:t>
                          </a:r>
                          <a:r>
                            <a:rPr lang="en-US" sz="1800">
                              <a:effectLst/>
                            </a:rPr>
                            <a:t>k= </a:t>
                          </a:r>
                          <a:r>
                            <a:rPr lang="ru-RU" sz="1800">
                              <a:effectLst/>
                            </a:rPr>
                            <a:t>17</a:t>
                          </a:r>
                          <a:r>
                            <a:rPr lang="en-US" sz="1800">
                              <a:effectLst/>
                            </a:rPr>
                            <a:t>       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89199769"/>
                  </p:ext>
                </p:extLst>
              </p:nvPr>
            </p:nvGraphicFramePr>
            <p:xfrm>
              <a:off x="395536" y="1484784"/>
              <a:ext cx="8424936" cy="500799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212058"/>
                    <a:gridCol w="3054746"/>
                    <a:gridCol w="1158132"/>
                  </a:tblGrid>
                  <a:tr h="1461581">
                    <a:tc>
                      <a:txBody>
                        <a:bodyPr/>
                        <a:lstStyle/>
                        <a:p>
                          <a:pPr marL="342900" lvl="0" indent="-3429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ru-RU" sz="1800">
                              <a:effectLst/>
                            </a:rPr>
                            <a:t>Выпишите коэффициенты линейной функции </a:t>
                          </a:r>
                          <a:r>
                            <a:rPr lang="en-US" sz="1800">
                              <a:effectLst/>
                            </a:rPr>
                            <a:t>y</a:t>
                          </a:r>
                          <a:r>
                            <a:rPr lang="ru-RU" sz="1800">
                              <a:effectLst/>
                            </a:rPr>
                            <a:t>=</a:t>
                          </a:r>
                          <a:r>
                            <a:rPr lang="en-US" sz="1800">
                              <a:effectLst/>
                            </a:rPr>
                            <a:t>kx</a:t>
                          </a:r>
                          <a:r>
                            <a:rPr lang="ru-RU" sz="1800">
                              <a:effectLst/>
                            </a:rPr>
                            <a:t>+</a:t>
                          </a:r>
                          <a:r>
                            <a:rPr lang="en-US" sz="1800">
                              <a:effectLst/>
                            </a:rPr>
                            <a:t>m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Ответ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Проверка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(+/-) 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3504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45" t="-288506" r="-100000" b="-5839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k=         ,  m=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659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б) у= -6х+4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k=         ,  m=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659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в) у= - 5 +2,5х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k=         ,  m=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3504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45" t="-513636" r="-100000" b="-347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k=         ,  m=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089920">
                    <a:tc>
                      <a:txBody>
                        <a:bodyPr/>
                        <a:lstStyle/>
                        <a:p>
                          <a:pPr marL="342900" lvl="0" indent="-3429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ru-RU" sz="1800">
                              <a:effectLst/>
                            </a:rPr>
                            <a:t>Составьте линейную функцию </a:t>
                          </a:r>
                          <a:r>
                            <a:rPr lang="en-US" sz="1800">
                              <a:effectLst/>
                            </a:rPr>
                            <a:t>y</a:t>
                          </a:r>
                          <a:r>
                            <a:rPr lang="ru-RU" sz="1800">
                              <a:effectLst/>
                            </a:rPr>
                            <a:t>=</a:t>
                          </a:r>
                          <a:r>
                            <a:rPr lang="en-US" sz="1800">
                              <a:effectLst/>
                            </a:rPr>
                            <a:t>kx</a:t>
                          </a:r>
                          <a:r>
                            <a:rPr lang="ru-RU" sz="1800">
                              <a:effectLst/>
                            </a:rPr>
                            <a:t>+</a:t>
                          </a:r>
                          <a:r>
                            <a:rPr lang="en-US" sz="1800">
                              <a:effectLst/>
                            </a:rPr>
                            <a:t>m</a:t>
                          </a:r>
                          <a:r>
                            <a:rPr lang="ru-RU" sz="1800">
                              <a:effectLst/>
                            </a:rPr>
                            <a:t>, если: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Ответ 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Проверка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(+/-)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659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А) </a:t>
                          </a:r>
                          <a:r>
                            <a:rPr lang="en-US" sz="1800">
                              <a:effectLst/>
                            </a:rPr>
                            <a:t>k= </a:t>
                          </a:r>
                          <a:r>
                            <a:rPr lang="ru-RU" sz="1800">
                              <a:effectLst/>
                            </a:rPr>
                            <a:t>-4</a:t>
                          </a:r>
                          <a:r>
                            <a:rPr lang="en-US" sz="1800">
                              <a:effectLst/>
                            </a:rPr>
                            <a:t>        ,  m=</a:t>
                          </a:r>
                          <a:r>
                            <a:rPr lang="ru-RU" sz="1800">
                              <a:effectLst/>
                            </a:rPr>
                            <a:t>44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4659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Б) </a:t>
                          </a:r>
                          <a:r>
                            <a:rPr lang="en-US" sz="1800">
                              <a:effectLst/>
                            </a:rPr>
                            <a:t>m=</a:t>
                          </a:r>
                          <a:r>
                            <a:rPr lang="ru-RU" sz="1800">
                              <a:effectLst/>
                            </a:rPr>
                            <a:t>-7,     </a:t>
                          </a:r>
                          <a:r>
                            <a:rPr lang="en-US" sz="1800">
                              <a:effectLst/>
                            </a:rPr>
                            <a:t>k= </a:t>
                          </a:r>
                          <a:r>
                            <a:rPr lang="ru-RU" sz="1800">
                              <a:effectLst/>
                            </a:rPr>
                            <a:t>17</a:t>
                          </a:r>
                          <a:r>
                            <a:rPr lang="en-US" sz="1800">
                              <a:effectLst/>
                            </a:rPr>
                            <a:t>       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614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691</TotalTime>
  <Words>655</Words>
  <Application>Microsoft Office PowerPoint</Application>
  <PresentationFormat>Экран (4:3)</PresentationFormat>
  <Paragraphs>164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Winter</vt:lpstr>
      <vt:lpstr>Тема Office</vt:lpstr>
      <vt:lpstr>МБУ Тоора-Хемская СОШ Учитель математики: Кара-Сал Елена Хеймер-ооловна предмет: Алгебра Класс: 7 Тема: «Линейная функция и ее график» новая тема</vt:lpstr>
      <vt:lpstr>Повторение  </vt:lpstr>
      <vt:lpstr>Рассмотрим пример: Построить график уравнения </vt:lpstr>
      <vt:lpstr>   На данном уроке мы познакомимся с понятием линейной функции, выведем ее в общем виде и рассмотрим частные случаи. На предыдущих уроках мы изучали линейное уравнение с двумя переменными, это уравнение вида: </vt:lpstr>
      <vt:lpstr>Презентация PowerPoint</vt:lpstr>
      <vt:lpstr>В тетради</vt:lpstr>
      <vt:lpstr>Презентация PowerPoint</vt:lpstr>
      <vt:lpstr>Презентация PowerPoint</vt:lpstr>
      <vt:lpstr>Самостоятельная работа</vt:lpstr>
      <vt:lpstr>Физминутка на английском языке</vt:lpstr>
      <vt:lpstr>Проблемная ситуация </vt:lpstr>
      <vt:lpstr>Рассмотрим пример</vt:lpstr>
      <vt:lpstr>Задание: №8.17а, №8.18б №8.20а, 8.21а</vt:lpstr>
      <vt:lpstr>Презентация PowerPoint</vt:lpstr>
      <vt:lpstr>Тест </vt:lpstr>
      <vt:lpstr>Домашнее задание §8,стр42-учебник №8.8-8.10(в) №8.17-8.21(в)</vt:lpstr>
      <vt:lpstr>  Литература 1)Алгебра 7 класс, учебник, задачник, А.Г.Мордкович, «Мнемозина»М.2012г 2)поурочные разработки по алгебре к умк А.Г.Мордковича (М:Мнемозина)2010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 </dc:title>
  <dc:creator>Пользователь</dc:creator>
  <cp:lastModifiedBy>Пользователь</cp:lastModifiedBy>
  <cp:revision>52</cp:revision>
  <cp:lastPrinted>2015-11-04T15:48:31Z</cp:lastPrinted>
  <dcterms:created xsi:type="dcterms:W3CDTF">2015-11-02T12:12:54Z</dcterms:created>
  <dcterms:modified xsi:type="dcterms:W3CDTF">2015-11-05T08:37:41Z</dcterms:modified>
</cp:coreProperties>
</file>