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6" r:id="rId3"/>
    <p:sldId id="284" r:id="rId4"/>
    <p:sldId id="283" r:id="rId5"/>
    <p:sldId id="259" r:id="rId6"/>
    <p:sldId id="260" r:id="rId7"/>
    <p:sldId id="264" r:id="rId8"/>
    <p:sldId id="265" r:id="rId9"/>
    <p:sldId id="273" r:id="rId10"/>
    <p:sldId id="285" r:id="rId11"/>
    <p:sldId id="266" r:id="rId12"/>
    <p:sldId id="278" r:id="rId13"/>
    <p:sldId id="279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BE2C28"/>
    <a:srgbClr val="006600"/>
    <a:srgbClr val="259F9C"/>
    <a:srgbClr val="26C09B"/>
    <a:srgbClr val="B0A268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62" autoAdjust="0"/>
    <p:restoredTop sz="94660"/>
  </p:normalViewPr>
  <p:slideViewPr>
    <p:cSldViewPr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10FC4-EBCA-47D7-928D-DA86D43A91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652C5-50DE-4773-B88B-70509C55B7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C4224-647A-4FD7-A882-12201A8EE0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CBF665-F46B-4610-8A78-1C877AC296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37DFD9-B941-4CE5-B48E-FB017729B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65AB6-3904-4BB2-B3B5-9ED07AB9E5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DDA6-C314-499A-8549-CDD681125E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CEB76-D81A-49EC-A64F-67BB46EE76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9D00A-9938-44AA-985B-63184176C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76048-EA09-4A65-BDFF-5520582F4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2E9B0-5F0B-4DC8-90FC-DB6EB54CA9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3409F-F382-45C6-A13B-B95E450305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05146-75C9-436A-95CF-CB6CD88B67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134365-6E78-4398-82A4-DC665A79AED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slide" Target="slide1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slide" Target="slide1.xm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715436" cy="17081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Классная работа.	 24.12.</a:t>
            </a:r>
            <a:br>
              <a:rPr lang="ru-RU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Правильные и неправильные дроби.</a:t>
            </a:r>
            <a:br>
              <a:rPr lang="ru-RU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308725"/>
            <a:ext cx="360362" cy="360363"/>
          </a:xfrm>
          <a:prstGeom prst="actionButtonBackPrevious">
            <a:avLst/>
          </a:prstGeom>
          <a:solidFill>
            <a:srgbClr val="B0A2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2" name="Picture 6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652963"/>
            <a:ext cx="3168650" cy="138588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571612"/>
            <a:ext cx="900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Физкультминутка!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Решение упражнений: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400" dirty="0" smtClean="0">
                <a:latin typeface="Century Gothic" pitchFamily="34" charset="0"/>
              </a:rPr>
              <a:t>№975,№976, №977</a:t>
            </a:r>
          </a:p>
          <a:p>
            <a:pPr algn="ctr">
              <a:buFontTx/>
              <a:buNone/>
            </a:pPr>
            <a:r>
              <a:rPr lang="ru-RU" sz="4400" dirty="0" smtClean="0">
                <a:latin typeface="Century Gothic" pitchFamily="34" charset="0"/>
              </a:rPr>
              <a:t>№980.</a:t>
            </a:r>
          </a:p>
          <a:p>
            <a:pPr algn="ctr">
              <a:buFontTx/>
              <a:buNone/>
            </a:pPr>
            <a:endParaRPr lang="ru-RU" sz="4400" dirty="0">
              <a:latin typeface="Century Gothic" pitchFamily="34" charset="0"/>
            </a:endParaRPr>
          </a:p>
        </p:txBody>
      </p:sp>
      <p:sp>
        <p:nvSpPr>
          <p:cNvPr id="1946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433387" cy="431800"/>
          </a:xfrm>
          <a:prstGeom prst="actionButtonForwardNext">
            <a:avLst/>
          </a:prstGeom>
          <a:solidFill>
            <a:srgbClr val="B0A2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а)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правильные дроби:</a:t>
            </a:r>
          </a:p>
          <a:p>
            <a:pPr>
              <a:buFontTx/>
              <a:buNone/>
            </a:pPr>
            <a:endParaRPr lang="ru-RU" sz="2800" dirty="0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endParaRPr lang="ru-RU" sz="2800" dirty="0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endParaRPr lang="ru-RU" sz="2800" dirty="0">
              <a:solidFill>
                <a:schemeClr val="accent2"/>
              </a:solidFill>
              <a:latin typeface="Century Gothic" pitchFamily="34" charset="0"/>
            </a:endParaRPr>
          </a:p>
          <a:p>
            <a:pPr>
              <a:buFontTx/>
              <a:buNone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б) неправильные дроби:</a:t>
            </a:r>
          </a:p>
          <a:p>
            <a:pPr>
              <a:buFontTx/>
              <a:buNone/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         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chemeClr val="accent2"/>
                </a:solidFill>
                <a:latin typeface="Century Gothic" pitchFamily="34" charset="0"/>
              </a:rPr>
              <a:t>     </a:t>
            </a:r>
          </a:p>
          <a:p>
            <a:pPr>
              <a:buFontTx/>
              <a:buNone/>
            </a:pPr>
            <a:r>
              <a:rPr lang="ru-RU" sz="2800" dirty="0">
                <a:latin typeface="Century Gothic" pitchFamily="34" charset="0"/>
              </a:rPr>
              <a:t>          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484438" y="2155825"/>
          <a:ext cx="3887787" cy="1430338"/>
        </p:xfrm>
        <a:graphic>
          <a:graphicData uri="http://schemas.openxmlformats.org/presentationml/2006/ole">
            <p:oleObj spid="_x0000_s31748" name="Equation" r:id="rId3" imgW="1028520" imgH="393480" progId="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484438" y="4365625"/>
          <a:ext cx="3887787" cy="1403350"/>
        </p:xfrm>
        <a:graphic>
          <a:graphicData uri="http://schemas.openxmlformats.org/presentationml/2006/ole">
            <p:oleObj spid="_x0000_s31750" name="Equation" r:id="rId4" imgW="1091880" imgH="393480" progId="">
              <p:embed/>
            </p:oleObj>
          </a:graphicData>
        </a:graphic>
      </p:graphicFrame>
      <p:sp>
        <p:nvSpPr>
          <p:cNvPr id="3175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360363" cy="360362"/>
          </a:xfrm>
          <a:prstGeom prst="actionButtonBackPrevious">
            <a:avLst/>
          </a:prstGeom>
          <a:solidFill>
            <a:srgbClr val="B0A2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Выполните тест устно: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569325" cy="56896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dirty="0"/>
              <a:t>1) </a:t>
            </a:r>
            <a:r>
              <a:rPr lang="ru-RU" sz="2400" dirty="0"/>
              <a:t>Если числитель больше знаменателя, то дробь -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правильная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б)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неправильная;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в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обыкновенная</a:t>
            </a:r>
            <a:r>
              <a:rPr lang="ru-RU" sz="2000" dirty="0"/>
              <a:t>.</a:t>
            </a: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400" b="1" i="1" dirty="0"/>
              <a:t>2) </a:t>
            </a:r>
            <a:r>
              <a:rPr lang="ru-RU" sz="2400" dirty="0"/>
              <a:t>Если числитель меньше знаменателя, то дробь-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правильная</a:t>
            </a: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б) 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неправильная;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в</a:t>
            </a: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обыкновенная</a:t>
            </a:r>
            <a:r>
              <a:rPr lang="ru-RU" sz="2000" dirty="0"/>
              <a:t>.</a:t>
            </a:r>
          </a:p>
          <a:p>
            <a:pPr>
              <a:buFontTx/>
              <a:buNone/>
            </a:pP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sz="2400" b="1" i="1" dirty="0"/>
              <a:t>3) </a:t>
            </a:r>
            <a:r>
              <a:rPr lang="ru-RU" sz="2400" dirty="0"/>
              <a:t>Дробь       будет неправильной, если: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а)с=6;             б)с=3;              в)с=5.</a:t>
            </a:r>
            <a:endParaRPr lang="ru-RU" sz="1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sz="2400" b="1" i="1" dirty="0"/>
              <a:t>4) </a:t>
            </a:r>
            <a:r>
              <a:rPr lang="ru-RU" sz="2400" dirty="0"/>
              <a:t>Найдите два значения а, при которых дробь                будет неправильной и  меньше        .</a:t>
            </a: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= 10,  а = </a:t>
            </a:r>
            <a:r>
              <a:rPr 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692275" y="3429000"/>
          <a:ext cx="293688" cy="762000"/>
        </p:xfrm>
        <a:graphic>
          <a:graphicData uri="http://schemas.openxmlformats.org/presentationml/2006/ole">
            <p:oleObj spid="_x0000_s32772" name="Формула" r:id="rId3" imgW="152280" imgH="393480" progId="Equation.3">
              <p:embed/>
            </p:oleObj>
          </a:graphicData>
        </a:graphic>
      </p:graphicFrame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0" y="0"/>
          <a:ext cx="571500" cy="390525"/>
        </p:xfrm>
        <a:graphic>
          <a:graphicData uri="http://schemas.openxmlformats.org/presentationml/2006/ole">
            <p:oleObj spid="_x0000_s32774" name="Формула" r:id="rId4" imgW="152334" imgH="393529" progId="Equation.3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7092950" y="4724400"/>
          <a:ext cx="325438" cy="838200"/>
        </p:xfrm>
        <a:graphic>
          <a:graphicData uri="http://schemas.openxmlformats.org/presentationml/2006/ole">
            <p:oleObj spid="_x0000_s32775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5292725" y="5229225"/>
          <a:ext cx="368300" cy="762000"/>
        </p:xfrm>
        <a:graphic>
          <a:graphicData uri="http://schemas.openxmlformats.org/presentationml/2006/ole">
            <p:oleObj spid="_x0000_s32776" name="Формула" r:id="rId6" imgW="190440" imgH="393480" progId="Equation.3">
              <p:embed/>
            </p:oleObj>
          </a:graphicData>
        </a:graphic>
      </p:graphicFrame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555875" y="1844675"/>
            <a:ext cx="2232025" cy="0"/>
          </a:xfrm>
          <a:prstGeom prst="line">
            <a:avLst/>
          </a:prstGeom>
          <a:noFill/>
          <a:ln w="38100">
            <a:solidFill>
              <a:srgbClr val="BE2C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79388" y="3213100"/>
            <a:ext cx="2232025" cy="0"/>
          </a:xfrm>
          <a:prstGeom prst="line">
            <a:avLst/>
          </a:prstGeom>
          <a:noFill/>
          <a:ln w="38100">
            <a:solidFill>
              <a:srgbClr val="BE2C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2484438" y="4437063"/>
            <a:ext cx="792162" cy="0"/>
          </a:xfrm>
          <a:prstGeom prst="line">
            <a:avLst/>
          </a:prstGeom>
          <a:noFill/>
          <a:ln w="38100">
            <a:solidFill>
              <a:srgbClr val="BE2C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8" grpId="0" animBg="1"/>
      <p:bldP spid="327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Домашнее задание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2"/>
            <a:ext cx="8229600" cy="452596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4329" y="4589634"/>
            <a:ext cx="2279671" cy="226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2969"/>
            <a:ext cx="2029170" cy="220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Цель: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какая дробь правильная, а какая неправильная.</a:t>
            </a:r>
          </a:p>
          <a:p>
            <a:endParaRPr lang="ru-RU" dirty="0" smtClean="0"/>
          </a:p>
          <a:p>
            <a:r>
              <a:rPr lang="ru-RU" dirty="0" smtClean="0"/>
              <a:t>Научиться отличать правильную дробь от неправильной.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870700" cy="10668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Обыкновенная дробь.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ru-RU" dirty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ru-RU" dirty="0">
                <a:solidFill>
                  <a:schemeClr val="accent2"/>
                </a:solidFill>
              </a:rPr>
              <a:t>Числитель дроби</a:t>
            </a:r>
          </a:p>
          <a:p>
            <a:pPr>
              <a:buFontTx/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dirty="0">
                <a:solidFill>
                  <a:schemeClr val="accent2"/>
                </a:solidFill>
              </a:rPr>
              <a:t>Черта дроби (дробная черта)</a:t>
            </a:r>
          </a:p>
          <a:p>
            <a:pPr>
              <a:buFontTx/>
              <a:buNone/>
            </a:pPr>
            <a:endParaRPr lang="ru-RU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ru-RU" dirty="0">
                <a:solidFill>
                  <a:schemeClr val="accent2"/>
                </a:solidFill>
              </a:rPr>
              <a:t>Знаменатель дроби</a:t>
            </a:r>
          </a:p>
        </p:txBody>
      </p:sp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3000372"/>
            <a:ext cx="561789" cy="1395412"/>
          </a:xfrm>
          <a:prstGeom prst="rect">
            <a:avLst/>
          </a:prstGeom>
          <a:noFill/>
        </p:spPr>
      </p:pic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3857620" y="2428868"/>
            <a:ext cx="3486152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6143636" y="3571876"/>
            <a:ext cx="1281114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V="1">
            <a:off x="4500562" y="4000504"/>
            <a:ext cx="2962276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9" grpId="0" animBg="1"/>
      <p:bldP spid="60430" grpId="0" animBg="1"/>
      <p:bldP spid="604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04800"/>
            <a:ext cx="8429684" cy="1981192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Что показывают числитель  и  знаменатель дроби?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696200" cy="3352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Знаменатель показывает, на сколько долей делят, а числитель – сколько таких долей взято.</a:t>
            </a:r>
          </a:p>
          <a:p>
            <a:pPr>
              <a:buFontTx/>
              <a:buNone/>
            </a:pPr>
            <a:r>
              <a:rPr lang="ru-RU" i="1" dirty="0"/>
              <a:t>Прочитайте дроби. Что показывает числитель и знаменатель каждой дроби?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6025" y="5410200"/>
            <a:ext cx="549275" cy="771525"/>
          </a:xfrm>
          <a:prstGeom prst="rect">
            <a:avLst/>
          </a:prstGeom>
          <a:noFill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410200"/>
            <a:ext cx="468313" cy="819150"/>
          </a:xfrm>
          <a:prstGeom prst="rect">
            <a:avLst/>
          </a:prstGeom>
          <a:noFill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800" y="5257800"/>
            <a:ext cx="346075" cy="1038225"/>
          </a:xfrm>
          <a:prstGeom prst="rect">
            <a:avLst/>
          </a:prstGeom>
          <a:noFill/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410200"/>
            <a:ext cx="527050" cy="819150"/>
          </a:xfrm>
          <a:prstGeom prst="rect">
            <a:avLst/>
          </a:prstGeom>
          <a:noFill/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5257800"/>
            <a:ext cx="523875" cy="1047750"/>
          </a:xfrm>
          <a:prstGeom prst="rect">
            <a:avLst/>
          </a:prstGeom>
          <a:noFill/>
        </p:spPr>
      </p:pic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5638800"/>
            <a:ext cx="228600" cy="457200"/>
          </a:xfrm>
          <a:prstGeom prst="rect">
            <a:avLst/>
          </a:prstGeom>
          <a:noFill/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638800"/>
            <a:ext cx="228600" cy="457200"/>
          </a:xfrm>
          <a:prstGeom prst="rect">
            <a:avLst/>
          </a:prstGeom>
          <a:noFill/>
        </p:spPr>
      </p:pic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5486400"/>
            <a:ext cx="304800" cy="609600"/>
          </a:xfrm>
          <a:prstGeom prst="rect">
            <a:avLst/>
          </a:prstGeom>
          <a:noFill/>
        </p:spPr>
      </p:pic>
      <p:pic>
        <p:nvPicPr>
          <p:cNvPr id="6247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562600"/>
            <a:ext cx="304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</a:t>
            </a:r>
            <a:r>
              <a:rPr lang="ru-RU" i="1"/>
              <a:t>и                                            и</a:t>
            </a:r>
          </a:p>
          <a:p>
            <a:endParaRPr lang="ru-RU" i="1"/>
          </a:p>
          <a:p>
            <a:endParaRPr lang="ru-RU" i="1"/>
          </a:p>
          <a:p>
            <a:endParaRPr lang="ru-RU" i="1"/>
          </a:p>
          <a:p>
            <a:endParaRPr lang="ru-RU" i="1"/>
          </a:p>
          <a:p>
            <a:pPr>
              <a:buFontTx/>
              <a:buNone/>
            </a:pPr>
            <a:r>
              <a:rPr lang="ru-RU"/>
              <a:t>                               </a:t>
            </a:r>
            <a:r>
              <a:rPr lang="ru-RU" i="1"/>
              <a:t>и</a:t>
            </a: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17513" y="1484313"/>
          <a:ext cx="1090612" cy="1944687"/>
        </p:xfrm>
        <a:graphic>
          <a:graphicData uri="http://schemas.openxmlformats.org/presentationml/2006/ole">
            <p:oleObj spid="_x0000_s5129" name="Equation" r:id="rId3" imgW="215713" imgH="393359" progId="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268538" y="1484313"/>
          <a:ext cx="1090612" cy="1944687"/>
        </p:xfrm>
        <a:graphic>
          <a:graphicData uri="http://schemas.openxmlformats.org/presentationml/2006/ole">
            <p:oleObj spid="_x0000_s5128" name="Equation" r:id="rId4" imgW="215713" imgH="393359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7451725" y="1484313"/>
          <a:ext cx="1049338" cy="1871662"/>
        </p:xfrm>
        <a:graphic>
          <a:graphicData uri="http://schemas.openxmlformats.org/presentationml/2006/ole">
            <p:oleObj spid="_x0000_s5127" name="Equation" r:id="rId5" imgW="215713" imgH="393359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435600" y="1484313"/>
          <a:ext cx="1096963" cy="1871662"/>
        </p:xfrm>
        <a:graphic>
          <a:graphicData uri="http://schemas.openxmlformats.org/presentationml/2006/ole">
            <p:oleObj spid="_x0000_s5126" name="Equation" r:id="rId6" imgW="228501" imgH="393529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843213" y="4292600"/>
          <a:ext cx="1096962" cy="1873250"/>
        </p:xfrm>
        <a:graphic>
          <a:graphicData uri="http://schemas.openxmlformats.org/presentationml/2006/ole">
            <p:oleObj spid="_x0000_s5125" name="Equation" r:id="rId7" imgW="228501" imgH="393529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72000" y="4221163"/>
          <a:ext cx="1092200" cy="1944687"/>
        </p:xfrm>
        <a:graphic>
          <a:graphicData uri="http://schemas.openxmlformats.org/presentationml/2006/ole">
            <p:oleObj spid="_x0000_s5124" name="Equation" r:id="rId8" imgW="215640" imgH="393480" progId="">
              <p:embed/>
            </p:oleObj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390525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1055688"/>
            <a:ext cx="227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172085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3167063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900"/>
              <a:t> </a:t>
            </a:r>
            <a:endParaRPr lang="ru-RU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 Сравнение дробей с одинаковыми знаменателями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47813" y="2205038"/>
            <a:ext cx="581025" cy="590550"/>
          </a:xfrm>
          <a:prstGeom prst="rect">
            <a:avLst/>
          </a:prstGeom>
          <a:noFill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2588" y="2205038"/>
            <a:ext cx="581025" cy="590550"/>
          </a:xfrm>
          <a:prstGeom prst="rect">
            <a:avLst/>
          </a:prstGeom>
          <a:noFill/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4300" y="5013325"/>
            <a:ext cx="581025" cy="590550"/>
          </a:xfrm>
          <a:prstGeom prst="rect">
            <a:avLst/>
          </a:prstGeom>
          <a:noFill/>
        </p:spPr>
      </p:pic>
      <p:sp>
        <p:nvSpPr>
          <p:cNvPr id="5142" name="AutoShape 2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360362" cy="360362"/>
          </a:xfrm>
          <a:prstGeom prst="actionButtonBackPrevious">
            <a:avLst/>
          </a:prstGeom>
          <a:solidFill>
            <a:srgbClr val="B0A2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 Сравнение дробей с одинаковыми числителями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pPr>
              <a:buFontTx/>
              <a:buNone/>
            </a:pPr>
            <a:r>
              <a:rPr lang="ru-RU"/>
              <a:t>          </a:t>
            </a:r>
            <a:r>
              <a:rPr lang="ru-RU" i="1"/>
              <a:t>и                                        и </a:t>
            </a:r>
          </a:p>
          <a:p>
            <a:endParaRPr lang="ru-RU" i="1"/>
          </a:p>
          <a:p>
            <a:endParaRPr lang="ru-RU" i="1"/>
          </a:p>
          <a:p>
            <a:endParaRPr lang="ru-RU" i="1"/>
          </a:p>
          <a:p>
            <a:pPr>
              <a:buFontTx/>
              <a:buNone/>
            </a:pPr>
            <a:r>
              <a:rPr lang="ru-RU" i="1"/>
              <a:t>                                и</a:t>
            </a:r>
            <a:endParaRPr lang="ru-RU"/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395288" y="1916113"/>
          <a:ext cx="1212850" cy="2160587"/>
        </p:xfrm>
        <a:graphic>
          <a:graphicData uri="http://schemas.openxmlformats.org/presentationml/2006/ole">
            <p:oleObj spid="_x0000_s6153" name="Equation" r:id="rId3" imgW="215713" imgH="393359" progId="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268538" y="1989138"/>
          <a:ext cx="1130300" cy="2016125"/>
        </p:xfrm>
        <a:graphic>
          <a:graphicData uri="http://schemas.openxmlformats.org/presentationml/2006/ole">
            <p:oleObj spid="_x0000_s6152" name="Equation" r:id="rId4" imgW="215713" imgH="393359" progId="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932363" y="1989138"/>
          <a:ext cx="1169987" cy="2087562"/>
        </p:xfrm>
        <a:graphic>
          <a:graphicData uri="http://schemas.openxmlformats.org/presentationml/2006/ole">
            <p:oleObj spid="_x0000_s6151" name="Equation" r:id="rId5" imgW="215713" imgH="393359" progId="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948488" y="1989138"/>
          <a:ext cx="1222375" cy="2089150"/>
        </p:xfrm>
        <a:graphic>
          <a:graphicData uri="http://schemas.openxmlformats.org/presentationml/2006/ole">
            <p:oleObj spid="_x0000_s6150" name="Equation" r:id="rId6" imgW="228501" imgH="393529" progId="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484438" y="4437063"/>
          <a:ext cx="1416050" cy="1871662"/>
        </p:xfrm>
        <a:graphic>
          <a:graphicData uri="http://schemas.openxmlformats.org/presentationml/2006/ole">
            <p:oleObj spid="_x0000_s6149" name="Equation" r:id="rId7" imgW="291973" imgH="393529" progId="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787900" y="4437063"/>
          <a:ext cx="1362075" cy="1800225"/>
        </p:xfrm>
        <a:graphic>
          <a:graphicData uri="http://schemas.openxmlformats.org/presentationml/2006/ole">
            <p:oleObj spid="_x0000_s6148" name="Equation" r:id="rId8" imgW="291973" imgH="393529" progId="">
              <p:embed/>
            </p:oleObj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78105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68313" y="2349500"/>
            <a:ext cx="227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2111375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50825" y="3068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316706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6375" y="2708275"/>
            <a:ext cx="723900" cy="735013"/>
          </a:xfrm>
          <a:prstGeom prst="rect">
            <a:avLst/>
          </a:prstGeom>
          <a:noFill/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2708275"/>
            <a:ext cx="779463" cy="792163"/>
          </a:xfrm>
          <a:prstGeom prst="rect">
            <a:avLst/>
          </a:prstGeom>
          <a:noFill/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68738" y="5157788"/>
            <a:ext cx="708025" cy="719137"/>
          </a:xfrm>
          <a:prstGeom prst="rect">
            <a:avLst/>
          </a:prstGeom>
          <a:noFill/>
        </p:spPr>
      </p:pic>
      <p:sp>
        <p:nvSpPr>
          <p:cNvPr id="6164" name="AutoShape 2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360362" cy="360362"/>
          </a:xfrm>
          <a:prstGeom prst="actionButtonBackPrevious">
            <a:avLst/>
          </a:prstGeom>
          <a:solidFill>
            <a:srgbClr val="B0A2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Решите задачу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35975" cy="4929188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На день рождение Кати мама испекла 2 пирога 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с 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орехами и 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с черносливом</a:t>
            </a:r>
            <a:r>
              <a:rPr lang="ru-RU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. Мама разрезала каждый пирог на 8 частей. Гости съели 5 кусочков пирога. </a:t>
            </a:r>
          </a:p>
          <a:p>
            <a:pPr>
              <a:buFontTx/>
              <a:buNone/>
            </a:pPr>
            <a:r>
              <a:rPr lang="ru-RU" sz="18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Ответим на вопросы:</a:t>
            </a:r>
          </a:p>
          <a:p>
            <a:pPr>
              <a:buFontTx/>
              <a:buNone/>
            </a:pPr>
            <a:r>
              <a:rPr lang="ru-RU" sz="1800" dirty="0">
                <a:latin typeface="Century Gothic" pitchFamily="34" charset="0"/>
              </a:rPr>
              <a:t>1) Какую часть пирогов съели гости?</a:t>
            </a:r>
          </a:p>
          <a:p>
            <a:pPr>
              <a:buFontTx/>
              <a:buNone/>
            </a:pPr>
            <a:r>
              <a:rPr lang="ru-RU" sz="1800" dirty="0">
                <a:latin typeface="Century Gothic" pitchFamily="34" charset="0"/>
              </a:rPr>
              <a:t>2) Какая часть пирогов осталась?</a:t>
            </a:r>
          </a:p>
          <a:p>
            <a:pPr>
              <a:buFontTx/>
              <a:buNone/>
            </a:pPr>
            <a:r>
              <a:rPr lang="ru-RU" sz="1800" dirty="0">
                <a:latin typeface="Century Gothic" pitchFamily="34" charset="0"/>
              </a:rPr>
              <a:t>3) Какая часть пирогов осталась, если было съедено ещё 3 кусочка?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500438"/>
            <a:ext cx="2811462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429000"/>
            <a:ext cx="2811463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555875" y="3141663"/>
            <a:ext cx="0" cy="34559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971550" y="4941888"/>
            <a:ext cx="31686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877050" y="3141663"/>
            <a:ext cx="0" cy="34559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292725" y="4941888"/>
            <a:ext cx="31686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1403350" y="3644900"/>
            <a:ext cx="2447925" cy="2447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5651500" y="3716338"/>
            <a:ext cx="2447925" cy="2447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1403350" y="3716338"/>
            <a:ext cx="2376488" cy="25209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5651500" y="3644900"/>
            <a:ext cx="2376488" cy="25209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500438"/>
            <a:ext cx="2786062" cy="2897187"/>
          </a:xfrm>
          <a:prstGeom prst="rect">
            <a:avLst/>
          </a:prstGeom>
          <a:noFill/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500438"/>
            <a:ext cx="2817812" cy="2901950"/>
          </a:xfrm>
          <a:prstGeom prst="rect">
            <a:avLst/>
          </a:prstGeom>
          <a:noFill/>
        </p:spPr>
      </p:pic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1" name="Object 31"/>
          <p:cNvGraphicFramePr>
            <a:graphicFrameLocks noChangeAspect="1"/>
          </p:cNvGraphicFramePr>
          <p:nvPr/>
        </p:nvGraphicFramePr>
        <p:xfrm>
          <a:off x="306388" y="5157788"/>
          <a:ext cx="557212" cy="1584325"/>
        </p:xfrm>
        <a:graphic>
          <a:graphicData uri="http://schemas.openxmlformats.org/presentationml/2006/ole">
            <p:oleObj spid="_x0000_s10271" name="Equation" r:id="rId6" imgW="139680" imgH="393480" progId="">
              <p:embed/>
            </p:oleObj>
          </a:graphicData>
        </a:graphic>
      </p:graphicFrame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7" name="Object 37"/>
          <p:cNvGraphicFramePr>
            <a:graphicFrameLocks noChangeAspect="1"/>
          </p:cNvGraphicFramePr>
          <p:nvPr/>
        </p:nvGraphicFramePr>
        <p:xfrm>
          <a:off x="4356100" y="5084763"/>
          <a:ext cx="760413" cy="1584325"/>
        </p:xfrm>
        <a:graphic>
          <a:graphicData uri="http://schemas.openxmlformats.org/presentationml/2006/ole">
            <p:oleObj spid="_x0000_s10277" name="Equation" r:id="rId7" imgW="190440" imgH="393480" progId="">
              <p:embed/>
            </p:oleObj>
          </a:graphicData>
        </a:graphic>
      </p:graphicFrame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81" name="Object 41"/>
          <p:cNvGraphicFramePr>
            <a:graphicFrameLocks noChangeAspect="1"/>
          </p:cNvGraphicFramePr>
          <p:nvPr/>
        </p:nvGraphicFramePr>
        <p:xfrm>
          <a:off x="8316913" y="5157788"/>
          <a:ext cx="558800" cy="1584325"/>
        </p:xfrm>
        <a:graphic>
          <a:graphicData uri="http://schemas.openxmlformats.org/presentationml/2006/ole">
            <p:oleObj spid="_x0000_s10281" name="Equation" r:id="rId8" imgW="13968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1" grpId="0" animBg="1"/>
      <p:bldP spid="10252" grpId="0" animBg="1"/>
      <p:bldP spid="10253" grpId="0" animBg="1"/>
      <p:bldP spid="10255" grpId="0" animBg="1"/>
      <p:bldP spid="10256" grpId="0" animBg="1"/>
      <p:bldP spid="102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Правила: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686800" cy="4713288"/>
          </a:xfrm>
        </p:spPr>
        <p:txBody>
          <a:bodyPr/>
          <a:lstStyle/>
          <a:p>
            <a:r>
              <a:rPr lang="ru-RU" sz="3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Дробь</a:t>
            </a: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ru-RU" sz="3600">
                <a:latin typeface="Century Gothic" pitchFamily="34" charset="0"/>
              </a:rPr>
              <a:t>называется </a:t>
            </a:r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неправильной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,</a:t>
            </a:r>
            <a:r>
              <a:rPr lang="ru-RU" sz="3600">
                <a:latin typeface="Century Gothic" pitchFamily="34" charset="0"/>
              </a:rPr>
              <a:t> если числитель больше или равен знаменателю.</a:t>
            </a:r>
          </a:p>
          <a:p>
            <a:pPr>
              <a:buFontTx/>
              <a:buNone/>
            </a:pPr>
            <a:endParaRPr lang="ru-RU" sz="3600">
              <a:latin typeface="Century Gothic" pitchFamily="34" charset="0"/>
            </a:endParaRPr>
          </a:p>
          <a:p>
            <a:r>
              <a:rPr lang="ru-RU" sz="3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Дробь</a:t>
            </a:r>
            <a:r>
              <a:rPr lang="ru-RU" sz="3600">
                <a:latin typeface="Century Gothic" pitchFamily="34" charset="0"/>
              </a:rPr>
              <a:t> называется </a:t>
            </a:r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правильной</a:t>
            </a:r>
            <a:r>
              <a:rPr lang="ru-RU" sz="3600">
                <a:latin typeface="Century Gothic" pitchFamily="34" charset="0"/>
              </a:rPr>
              <a:t>, если числитель меньше знаменателя.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670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Дан ряд дробей:</a:t>
            </a:r>
          </a:p>
          <a:p>
            <a:pPr>
              <a:spcBef>
                <a:spcPct val="50000"/>
              </a:spcBef>
            </a:pPr>
            <a:endParaRPr lang="ru-RU" sz="32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84213" y="1268413"/>
          <a:ext cx="539750" cy="1008062"/>
        </p:xfrm>
        <a:graphic>
          <a:graphicData uri="http://schemas.openxmlformats.org/presentationml/2006/ole">
            <p:oleObj spid="_x0000_s26627" name="Формула" r:id="rId3" imgW="15228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476375" y="1268413"/>
          <a:ext cx="552450" cy="1008062"/>
        </p:xfrm>
        <a:graphic>
          <a:graphicData uri="http://schemas.openxmlformats.org/presentationml/2006/ole">
            <p:oleObj spid="_x0000_s26628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195513" y="1268413"/>
          <a:ext cx="714375" cy="1008062"/>
        </p:xfrm>
        <a:graphic>
          <a:graphicData uri="http://schemas.openxmlformats.org/presentationml/2006/ole">
            <p:oleObj spid="_x0000_s26629" name="Формула" r:id="rId5" imgW="279360" imgH="393480" progId="Equation.3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132138" y="1268413"/>
          <a:ext cx="639762" cy="1008062"/>
        </p:xfrm>
        <a:graphic>
          <a:graphicData uri="http://schemas.openxmlformats.org/presentationml/2006/ole">
            <p:oleObj spid="_x0000_s26630" name="Формула" r:id="rId6" imgW="203040" imgH="393480" progId="Equation.3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859338" y="1268413"/>
          <a:ext cx="785812" cy="1008062"/>
        </p:xfrm>
        <a:graphic>
          <a:graphicData uri="http://schemas.openxmlformats.org/presentationml/2006/ole">
            <p:oleObj spid="_x0000_s26631" name="Формула" r:id="rId7" imgW="304560" imgH="393480" progId="Equation.3">
              <p:embed/>
            </p:oleObj>
          </a:graphicData>
        </a:graphic>
      </p:graphicFrame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9750" y="2492375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Какая из дробей лишняя? Почему?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72000" y="2924175"/>
            <a:ext cx="482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Числитель больше </a:t>
            </a: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знаменателя</a:t>
            </a: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716463" y="3716338"/>
            <a:ext cx="685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/>
          </a:p>
        </p:txBody>
      </p: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6637" name="Формула" r:id="rId8" imgW="114120" imgH="215640" progId="Equation.3">
              <p:embed/>
            </p:oleObj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6638" name="Формула" r:id="rId9" imgW="114120" imgH="215640" progId="Equation.3">
              <p:embed/>
            </p:oleObj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6639" name="Формула" r:id="rId10" imgW="114120" imgH="215640" progId="Equation.3">
              <p:embed/>
            </p:oleObj>
          </a:graphicData>
        </a:graphic>
      </p:graphicFrame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4787900" y="3716338"/>
          <a:ext cx="609600" cy="923925"/>
        </p:xfrm>
        <a:graphic>
          <a:graphicData uri="http://schemas.openxmlformats.org/presentationml/2006/ole">
            <p:oleObj spid="_x0000_s26641" name="Формула" r:id="rId11" imgW="203112" imgH="393529" progId="Equation.3">
              <p:embed/>
            </p:oleObj>
          </a:graphicData>
        </a:graphic>
      </p:graphicFrame>
      <p:graphicFrame>
        <p:nvGraphicFramePr>
          <p:cNvPr id="26642" name="Object 18"/>
          <p:cNvGraphicFramePr>
            <a:graphicFrameLocks noChangeAspect="1"/>
          </p:cNvGraphicFramePr>
          <p:nvPr/>
        </p:nvGraphicFramePr>
        <p:xfrm>
          <a:off x="595313" y="3716338"/>
          <a:ext cx="719137" cy="1008062"/>
        </p:xfrm>
        <a:graphic>
          <a:graphicData uri="http://schemas.openxmlformats.org/presentationml/2006/ole">
            <p:oleObj spid="_x0000_s26642" name="Equation" r:id="rId12" imgW="203040" imgH="393480" progId="">
              <p:embed/>
            </p:oleObj>
          </a:graphicData>
        </a:graphic>
      </p:graphicFrame>
      <p:graphicFrame>
        <p:nvGraphicFramePr>
          <p:cNvPr id="26643" name="Object 19"/>
          <p:cNvGraphicFramePr>
            <a:graphicFrameLocks noChangeAspect="1"/>
          </p:cNvGraphicFramePr>
          <p:nvPr/>
        </p:nvGraphicFramePr>
        <p:xfrm>
          <a:off x="1403350" y="3716338"/>
          <a:ext cx="552450" cy="1008062"/>
        </p:xfrm>
        <a:graphic>
          <a:graphicData uri="http://schemas.openxmlformats.org/presentationml/2006/ole">
            <p:oleObj spid="_x0000_s26643" name="Equation" r:id="rId13" imgW="152280" imgH="393480" progId="">
              <p:embed/>
            </p:oleObj>
          </a:graphicData>
        </a:graphic>
      </p:graphicFrame>
      <p:graphicFrame>
        <p:nvGraphicFramePr>
          <p:cNvPr id="26644" name="Object 20"/>
          <p:cNvGraphicFramePr>
            <a:graphicFrameLocks noChangeAspect="1"/>
          </p:cNvGraphicFramePr>
          <p:nvPr/>
        </p:nvGraphicFramePr>
        <p:xfrm>
          <a:off x="2189163" y="3716338"/>
          <a:ext cx="584200" cy="1008062"/>
        </p:xfrm>
        <a:graphic>
          <a:graphicData uri="http://schemas.openxmlformats.org/presentationml/2006/ole">
            <p:oleObj spid="_x0000_s26644" name="Equation" r:id="rId14" imgW="228600" imgH="393480" progId="">
              <p:embed/>
            </p:oleObj>
          </a:graphicData>
        </a:graphic>
      </p:graphicFrame>
      <p:graphicFrame>
        <p:nvGraphicFramePr>
          <p:cNvPr id="26645" name="Object 21"/>
          <p:cNvGraphicFramePr>
            <a:graphicFrameLocks noChangeAspect="1"/>
          </p:cNvGraphicFramePr>
          <p:nvPr/>
        </p:nvGraphicFramePr>
        <p:xfrm>
          <a:off x="2987675" y="3716338"/>
          <a:ext cx="639763" cy="1008062"/>
        </p:xfrm>
        <a:graphic>
          <a:graphicData uri="http://schemas.openxmlformats.org/presentationml/2006/ole">
            <p:oleObj spid="_x0000_s26645" name="Equation" r:id="rId15" imgW="203040" imgH="393480" progId="">
              <p:embed/>
            </p:oleObj>
          </a:graphicData>
        </a:graphic>
      </p:graphicFrame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3795713" y="3716338"/>
          <a:ext cx="752475" cy="1008062"/>
        </p:xfrm>
        <a:graphic>
          <a:graphicData uri="http://schemas.openxmlformats.org/presentationml/2006/ole">
            <p:oleObj spid="_x0000_s26646" name="Equation" r:id="rId16" imgW="291960" imgH="393480" progId="">
              <p:embed/>
            </p:oleObj>
          </a:graphicData>
        </a:graphic>
      </p:graphicFrame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11188" y="4941888"/>
            <a:ext cx="4800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Какая из дробей лишняя? Почему?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4643438" y="5445125"/>
            <a:ext cx="4267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Числитель равен знаменателю</a:t>
            </a: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sz="2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3995738" y="1268413"/>
            <a:ext cx="685800" cy="990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651" name="Object 27"/>
          <p:cNvGraphicFramePr>
            <a:graphicFrameLocks noChangeAspect="1"/>
          </p:cNvGraphicFramePr>
          <p:nvPr/>
        </p:nvGraphicFramePr>
        <p:xfrm>
          <a:off x="4067175" y="1268413"/>
          <a:ext cx="476250" cy="990600"/>
        </p:xfrm>
        <a:graphic>
          <a:graphicData uri="http://schemas.openxmlformats.org/presentationml/2006/ole">
            <p:oleObj spid="_x0000_s26651" name="Формула" r:id="rId17" imgW="228501" imgH="393529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60116E-6 L 0.26667 0.08879 " pathEditMode="relative" ptsTypes="AA">
                                      <p:cBhvr>
                                        <p:cTn id="32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6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0.21666 0.0554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  <p:bldP spid="2664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321</Words>
  <Application>Microsoft Office PowerPoint</Application>
  <PresentationFormat>Экран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Оформление по умолчанию</vt:lpstr>
      <vt:lpstr>Equation</vt:lpstr>
      <vt:lpstr>Формула</vt:lpstr>
      <vt:lpstr> Классная работа.  24.12. Правильные и неправильные дроби.  </vt:lpstr>
      <vt:lpstr>Цель:</vt:lpstr>
      <vt:lpstr>Обыкновенная дробь.</vt:lpstr>
      <vt:lpstr>Что показывают числитель  и  знаменатель дроби? </vt:lpstr>
      <vt:lpstr>1. Сравнение дробей с одинаковыми знаменателями</vt:lpstr>
      <vt:lpstr>2. Сравнение дробей с одинаковыми числителями</vt:lpstr>
      <vt:lpstr>Решите задачу</vt:lpstr>
      <vt:lpstr>Правила:</vt:lpstr>
      <vt:lpstr>Слайд 9</vt:lpstr>
      <vt:lpstr>Слайд 10</vt:lpstr>
      <vt:lpstr>Решение упражнений:</vt:lpstr>
      <vt:lpstr>Слайд 12</vt:lpstr>
      <vt:lpstr>Выполните тест устно: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</dc:title>
  <dc:creator>Телиус</dc:creator>
  <cp:lastModifiedBy>User</cp:lastModifiedBy>
  <cp:revision>20</cp:revision>
  <dcterms:created xsi:type="dcterms:W3CDTF">2009-11-18T19:14:25Z</dcterms:created>
  <dcterms:modified xsi:type="dcterms:W3CDTF">2016-01-06T08:24:58Z</dcterms:modified>
</cp:coreProperties>
</file>