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7445"/>
    <a:srgbClr val="772C03"/>
    <a:srgbClr val="85BD5B"/>
    <a:srgbClr val="F7F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34" autoAdjust="0"/>
  </p:normalViewPr>
  <p:slideViewPr>
    <p:cSldViewPr>
      <p:cViewPr varScale="1">
        <p:scale>
          <a:sx n="107" d="100"/>
          <a:sy n="107" d="100"/>
        </p:scale>
        <p:origin x="9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94328-1CB5-4481-B046-663606390ECE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2ABC-1F85-4E8D-AC88-7C280DD4F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3" name="camera.wav"/>
          </p:stSnd>
        </p:sndAc>
      </p:transition>
    </mc:Choice>
    <mc:Fallback xmlns="">
      <p:transition spd="slow">
        <p:random/>
        <p:sndAc>
          <p:stSnd>
            <p:snd r:embed="rId14" name="camer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2571720" y="785794"/>
            <a:ext cx="4286280" cy="5286412"/>
            <a:chOff x="1857356" y="571480"/>
            <a:chExt cx="4286280" cy="5286412"/>
          </a:xfrm>
          <a:scene3d>
            <a:camera prst="perspectiveHeroicExtremeRightFacing">
              <a:rot lat="600000" lon="20400000" rev="174516"/>
            </a:camera>
            <a:lightRig rig="threePt" dir="t"/>
          </a:scene3d>
        </p:grpSpPr>
        <p:sp>
          <p:nvSpPr>
            <p:cNvPr id="5" name="Прямоугольник 4"/>
            <p:cNvSpPr/>
            <p:nvPr/>
          </p:nvSpPr>
          <p:spPr>
            <a:xfrm>
              <a:off x="1857356" y="571480"/>
              <a:ext cx="4286280" cy="5286412"/>
            </a:xfrm>
            <a:prstGeom prst="rect">
              <a:avLst/>
            </a:prstGeom>
            <a:solidFill>
              <a:srgbClr val="85BD5B"/>
            </a:solidFill>
            <a:ln w="9525" cmpd="sng">
              <a:solidFill>
                <a:schemeClr val="accent3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000364" y="2428868"/>
              <a:ext cx="2000264" cy="1214446"/>
              <a:chOff x="3214678" y="2428868"/>
              <a:chExt cx="1857388" cy="85725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3214678" y="2643182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214678" y="2857496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214678" y="3071810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214678" y="3286124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214678" y="2428868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000364" y="1643050"/>
              <a:ext cx="2071702" cy="584775"/>
            </a:xfrm>
            <a:prstGeom prst="rect">
              <a:avLst/>
            </a:prstGeom>
            <a:noFill/>
            <a:sp3d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</a:t>
              </a:r>
              <a:r>
                <a:rPr lang="ru-RU" dirty="0" smtClean="0">
                  <a:latin typeface="CyrillicOld" pitchFamily="2" charset="0"/>
                </a:rPr>
                <a:t> </a:t>
              </a:r>
              <a:r>
                <a:rPr lang="ru-RU" sz="3200" dirty="0" smtClean="0">
                  <a:latin typeface="CyrillicOld" pitchFamily="2" charset="0"/>
                </a:rPr>
                <a:t>Тетрадь</a:t>
              </a:r>
              <a:endParaRPr lang="ru-RU" sz="3200" dirty="0">
                <a:latin typeface="CyrillicOld" pitchFamily="2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 rot="21266485">
            <a:off x="2286000" y="227142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Презентацию подготовила</a:t>
            </a:r>
          </a:p>
          <a:p>
            <a:pPr algn="ctr">
              <a:defRPr/>
            </a:pP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Учитель ГБОУ СОШ № 688</a:t>
            </a:r>
          </a:p>
          <a:p>
            <a:pPr algn="ctr">
              <a:defRPr/>
            </a:pP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Приморского района </a:t>
            </a:r>
          </a:p>
          <a:p>
            <a:pPr algn="ctr">
              <a:defRPr/>
            </a:pP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г. Санкт-Петербург</a:t>
            </a:r>
          </a:p>
          <a:p>
            <a:pPr algn="ctr">
              <a:defRPr/>
            </a:pPr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Гаврилова О. 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71472" y="745554"/>
            <a:ext cx="4000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anose="02020404030301010803" pitchFamily="18" charset="0"/>
              </a:rPr>
              <a:t>95 страниц в </a:t>
            </a:r>
            <a:r>
              <a:rPr lang="ru-RU" sz="2000" b="1" dirty="0" smtClean="0">
                <a:latin typeface="Garamond" panose="02020404030301010803" pitchFamily="18" charset="0"/>
              </a:rPr>
              <a:t>дневнике</a:t>
            </a:r>
          </a:p>
          <a:p>
            <a:pPr algn="ctr"/>
            <a:r>
              <a:rPr lang="ru-RU" sz="2000" b="1" dirty="0">
                <a:latin typeface="Garamond" panose="02020404030301010803" pitchFamily="18" charset="0"/>
              </a:rPr>
              <a:t/>
            </a:r>
            <a:br>
              <a:rPr lang="ru-RU" sz="2000" b="1" dirty="0">
                <a:latin typeface="Garamond" panose="02020404030301010803" pitchFamily="18" charset="0"/>
              </a:rPr>
            </a:br>
            <a:r>
              <a:rPr lang="ru-RU" sz="2000" dirty="0">
                <a:latin typeface="Garamond" panose="02020404030301010803" pitchFamily="18" charset="0"/>
              </a:rPr>
              <a:t>И почти везде иллюстрации: Таня </a:t>
            </a:r>
            <a:r>
              <a:rPr lang="ru-RU" sz="2000" dirty="0" err="1">
                <a:latin typeface="Garamond" panose="02020404030301010803" pitchFamily="18" charset="0"/>
              </a:rPr>
              <a:t>Вассоевич</a:t>
            </a:r>
            <a:r>
              <a:rPr lang="ru-RU" sz="2000" dirty="0">
                <a:latin typeface="Garamond" panose="02020404030301010803" pitchFamily="18" charset="0"/>
              </a:rPr>
              <a:t> занималась рисованием в Доме пионеров. Вот 23 июня: Таня с подругой пришли на урок, а учитель убирает мольберт, уходит на фронт. Дальше — о том, как наравне со взрослыми дети роют траншеи, часами  дежурят во дворе, тушат зажигательные бомбы.</a:t>
            </a:r>
          </a:p>
        </p:txBody>
      </p:sp>
      <p:pic>
        <p:nvPicPr>
          <p:cNvPr id="39" name="Picture 4" descr="Ленинградская школьница Таня Вассо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03407"/>
            <a:ext cx="3498826" cy="46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80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71472" y="969637"/>
            <a:ext cx="39648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Ужасы </a:t>
            </a:r>
            <a:r>
              <a:rPr lang="ru-RU" sz="2400" b="1" dirty="0" smtClean="0">
                <a:latin typeface="Garamond" panose="02020404030301010803" pitchFamily="18" charset="0"/>
              </a:rPr>
              <a:t>блокады</a:t>
            </a:r>
          </a:p>
          <a:p>
            <a:pPr algn="ctr"/>
            <a:endParaRPr lang="ru-RU" sz="2000" b="1" dirty="0">
              <a:latin typeface="Garamond" panose="02020404030301010803" pitchFamily="18" charset="0"/>
            </a:endParaRPr>
          </a:p>
          <a:p>
            <a:pPr algn="ctr"/>
            <a:r>
              <a:rPr lang="ru-RU" sz="2000" dirty="0">
                <a:latin typeface="Garamond" panose="02020404030301010803" pitchFamily="18" charset="0"/>
              </a:rPr>
              <a:t>«Занятия в средней школе начались в ноябре: « Наш класс был почти в полном составе          ( потом в классе останется двое мальчиков и девять девочек из 40). Таня описывает бесконечное стояние в очередях за порцией хлеба, которая для детей и неработающих за несколько месяцев ужалась с 400 г в день до 125. Они варили столярный клей и ели его.»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6" y="2754046"/>
            <a:ext cx="3851025" cy="22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78695" y="719719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Рядом работала библиотека, и дети запоем читали книги. Удивительно, но в дневнике очень мало об ужасах голода, зато очень много о том, что сделано, нарисовано, прочитано.</a:t>
            </a:r>
          </a:p>
        </p:txBody>
      </p:sp>
      <p:pic>
        <p:nvPicPr>
          <p:cNvPr id="39" name="Picture 2" descr="http://im2-tub-ru.yandex.net/i?id=101374849-4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0199" y="1812715"/>
            <a:ext cx="5643602" cy="4232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35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24" y="906494"/>
            <a:ext cx="6840760" cy="5116450"/>
          </a:xfrm>
        </p:spPr>
      </p:pic>
    </p:spTree>
    <p:extLst>
      <p:ext uri="{BB962C8B-B14F-4D97-AF65-F5344CB8AC3E}">
        <p14:creationId xmlns:p14="http://schemas.microsoft.com/office/powerpoint/2010/main" val="33257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6" y="1178984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 </a:t>
            </a:r>
            <a:r>
              <a:rPr lang="ru-RU" sz="2400" dirty="0">
                <a:latin typeface="Garamond" panose="02020404030301010803" pitchFamily="18" charset="0"/>
              </a:rPr>
              <a:t>«25 утром тревога, через час — еще одна. </a:t>
            </a:r>
            <a:endParaRPr lang="ru-RU" sz="24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400" dirty="0" smtClean="0">
                <a:latin typeface="Garamond" panose="02020404030301010803" pitchFamily="18" charset="0"/>
              </a:rPr>
              <a:t>Каждую </a:t>
            </a:r>
            <a:r>
              <a:rPr lang="ru-RU" sz="2400" dirty="0">
                <a:latin typeface="Garamond" panose="02020404030301010803" pitchFamily="18" charset="0"/>
              </a:rPr>
              <a:t>тревогу к  нам спускается много ребят, бабушек и матерей с детьми. Все сидят в коридоре. У нас был не коридор, а такая большая  прихожая в этом доме, максимально отгороженная от бомб, если не прямое попадание. Там мы ставили стулья, и 15 человек могли поместиться. Кто дремал, кто читал книжки, но потом всем это надоело, представьте — 7-10 тревог в день, и нужно только ходить вверх-вниз, и больше ничего.»</a:t>
            </a:r>
          </a:p>
        </p:txBody>
      </p:sp>
    </p:spTree>
    <p:extLst>
      <p:ext uri="{BB962C8B-B14F-4D97-AF65-F5344CB8AC3E}">
        <p14:creationId xmlns:p14="http://schemas.microsoft.com/office/powerpoint/2010/main" val="35822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62" y="677992"/>
            <a:ext cx="4578875" cy="55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12491" y="994318"/>
            <a:ext cx="678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aramond" panose="02020404030301010803" pitchFamily="18" charset="0"/>
              </a:rPr>
              <a:t>Как великое счастья Таня описывает случай, когда они стояли в очереди за продуктами вместе с одноклассником и  им досталась дуранда (спрессованная плитка из шелухи подсолнечника). Для покупки продуктов по карточкам были нужны деньги, а в их семье средств катастрофически не хватало. И старший брат, вместо того что бы съесть свою порцию хлеба. Продавал её на рынке, а деньги отдавал маме, чтобы она могла отоварить новые карточки. Мама догадалась и запретила так поступать.</a:t>
            </a:r>
          </a:p>
        </p:txBody>
      </p:sp>
    </p:spTree>
    <p:extLst>
      <p:ext uri="{BB962C8B-B14F-4D97-AF65-F5344CB8AC3E}">
        <p14:creationId xmlns:p14="http://schemas.microsoft.com/office/powerpoint/2010/main" val="7957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6" y="2072740"/>
            <a:ext cx="67866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>
                <a:latin typeface="Garamond" panose="02020404030301010803" pitchFamily="18" charset="0"/>
              </a:rPr>
              <a:t>«20 января к нам пришла учительница музыки Мария Михайловна и рассказала, что ее муж умер от голода. И брат тогда сказал ей: «Марья Михайловна, почему же Вы не сказали, что он умирает от голода? Я бы отдал ему свой хлеб». Это было 20-го. А 23-го января брат сам умер от голода.»</a:t>
            </a:r>
          </a:p>
        </p:txBody>
      </p:sp>
    </p:spTree>
    <p:extLst>
      <p:ext uri="{BB962C8B-B14F-4D97-AF65-F5344CB8AC3E}">
        <p14:creationId xmlns:p14="http://schemas.microsoft.com/office/powerpoint/2010/main" val="8061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7" y="1354907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aramond" panose="02020404030301010803" pitchFamily="18" charset="0"/>
              </a:rPr>
              <a:t>«…Брат Владимир увлекался биологией, вся квартира была уставлена цветами, а для сестры он устроил аквариум с рыбками. В 1941-1942 г. в Ленинграде была небывало холодной и снежной зима. Таня с братом кутались в одеяло и чертили планы дворцов с бассейнами, рисовали оранжереи (после войны Таня окончила Архитектурно-строительный институт, работала архитектором, учила детей рисовать).</a:t>
            </a:r>
          </a:p>
        </p:txBody>
      </p:sp>
    </p:spTree>
    <p:extLst>
      <p:ext uri="{BB962C8B-B14F-4D97-AF65-F5344CB8AC3E}">
        <p14:creationId xmlns:p14="http://schemas.microsoft.com/office/powerpoint/2010/main" val="350787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3" y="648034"/>
            <a:ext cx="6597376" cy="5638486"/>
          </a:xfrm>
        </p:spPr>
      </p:pic>
    </p:spTree>
    <p:extLst>
      <p:ext uri="{BB962C8B-B14F-4D97-AF65-F5344CB8AC3E}">
        <p14:creationId xmlns:p14="http://schemas.microsoft.com/office/powerpoint/2010/main" val="27523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611560" y="404664"/>
            <a:ext cx="4286280" cy="5286412"/>
            <a:chOff x="1857356" y="571480"/>
            <a:chExt cx="4286280" cy="5286412"/>
          </a:xfrm>
          <a:scene3d>
            <a:camera prst="perspectiveHeroicExtremeRightFacing">
              <a:rot lat="600000" lon="20400000" rev="174516"/>
            </a:camera>
            <a:lightRig rig="threePt" dir="t"/>
          </a:scene3d>
        </p:grpSpPr>
        <p:sp>
          <p:nvSpPr>
            <p:cNvPr id="5" name="Прямоугольник 4"/>
            <p:cNvSpPr/>
            <p:nvPr/>
          </p:nvSpPr>
          <p:spPr>
            <a:xfrm>
              <a:off x="1857356" y="571480"/>
              <a:ext cx="4286280" cy="5286412"/>
            </a:xfrm>
            <a:prstGeom prst="rect">
              <a:avLst/>
            </a:prstGeom>
            <a:solidFill>
              <a:srgbClr val="85BD5B"/>
            </a:solidFill>
            <a:ln w="9525" cmpd="sng">
              <a:solidFill>
                <a:schemeClr val="accent3"/>
              </a:solidFill>
            </a:ln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000364" y="2428868"/>
              <a:ext cx="2000264" cy="1214446"/>
              <a:chOff x="3214678" y="2428868"/>
              <a:chExt cx="1857388" cy="85725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3214678" y="2643182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3214678" y="2857496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214678" y="3071810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214678" y="3286124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214678" y="2428868"/>
                <a:ext cx="1857388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  <a:sp3d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000364" y="1643050"/>
              <a:ext cx="2071702" cy="584775"/>
            </a:xfrm>
            <a:prstGeom prst="rect">
              <a:avLst/>
            </a:prstGeom>
            <a:noFill/>
            <a:sp3d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 </a:t>
              </a:r>
              <a:r>
                <a:rPr lang="ru-RU" dirty="0" smtClean="0">
                  <a:latin typeface="CyrillicOld" pitchFamily="2" charset="0"/>
                </a:rPr>
                <a:t> </a:t>
              </a:r>
              <a:r>
                <a:rPr lang="ru-RU" sz="3200" dirty="0" smtClean="0">
                  <a:latin typeface="CyrillicOld" pitchFamily="2" charset="0"/>
                </a:rPr>
                <a:t>Тетрадь</a:t>
              </a:r>
              <a:endParaRPr lang="ru-RU" sz="3200" dirty="0">
                <a:latin typeface="CyrillicOld" pitchFamily="2" charset="0"/>
              </a:endParaRPr>
            </a:p>
          </p:txBody>
        </p:sp>
      </p:grpSp>
      <p:pic>
        <p:nvPicPr>
          <p:cNvPr id="1026" name="Picture 2" descr="http://flystation.net/media/1245433881_16013004_blokad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52" y="2989988"/>
            <a:ext cx="6205978" cy="367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54822" y="183572"/>
            <a:ext cx="44891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Блокадный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дневник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Тани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Вассович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1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6" y="766733"/>
            <a:ext cx="6786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latin typeface="Garamond" panose="02020404030301010803" pitchFamily="18" charset="0"/>
              </a:rPr>
              <a:t> « Брат лежал в коридорчике. Мама говорила: «Подойди, поцелуй брата, он такой же, только холодный». Но я не могла этого сделать, я не поцеловала брата.</a:t>
            </a:r>
          </a:p>
          <a:p>
            <a:pPr algn="ctr">
              <a:buNone/>
            </a:pPr>
            <a:r>
              <a:rPr lang="ru-RU" sz="2400" dirty="0">
                <a:latin typeface="Garamond" panose="02020404030301010803" pitchFamily="18" charset="0"/>
              </a:rPr>
              <a:t>     А потом нужно было оформить свидетельство о смерти. Я пошла по 3-ей линии, а в это время обстреливали, снаряды летели — а мы совершенно равнодушны, ну, свистят и летят. Но они же в тебя не попали! Дошла я до поликлиники, регистратор достала карточку </a:t>
            </a:r>
            <a:r>
              <a:rPr lang="ru-RU" sz="2400" dirty="0" err="1">
                <a:latin typeface="Garamond" panose="02020404030301010803" pitchFamily="18" charset="0"/>
              </a:rPr>
              <a:t>Вассоевича</a:t>
            </a:r>
            <a:r>
              <a:rPr lang="ru-RU" sz="2400" dirty="0">
                <a:latin typeface="Garamond" panose="02020404030301010803" pitchFamily="18" charset="0"/>
              </a:rPr>
              <a:t> Владимира Николаевича и крупным почерком, медленно-медленно писала слово «умер».</a:t>
            </a:r>
          </a:p>
          <a:p>
            <a:pPr algn="ctr">
              <a:buNone/>
            </a:pPr>
            <a:r>
              <a:rPr lang="ru-RU" sz="2400" dirty="0">
                <a:latin typeface="Garamond" panose="02020404030301010803" pitchFamily="18" charset="0"/>
              </a:rPr>
              <a:t> </a:t>
            </a:r>
            <a:r>
              <a:rPr lang="ru-RU" sz="2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Вот это было страшно.</a:t>
            </a:r>
          </a:p>
        </p:txBody>
      </p:sp>
    </p:spTree>
    <p:extLst>
      <p:ext uri="{BB962C8B-B14F-4D97-AF65-F5344CB8AC3E}">
        <p14:creationId xmlns:p14="http://schemas.microsoft.com/office/powerpoint/2010/main" val="5617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87624" y="681186"/>
            <a:ext cx="674196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Чудо с золотой рыбкой</a:t>
            </a:r>
          </a:p>
          <a:p>
            <a:pPr algn="ctr"/>
            <a:r>
              <a:rPr lang="ru-RU" sz="2000" dirty="0">
                <a:latin typeface="Garamond" panose="02020404030301010803" pitchFamily="18" charset="0"/>
              </a:rPr>
              <a:t>«…После потери брата и мамы весной 1942 г, в опустевшей квартире стояла глыба льда, замерший аквариум с застывшими  во льду рыбками. Когда лёд растаял, с ним оттаяла одна золотая рыбка и начала плавать».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00" y="2312050"/>
            <a:ext cx="6377362" cy="393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6" y="709555"/>
            <a:ext cx="678661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 </a:t>
            </a:r>
            <a:r>
              <a:rPr lang="ru-RU" dirty="0">
                <a:latin typeface="Garamond" panose="02020404030301010803" pitchFamily="18" charset="0"/>
              </a:rPr>
              <a:t>«В доме 41 жила девочка, с которой я занималась в Доме пионеров, Клара </a:t>
            </a:r>
            <a:r>
              <a:rPr lang="ru-RU" dirty="0" err="1">
                <a:latin typeface="Garamond" panose="02020404030301010803" pitchFamily="18" charset="0"/>
              </a:rPr>
              <a:t>Грекова</a:t>
            </a:r>
            <a:r>
              <a:rPr lang="ru-RU" dirty="0">
                <a:latin typeface="Garamond" panose="02020404030301010803" pitchFamily="18" charset="0"/>
              </a:rPr>
              <a:t>. Она была на два-три года младше меня, мы с ней вместе рисовали в Доме пионеров. Она с бидончиком приходила за водой, вот такое место свиданий у нас здесь было. Сначала она пришла и сказала, что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папа умер</a:t>
            </a:r>
            <a:r>
              <a:rPr lang="ru-RU" dirty="0">
                <a:latin typeface="Garamond" panose="02020404030301010803" pitchFamily="18" charset="0"/>
              </a:rPr>
              <a:t>, потом — что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мама умерла</a:t>
            </a:r>
            <a:r>
              <a:rPr lang="ru-RU" dirty="0">
                <a:latin typeface="Garamond" panose="02020404030301010803" pitchFamily="18" charset="0"/>
              </a:rPr>
              <a:t>, и она осталась одна — у нее никого не было на свете.» </a:t>
            </a:r>
          </a:p>
        </p:txBody>
      </p:sp>
      <p:pic>
        <p:nvPicPr>
          <p:cNvPr id="11266" name="Picture 2" descr="http://www.ucarecdn.com/95a49dad-d916-498b-9558-5da890de4f3d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818033" y="2771778"/>
            <a:ext cx="5436495" cy="345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6" y="739203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 А через 20 дней 17 февраля умерла мама. Стало значительно сложнее и с гробами, и с похоронами. Не стало ни дерева, ни досок. Пришлось отдавать за гробы крупу. Уже тот гроб был не голубой, а  просто дощатый. Мама лежала 9 дней дома. У нас была громадная солнечная комната, 40 метров. Мама лежала, пока я придумывала, как можно похоронить.</a:t>
            </a:r>
          </a:p>
        </p:txBody>
      </p:sp>
      <p:pic>
        <p:nvPicPr>
          <p:cNvPr id="39" name="Picture 2" descr="http://im6-tub-ru.yandex.net/i?id=177409230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42" y="2786058"/>
            <a:ext cx="2376000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1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78695" y="1051638"/>
            <a:ext cx="6786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«Вова и мама похоронены в настоящих гробах… Худяков (истощённый сторож на кладбище </a:t>
            </a:r>
            <a:endParaRPr lang="ru-RU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 –градусный мороз) </a:t>
            </a:r>
            <a:endParaRPr lang="ru-RU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вырыл 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могилы за крупу и хлеб. </a:t>
            </a:r>
            <a:endParaRPr lang="ru-RU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 </a:t>
            </a: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хороший и был добр ко мне».</a:t>
            </a:r>
          </a:p>
          <a:p>
            <a:pPr algn="ctr">
              <a:buNone/>
            </a:pPr>
            <a:r>
              <a:rPr lang="ru-RU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дневнике она нарисовала план участка и отметила  места захоронения.</a:t>
            </a:r>
          </a:p>
        </p:txBody>
      </p:sp>
    </p:spTree>
    <p:extLst>
      <p:ext uri="{BB962C8B-B14F-4D97-AF65-F5344CB8AC3E}">
        <p14:creationId xmlns:p14="http://schemas.microsoft.com/office/powerpoint/2010/main" val="39342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075" y="1027437"/>
            <a:ext cx="5738411" cy="4874564"/>
          </a:xfrm>
        </p:spPr>
      </p:pic>
    </p:spTree>
    <p:extLst>
      <p:ext uri="{BB962C8B-B14F-4D97-AF65-F5344CB8AC3E}">
        <p14:creationId xmlns:p14="http://schemas.microsoft.com/office/powerpoint/2010/main" val="42292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6" y="723955"/>
            <a:ext cx="6786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Благородство </a:t>
            </a:r>
            <a:r>
              <a:rPr lang="ru-RU" sz="2000" b="1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ленинградцев</a:t>
            </a:r>
          </a:p>
          <a:p>
            <a:pPr algn="ctr"/>
            <a:r>
              <a:rPr lang="ru-RU" sz="20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2000" dirty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марта в дневнике появляются записи о том, что  Таня делает всё, чтобы эвакуироваться. </a:t>
            </a:r>
            <a:endParaRPr lang="ru-RU" sz="2000" dirty="0" smtClean="0"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Было </a:t>
            </a:r>
            <a:r>
              <a:rPr lang="ru-RU" sz="2000" dirty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много добрых и отзывчивых людей. </a:t>
            </a:r>
            <a:endParaRPr lang="ru-RU" sz="2000" dirty="0" smtClean="0"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2000" dirty="0" err="1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эвакодокументах</a:t>
            </a:r>
            <a:r>
              <a:rPr lang="ru-RU" sz="20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было написано. </a:t>
            </a:r>
            <a:endParaRPr lang="ru-RU" sz="2000" dirty="0" smtClean="0"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000" dirty="0"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Дайте билет ленинградской девочке»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80" y="2662947"/>
            <a:ext cx="6223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6" y="763486"/>
            <a:ext cx="6786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aramond" panose="02020404030301010803" pitchFamily="18" charset="0"/>
              </a:rPr>
              <a:t>В апреле 42-го Таню эвакуировали по зыбкому льду Ладожского озера. Несколько недель на разных эшелонах она добиралась до Алма-Аты, </a:t>
            </a:r>
            <a:endParaRPr lang="ru-RU" sz="2000" dirty="0" smtClean="0">
              <a:latin typeface="Garamond" panose="02020404030301010803" pitchFamily="18" charset="0"/>
            </a:endParaRPr>
          </a:p>
          <a:p>
            <a:pPr algn="ctr"/>
            <a:r>
              <a:rPr lang="ru-RU" sz="2000" dirty="0" smtClean="0">
                <a:latin typeface="Garamond" panose="02020404030301010803" pitchFamily="18" charset="0"/>
              </a:rPr>
              <a:t>храня </a:t>
            </a:r>
            <a:r>
              <a:rPr lang="ru-RU" sz="2000" dirty="0">
                <a:latin typeface="Garamond" panose="02020404030301010803" pitchFamily="18" charset="0"/>
              </a:rPr>
              <a:t>дневник и фотографии родных.</a:t>
            </a:r>
            <a:br>
              <a:rPr lang="ru-RU" sz="2000" dirty="0">
                <a:latin typeface="Garamond" panose="02020404030301010803" pitchFamily="18" charset="0"/>
              </a:rPr>
            </a:br>
            <a:r>
              <a:rPr lang="ru-RU" sz="2000" dirty="0">
                <a:latin typeface="Garamond" panose="02020404030301010803" pitchFamily="18" charset="0"/>
              </a:rPr>
              <a:t>В эвакуации Таня встретилась с отцом. Известным геологом-нефтяником, и после войны вернулись в Ленинград </a:t>
            </a:r>
          </a:p>
        </p:txBody>
      </p:sp>
      <p:pic>
        <p:nvPicPr>
          <p:cNvPr id="6152" name="Picture 8" descr="http://www.mbtvt.ru/upload/images/galleries/auto/5568020914f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9" y="2702478"/>
            <a:ext cx="4896544" cy="351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6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1142976" y="765886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Дневник Тани </a:t>
            </a:r>
            <a:r>
              <a:rPr lang="ru-RU" sz="2000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Вассоевич</a:t>
            </a:r>
            <a:r>
              <a:rPr lang="ru-RU" sz="2000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 хранится в доме её сына, профессора Санкт-Петербургского  государственного университета Андрея </a:t>
            </a:r>
            <a:r>
              <a:rPr lang="ru-RU" sz="2000" spc="30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Вассоевича</a:t>
            </a:r>
            <a:endParaRPr lang="ru-RU" sz="2000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5" y="2104241"/>
            <a:ext cx="3948195" cy="26106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69" y="3209743"/>
            <a:ext cx="3840163" cy="26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571472" y="1049387"/>
            <a:ext cx="40005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222224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 блокадном дневнике </a:t>
            </a:r>
            <a:endParaRPr lang="ru-RU" altLang="ru-RU" sz="2000" b="1" dirty="0" smtClean="0">
              <a:solidFill>
                <a:srgbClr val="222224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222224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Тани </a:t>
            </a:r>
            <a:r>
              <a:rPr lang="ru-RU" altLang="ru-RU" sz="2000" b="1" dirty="0">
                <a:solidFill>
                  <a:srgbClr val="222224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Савичевой </a:t>
            </a:r>
            <a:endParaRPr lang="ru-RU" altLang="ru-RU" sz="2000" b="1" dirty="0" smtClean="0">
              <a:solidFill>
                <a:srgbClr val="222224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222224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знает </a:t>
            </a:r>
            <a:r>
              <a:rPr lang="ru-RU" altLang="ru-RU" sz="2000" b="1" dirty="0">
                <a:solidFill>
                  <a:srgbClr val="222224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вся страна.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u="sng" dirty="0">
              <a:solidFill>
                <a:srgbClr val="222224"/>
              </a:solidFill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Таня Савичева, 12 лет</a:t>
            </a:r>
            <a:endParaRPr lang="ru-RU" altLang="ru-RU" dirty="0"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9 страниц дневника, на каждой - дата смерти близких: мамы, бабушки, брата, сестры, дяди. Последняя запись: «Савичевы умерли. Умерли все. Осталась одна Таня».</a:t>
            </a:r>
            <a:endParaRPr lang="ru-RU" altLang="ru-RU" dirty="0"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Таня умерла в эвакуации в 1944 г. от туберкулёза. Дневник обнаружила её сестра Нина. Он был предъявлен на Нюрнбергском процессе. 8 стел-страниц стали частью мемориала «Зелёный пояс Славы» под Санкт-Петербургом.</a:t>
            </a:r>
            <a:endParaRPr lang="ru-RU" altLang="ru-RU" dirty="0">
              <a:latin typeface="Garamond" panose="020204040303010108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45" y="2224475"/>
            <a:ext cx="3914287" cy="2935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70347" y="710966"/>
            <a:ext cx="3965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anose="02020404030301010803" pitchFamily="18" charset="0"/>
              </a:rPr>
              <a:t>Другие дети блокадного города тоже вели свои дневники…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0347" y="1567598"/>
            <a:ext cx="40016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222224"/>
                </a:solidFill>
                <a:latin typeface="Garamond" panose="02020404030301010803" pitchFamily="18" charset="0"/>
              </a:rPr>
              <a:t>Лена Мухина, 17 лет</a:t>
            </a:r>
            <a:endParaRPr lang="ru-RU" altLang="ru-RU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</a:rPr>
              <a:t>  3/I 42. Голодные, спотыкающиеся, шатающиеся люди рыскают по булочным с 7 утра, но везде их встречают пустые полки».</a:t>
            </a:r>
            <a:endParaRPr lang="ru-RU" altLang="ru-RU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</a:rPr>
              <a:t>«8/II 42. Вчера утром умерла мама. Я осталась одна».</a:t>
            </a:r>
            <a:endParaRPr lang="ru-RU" altLang="ru-RU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</a:rPr>
              <a:t>«13/II 42. Я одна... Хочется выть, визжать, биться головой об стенку, кусаться! Как же я буду жить без мамы?»</a:t>
            </a:r>
            <a:endParaRPr lang="ru-RU" altLang="ru-RU" dirty="0">
              <a:latin typeface="Garamond" panose="02020404030301010803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</a:rPr>
              <a:t>Е. Мухина умерла в 1991 г. Её дневник хранится в Центральном </a:t>
            </a:r>
            <a:r>
              <a:rPr lang="ru-RU" altLang="ru-RU" dirty="0" err="1">
                <a:solidFill>
                  <a:srgbClr val="222224"/>
                </a:solidFill>
                <a:latin typeface="Garamond" panose="02020404030301010803" pitchFamily="18" charset="0"/>
              </a:rPr>
              <a:t>госархиве</a:t>
            </a: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</a:rPr>
              <a:t> историко-политических документов Санкт-Петербурга. В 2011 г. был выпущен при помощи историка С. </a:t>
            </a:r>
            <a:r>
              <a:rPr lang="ru-RU" altLang="ru-RU" dirty="0" err="1">
                <a:solidFill>
                  <a:srgbClr val="222224"/>
                </a:solidFill>
                <a:latin typeface="Garamond" panose="02020404030301010803" pitchFamily="18" charset="0"/>
              </a:rPr>
              <a:t>Ярова</a:t>
            </a:r>
            <a:r>
              <a:rPr lang="ru-RU" altLang="ru-RU" dirty="0">
                <a:solidFill>
                  <a:srgbClr val="222224"/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2050" name="Picture 2" descr="http://mb.cision.com/Public/657/9526357/ab12f421c98a1985_o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64909"/>
            <a:ext cx="3471825" cy="48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618601" y="654209"/>
            <a:ext cx="78824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anose="02020404030301010803" pitchFamily="18" charset="0"/>
              </a:rPr>
              <a:t>Галя </a:t>
            </a:r>
            <a:r>
              <a:rPr lang="ru-RU" sz="2000" b="1" dirty="0" err="1">
                <a:latin typeface="Garamond" panose="02020404030301010803" pitchFamily="18" charset="0"/>
              </a:rPr>
              <a:t>Зимницкая</a:t>
            </a:r>
            <a:r>
              <a:rPr lang="ru-RU" sz="2000" b="1" dirty="0">
                <a:latin typeface="Garamond" panose="02020404030301010803" pitchFamily="18" charset="0"/>
              </a:rPr>
              <a:t>, 14 </a:t>
            </a:r>
            <a:r>
              <a:rPr lang="ru-RU" sz="2000" b="1" dirty="0" smtClean="0">
                <a:latin typeface="Garamond" panose="02020404030301010803" pitchFamily="18" charset="0"/>
              </a:rPr>
              <a:t>лет</a:t>
            </a:r>
          </a:p>
          <a:p>
            <a:pPr algn="ctr"/>
            <a:r>
              <a:rPr lang="ru-RU" sz="1600" dirty="0" smtClean="0">
                <a:latin typeface="Garamond" panose="02020404030301010803" pitchFamily="18" charset="0"/>
              </a:rPr>
              <a:t>«</a:t>
            </a:r>
            <a:r>
              <a:rPr lang="ru-RU" sz="1600" dirty="0">
                <a:latin typeface="Garamond" panose="02020404030301010803" pitchFamily="18" charset="0"/>
              </a:rPr>
              <a:t>14 декабря 41 г. Днём в булочной видела ужасную сцену. Мальчишка лет десяти выхватил у старушки пайку хлеба и сразу начал есть. Женщины бросились отнимать, а он лёг на пол, лицом вниз, и, не обращая внимания на обрушившиеся удары, доел хлеб на грязном полу. Самое ужасное в том, что никто не заступился за ребёнка. Полежав немного, воришка встал, вытер рукавом слёзы и кровь и ушёл грязный, оборванный, совсем одинокий. Сейчас мне его жалко до боли в сердце. Где же я была тогда? Стояла, смотрела и молчала».</a:t>
            </a:r>
          </a:p>
          <a:p>
            <a:pPr algn="ctr"/>
            <a:r>
              <a:rPr lang="ru-RU" sz="1600" dirty="0">
                <a:latin typeface="Garamond" panose="02020404030301010803" pitchFamily="18" charset="0"/>
              </a:rPr>
              <a:t>Г. </a:t>
            </a:r>
            <a:r>
              <a:rPr lang="ru-RU" sz="1600" dirty="0" err="1">
                <a:latin typeface="Garamond" panose="02020404030301010803" pitchFamily="18" charset="0"/>
              </a:rPr>
              <a:t>Зимницкая</a:t>
            </a:r>
            <a:r>
              <a:rPr lang="ru-RU" sz="1600" dirty="0">
                <a:latin typeface="Garamond" panose="02020404030301010803" pitchFamily="18" charset="0"/>
              </a:rPr>
              <a:t> умерла в 1996 г. Её дневник можно прочитать на сайте «Молодая гвардия».</a:t>
            </a:r>
          </a:p>
        </p:txBody>
      </p:sp>
      <p:pic>
        <p:nvPicPr>
          <p:cNvPr id="3074" name="Picture 2" descr="http://cs7004.vk.me/v7004256/746f/dBKrXi_YY6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86" y="3105155"/>
            <a:ext cx="5439789" cy="310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748170"/>
            <a:ext cx="7128792" cy="43744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1473" y="5089325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Garamond" panose="02020404030301010803" pitchFamily="18" charset="0"/>
              </a:rPr>
              <a:t>В феврале к 70 Победы петербургское издательство «Аврора» выпустило другой потрясающий дневник. Его вела ленинградская школьница Таня </a:t>
            </a:r>
            <a:r>
              <a:rPr lang="ru-RU" b="1" dirty="0" err="1">
                <a:latin typeface="Garamond" panose="02020404030301010803" pitchFamily="18" charset="0"/>
              </a:rPr>
              <a:t>Вассоевич</a:t>
            </a:r>
            <a:r>
              <a:rPr lang="ru-RU" b="1" dirty="0">
                <a:latin typeface="Garamond" panose="02020404030301010803" pitchFamily="18" charset="0"/>
              </a:rPr>
              <a:t>. Как и Таня Савичева, она жила на Васильевском острове, но выжила, а ушла из жизни в январе 2012 г</a:t>
            </a:r>
          </a:p>
        </p:txBody>
      </p:sp>
    </p:spTree>
    <p:extLst>
      <p:ext uri="{BB962C8B-B14F-4D97-AF65-F5344CB8AC3E}">
        <p14:creationId xmlns:p14="http://schemas.microsoft.com/office/powerpoint/2010/main" val="12393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2" descr="http://world-war.ru/wp-content/uploads/2013/04/dnevn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629" y="667237"/>
            <a:ext cx="4999462" cy="55235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8189" y="959305"/>
            <a:ext cx="292099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Записи в дневнике</a:t>
            </a:r>
          </a:p>
          <a:p>
            <a:pPr algn="ctr"/>
            <a:endParaRPr lang="ru-RU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Начинаются</a:t>
            </a:r>
          </a:p>
          <a:p>
            <a:pPr algn="ctr"/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 22 июня 1941 г. </a:t>
            </a:r>
          </a:p>
          <a:p>
            <a:pPr algn="ctr"/>
            <a:endParaRPr lang="ru-RU" sz="2400" dirty="0" smtClean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Оканчиваются </a:t>
            </a:r>
          </a:p>
          <a:p>
            <a:pPr algn="ct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30 мая 1945 г.</a:t>
            </a:r>
            <a:endParaRPr 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692" y="642918"/>
            <a:ext cx="4792616" cy="56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642918"/>
            <a:ext cx="7929618" cy="5643602"/>
          </a:xfrm>
          <a:prstGeom prst="rect">
            <a:avLst/>
          </a:prstGeom>
          <a:solidFill>
            <a:srgbClr val="F7F5F3"/>
          </a:solidFill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2"/>
          </p:cNvCxnSpPr>
          <p:nvPr/>
        </p:nvCxnSpPr>
        <p:spPr>
          <a:xfrm rot="16200000" flipH="1">
            <a:off x="1714480" y="3464719"/>
            <a:ext cx="56436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101600" dist="25400" algn="l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67882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107785" y="3464719"/>
            <a:ext cx="5643602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8"/>
          <p:cNvGrpSpPr/>
          <p:nvPr/>
        </p:nvGrpSpPr>
        <p:grpSpPr>
          <a:xfrm>
            <a:off x="571472" y="1071546"/>
            <a:ext cx="7929618" cy="4857784"/>
            <a:chOff x="571472" y="1000108"/>
            <a:chExt cx="7929618" cy="4857784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472" y="100010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571472" y="128586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571472" y="157161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571472" y="185736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0800000">
              <a:off x="571472" y="242886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472" y="214311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571472" y="271462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571472" y="300037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10800000">
              <a:off x="571472" y="357187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571472" y="328612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571472" y="385762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10800000">
              <a:off x="571472" y="414338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10800000">
              <a:off x="571472" y="442913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>
              <a:off x="571472" y="5286388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10800000">
              <a:off x="571472" y="5000636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0800000">
              <a:off x="571472" y="4714884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10800000">
              <a:off x="571472" y="5572140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rot="10800000">
              <a:off x="571472" y="5857892"/>
              <a:ext cx="7929618" cy="0"/>
            </a:xfrm>
            <a:prstGeom prst="line">
              <a:avLst/>
            </a:prstGeom>
            <a:ln w="127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/>
          <p:cNvSpPr/>
          <p:nvPr/>
        </p:nvSpPr>
        <p:spPr>
          <a:xfrm>
            <a:off x="577176" y="774922"/>
            <a:ext cx="7923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Garamond" panose="02020404030301010803" pitchFamily="18" charset="0"/>
              </a:rPr>
              <a:t>«Мама, брат, которому было 15 лет, он был старшим, мне было 13. Все жили на зарплату папы. Он был совершенно </a:t>
            </a:r>
            <a:r>
              <a:rPr lang="ru-RU" sz="2000" b="1" dirty="0" smtClean="0">
                <a:latin typeface="Garamond" panose="02020404030301010803" pitchFamily="18" charset="0"/>
              </a:rPr>
              <a:t>некабинетным </a:t>
            </a:r>
            <a:r>
              <a:rPr lang="ru-RU" sz="2000" b="1" dirty="0">
                <a:latin typeface="Garamond" panose="02020404030301010803" pitchFamily="18" charset="0"/>
              </a:rPr>
              <a:t>ученым.  Война его застала   в экспедиции, ему было 40 лет, очень здоровый мужчина, и мы  считали, что он на фронте.</a:t>
            </a:r>
          </a:p>
        </p:txBody>
      </p:sp>
      <p:pic>
        <p:nvPicPr>
          <p:cNvPr id="39" name="Picture 2" descr="http://world-war.ru/wp-content/uploads/2013/04/sbratom_mam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821" y="2750091"/>
            <a:ext cx="5649270" cy="35009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4472919"/>
            <a:ext cx="2248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Таня с братом Вовой и мамой Ксенией Платоновной, фото начало 30-х гг.</a:t>
            </a:r>
          </a:p>
        </p:txBody>
      </p:sp>
    </p:spTree>
    <p:extLst>
      <p:ext uri="{BB962C8B-B14F-4D97-AF65-F5344CB8AC3E}">
        <p14:creationId xmlns:p14="http://schemas.microsoft.com/office/powerpoint/2010/main" val="10735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4B8D27-7D05-41AF-9DD0-25F79AF3F4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Тетрадь</Template>
  <TotalTime>111</TotalTime>
  <Words>1168</Words>
  <Application>Microsoft Office PowerPoint</Application>
  <PresentationFormat>Экран (4:3)</PresentationFormat>
  <Paragraphs>67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CyrillicOld</vt:lpstr>
      <vt:lpstr>Franklin Gothic Medium</vt:lpstr>
      <vt:lpstr>Garamond</vt:lpstr>
      <vt:lpstr>Impact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Гаврилов</dc:creator>
  <cp:keywords/>
  <cp:lastModifiedBy>Алексей Гаврилов</cp:lastModifiedBy>
  <cp:revision>36</cp:revision>
  <dcterms:created xsi:type="dcterms:W3CDTF">2016-01-18T19:36:35Z</dcterms:created>
  <dcterms:modified xsi:type="dcterms:W3CDTF">2016-01-19T17:39:21Z</dcterms:modified>
  <cp:category>Книга</cp:category>
  <cp:contentStatus>Шаблон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TC300097569990</vt:lpwstr>
  </property>
</Properties>
</file>