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3"/>
  </p:notesMasterIdLst>
  <p:sldIdLst>
    <p:sldId id="256" r:id="rId2"/>
    <p:sldId id="257" r:id="rId3"/>
    <p:sldId id="270" r:id="rId4"/>
    <p:sldId id="271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75" r:id="rId13"/>
    <p:sldId id="265" r:id="rId14"/>
    <p:sldId id="266" r:id="rId15"/>
    <p:sldId id="267" r:id="rId16"/>
    <p:sldId id="268" r:id="rId17"/>
    <p:sldId id="269" r:id="rId18"/>
    <p:sldId id="272" r:id="rId19"/>
    <p:sldId id="273" r:id="rId20"/>
    <p:sldId id="274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4526" autoAdjust="0"/>
  </p:normalViewPr>
  <p:slideViewPr>
    <p:cSldViewPr>
      <p:cViewPr varScale="1">
        <p:scale>
          <a:sx n="78" d="100"/>
          <a:sy n="78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67437-6106-4938-8A1B-1EFC04E5D8D5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2A834-19FA-484C-AC32-3C5995BB0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626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2A834-19FA-484C-AC32-3C5995BB0F3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563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29E2D6-9857-4396-95EB-8424CA2840F7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D9DC5-944B-4403-B7DF-7637E5D35D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29E2D6-9857-4396-95EB-8424CA2840F7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D9DC5-944B-4403-B7DF-7637E5D35D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29E2D6-9857-4396-95EB-8424CA2840F7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D9DC5-944B-4403-B7DF-7637E5D35D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29E2D6-9857-4396-95EB-8424CA2840F7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D9DC5-944B-4403-B7DF-7637E5D35D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29E2D6-9857-4396-95EB-8424CA2840F7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D9DC5-944B-4403-B7DF-7637E5D35D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29E2D6-9857-4396-95EB-8424CA2840F7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D9DC5-944B-4403-B7DF-7637E5D35D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29E2D6-9857-4396-95EB-8424CA2840F7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D9DC5-944B-4403-B7DF-7637E5D35D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29E2D6-9857-4396-95EB-8424CA2840F7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D9DC5-944B-4403-B7DF-7637E5D35D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29E2D6-9857-4396-95EB-8424CA2840F7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D9DC5-944B-4403-B7DF-7637E5D35D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29E2D6-9857-4396-95EB-8424CA2840F7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D9DC5-944B-4403-B7DF-7637E5D35D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29E2D6-9857-4396-95EB-8424CA2840F7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D9DC5-944B-4403-B7DF-7637E5D35D1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129E2D6-9857-4396-95EB-8424CA2840F7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05D9DC5-944B-4403-B7DF-7637E5D35D1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87624" y="764704"/>
            <a:ext cx="74168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Развитие </a:t>
            </a:r>
          </a:p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словесно-логического мышления </a:t>
            </a:r>
          </a:p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младших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ш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кольников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Documents and Settings\учитель\Рабочий стол\6_Malchik-uchit-uroki-425x3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345197"/>
            <a:ext cx="5400600" cy="4053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915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764704"/>
            <a:ext cx="712879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Исключение лишнего. Анализ</a:t>
            </a:r>
            <a:endParaRPr lang="ru-RU" sz="24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Найди среди перечисленных слов одно лишнее, которое не подходит по смыслу ко всем остальным. Объясни, свой выбор.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2400" dirty="0">
                <a:latin typeface="Arial" pitchFamily="34" charset="0"/>
                <a:cs typeface="Arial" pitchFamily="34" charset="0"/>
              </a:rPr>
              <a:t>Старый, дряхлый, маленький, ветхий.</a:t>
            </a:r>
          </a:p>
          <a:p>
            <a:pPr lvl="0"/>
            <a:r>
              <a:rPr lang="ru-RU" sz="2400" dirty="0">
                <a:latin typeface="Arial" pitchFamily="34" charset="0"/>
                <a:cs typeface="Arial" pitchFamily="34" charset="0"/>
              </a:rPr>
              <a:t>Храбрый, злой, смелый, отважный.</a:t>
            </a:r>
          </a:p>
          <a:p>
            <a:pPr lvl="0"/>
            <a:r>
              <a:rPr lang="ru-RU" sz="2400" dirty="0">
                <a:latin typeface="Arial" pitchFamily="34" charset="0"/>
                <a:cs typeface="Arial" pitchFamily="34" charset="0"/>
              </a:rPr>
              <a:t>Яблоко, слива, огурец, груша.</a:t>
            </a:r>
          </a:p>
          <a:p>
            <a:pPr lvl="0"/>
            <a:r>
              <a:rPr lang="ru-RU" sz="2400" dirty="0">
                <a:latin typeface="Arial" pitchFamily="34" charset="0"/>
                <a:cs typeface="Arial" pitchFamily="34" charset="0"/>
              </a:rPr>
              <a:t>Огурец, репа, морковь, заяц.</a:t>
            </a:r>
          </a:p>
          <a:p>
            <a:pPr lvl="0"/>
            <a:r>
              <a:rPr lang="ru-RU" sz="2400" dirty="0">
                <a:latin typeface="Arial" pitchFamily="34" charset="0"/>
                <a:cs typeface="Arial" pitchFamily="34" charset="0"/>
              </a:rPr>
              <a:t>Огурец, арбуз, яблоко, мяч.</a:t>
            </a:r>
          </a:p>
          <a:p>
            <a:pPr lvl="0"/>
            <a:r>
              <a:rPr lang="ru-RU" sz="2400" dirty="0">
                <a:latin typeface="Arial" pitchFamily="34" charset="0"/>
                <a:cs typeface="Arial" pitchFamily="34" charset="0"/>
              </a:rPr>
              <a:t>Волк, лиса, медведь, кошка.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352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764704"/>
            <a:ext cx="662473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Анализ</a:t>
            </a:r>
            <a:r>
              <a:rPr lang="ru-RU" sz="2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. Сопоставление</a:t>
            </a:r>
            <a:endParaRPr lang="ru-RU" sz="24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i="1" dirty="0">
                <a:latin typeface="Arial" pitchFamily="34" charset="0"/>
                <a:cs typeface="Arial" pitchFamily="34" charset="0"/>
              </a:rPr>
              <a:t>Подумай и назови, кем (чем) это было раньше?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Цыпленок (яйцом),                                       рубашка (тканью),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лошадь (жеребенком),                                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ботинки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(кожей), 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корова (теленком),                                     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дом (кирпичом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),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дуб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(желудем),                                            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рыба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(икринкой),                                         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мастер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(учеником),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яблоня (семечком),                                     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листок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(почкой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852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836712"/>
            <a:ext cx="8148384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Проведи аналогию</a:t>
            </a:r>
            <a:endParaRPr lang="ru-RU" sz="24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Нога-костыль, глаза- ___________________.</a:t>
            </a:r>
          </a:p>
          <a:p>
            <a:r>
              <a:rPr lang="ru-RU" sz="2400" i="1" dirty="0">
                <a:latin typeface="Arial" pitchFamily="34" charset="0"/>
                <a:cs typeface="Arial" pitchFamily="34" charset="0"/>
              </a:rPr>
              <a:t>зрение, очки, слёзы, веки, ресницы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Игла-остриё, бритва- ___________________.</a:t>
            </a:r>
          </a:p>
          <a:p>
            <a:r>
              <a:rPr lang="ru-RU" sz="2400" i="1" dirty="0">
                <a:latin typeface="Arial" pitchFamily="34" charset="0"/>
                <a:cs typeface="Arial" pitchFamily="34" charset="0"/>
              </a:rPr>
              <a:t>сталь, металл, лезвие, резать, рукоятка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Музыка-оркестр, пение- ________________.</a:t>
            </a:r>
          </a:p>
          <a:p>
            <a:r>
              <a:rPr lang="ru-RU" sz="2400" i="1" dirty="0">
                <a:latin typeface="Arial" pitchFamily="34" charset="0"/>
                <a:cs typeface="Arial" pitchFamily="34" charset="0"/>
              </a:rPr>
              <a:t>хор, солист, сцена, певец, концерт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Гора-пещера, дерево- __________________.</a:t>
            </a:r>
          </a:p>
          <a:p>
            <a:r>
              <a:rPr lang="ru-RU" sz="2400" i="1" dirty="0">
                <a:latin typeface="Arial" pitchFamily="34" charset="0"/>
                <a:cs typeface="Arial" pitchFamily="34" charset="0"/>
              </a:rPr>
              <a:t>корень, дупло, крона, ствол, листья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Болезнь-лечение, поломка- ________________.</a:t>
            </a:r>
          </a:p>
          <a:p>
            <a:r>
              <a:rPr lang="ru-RU" sz="2400" i="1" dirty="0">
                <a:latin typeface="Arial" pitchFamily="34" charset="0"/>
                <a:cs typeface="Arial" pitchFamily="34" charset="0"/>
              </a:rPr>
              <a:t>мастер, ремонт, деталь,  смазка</a:t>
            </a:r>
          </a:p>
          <a:p>
            <a:r>
              <a:rPr lang="ru-RU" sz="2400" dirty="0"/>
              <a:t>Числительное-количество, глагол- __________.</a:t>
            </a:r>
          </a:p>
          <a:p>
            <a:r>
              <a:rPr lang="ru-RU" sz="2400" i="1" dirty="0"/>
              <a:t>идти, действие, причастие, часть речи, спрягать.</a:t>
            </a:r>
          </a:p>
          <a:p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8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59074"/>
            <a:ext cx="943304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Развитие скорости мышления, сообразительности. </a:t>
            </a:r>
            <a:endParaRPr lang="ru-RU" sz="24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Активизация словаря</a:t>
            </a:r>
            <a:endParaRPr lang="ru-RU" sz="24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i="1" dirty="0">
                <a:latin typeface="Arial" pitchFamily="34" charset="0"/>
                <a:cs typeface="Arial" pitchFamily="34" charset="0"/>
              </a:rPr>
              <a:t>Перечисли все слова, противоположные по значению предложенным ниже (т.е. антонимы).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Таять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(замерзать), 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засыпать (просыпаться),                                 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чинить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(ломать),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подниматься (опускаться),                             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поджигать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(тушить),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Веселый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(грустный),                                        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трудолюбивый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(ленивый),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быстрый (медленный),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Трус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(храбрец),                                              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радость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(грусть),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начало (конец),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                              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ru-RU" i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075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5" y="1052736"/>
            <a:ext cx="676875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Развитие образного мышления, понимание скрытого смысла </a:t>
            </a:r>
            <a:endParaRPr lang="ru-RU" sz="24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i="1" dirty="0">
                <a:latin typeface="Arial" pitchFamily="34" charset="0"/>
                <a:cs typeface="Arial" pitchFamily="34" charset="0"/>
              </a:rPr>
              <a:t>Объясни, что это означает.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ru-RU" sz="2400" u="sng" dirty="0">
                <a:latin typeface="Arial" pitchFamily="34" charset="0"/>
                <a:cs typeface="Arial" pitchFamily="34" charset="0"/>
              </a:rPr>
              <a:t>Образные выражения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Мальчик, как медведь.                                      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Человек, как с цепи сорвался. 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Учитель, как грозовая туча.                             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Мальчик, как с Луны упал.                </a:t>
            </a:r>
          </a:p>
          <a:p>
            <a:r>
              <a:rPr lang="ru-RU" sz="2400" u="sng" dirty="0">
                <a:latin typeface="Arial" pitchFamily="34" charset="0"/>
                <a:cs typeface="Arial" pitchFamily="34" charset="0"/>
              </a:rPr>
              <a:t>Пословицы и поговорки.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 Семь раз отмерь, один раз отрежь.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 Красна птица пером, а человек – делом.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 На чужой сторонушке рад своей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воронушке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810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777686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2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НАЙДИ СУЩЕСТВЕННОЕ»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lvl="0"/>
            <a:r>
              <a:rPr lang="ru-RU" sz="2400" dirty="0">
                <a:latin typeface="Arial" pitchFamily="34" charset="0"/>
                <a:cs typeface="Arial" pitchFamily="34" charset="0"/>
              </a:rPr>
              <a:t>Отметь два слова, наиболее существенные для слова стоящего    перед скобками: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САД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(растение, собака, забор, лопата, земля) </a:t>
            </a:r>
          </a:p>
          <a:p>
            <a:pPr lvl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ЧТЕНИЕ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(глаза, тетрадь, книга ,карандаш, очки)</a:t>
            </a:r>
          </a:p>
          <a:p>
            <a:pPr lvl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ИГРА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(шахматы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игроки, теннис, правила, наказания)</a:t>
            </a:r>
          </a:p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2400" i="1" dirty="0"/>
              <a:t>Даны слова, мало связанные между собой: </a:t>
            </a:r>
            <a:r>
              <a:rPr lang="ru-RU" sz="2400" b="1" dirty="0"/>
              <a:t>карандаш, уголь. </a:t>
            </a:r>
            <a:r>
              <a:rPr lang="ru-RU" sz="2400" dirty="0"/>
              <a:t>За 10 минут ребенок должен написать как можно больше общих признаков этих предметов.</a:t>
            </a:r>
          </a:p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2400" dirty="0"/>
              <a:t>В течение 5-10 минут написать как можно больше слов, обозначающих предметы, сходные по каким –либо свойством со словом: </a:t>
            </a:r>
            <a:r>
              <a:rPr lang="ru-RU" sz="2400" b="1" dirty="0"/>
              <a:t>СТРЕКОЗА.</a:t>
            </a:r>
            <a:endParaRPr lang="ru-RU" sz="2400" dirty="0"/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75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ed-kopilka.ru/images/9-1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71612"/>
            <a:ext cx="6096000" cy="39147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416749" y="908720"/>
            <a:ext cx="1721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</a:rPr>
              <a:t>Ребусы</a:t>
            </a:r>
            <a:endParaRPr lang="ru-RU" sz="2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87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66623"/>
            <a:ext cx="669674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« АНАГРАММЫ, ШАРАДЫ, МЕТЕГРАММЫ, </a:t>
            </a:r>
            <a:endParaRPr lang="ru-RU" sz="24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2400" i="1" dirty="0">
                <a:latin typeface="Arial" pitchFamily="34" charset="0"/>
                <a:cs typeface="Arial" pitchFamily="34" charset="0"/>
              </a:rPr>
              <a:t>Составь слова, переставив буквы</a:t>
            </a:r>
            <a:r>
              <a:rPr lang="ru-RU" sz="2400" b="1" i="1" dirty="0">
                <a:latin typeface="Arial" pitchFamily="34" charset="0"/>
                <a:cs typeface="Arial" pitchFamily="34" charset="0"/>
              </a:rPr>
              <a:t>: </a:t>
            </a:r>
            <a:endParaRPr lang="ru-RU" sz="2400" b="1" i="1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АЛИГ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ЕОСЛ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ОТЛЕ</a:t>
            </a:r>
          </a:p>
          <a:p>
            <a:r>
              <a:rPr lang="ru-RU" sz="2400" i="1" dirty="0"/>
              <a:t>Замени слова в скобках на нужные, чтобы с помощью сложения получить верное равенство</a:t>
            </a:r>
            <a:r>
              <a:rPr lang="ru-RU" sz="2400" dirty="0"/>
              <a:t>.</a:t>
            </a:r>
          </a:p>
          <a:p>
            <a:r>
              <a:rPr lang="ru-RU" sz="2400" dirty="0"/>
              <a:t>б + пища = несчастье</a:t>
            </a:r>
          </a:p>
          <a:p>
            <a:r>
              <a:rPr lang="ru-RU" sz="2400" dirty="0"/>
              <a:t>к + насекомое = прическа у девочки</a:t>
            </a:r>
          </a:p>
          <a:p>
            <a:r>
              <a:rPr lang="ru-RU" sz="2400" dirty="0"/>
              <a:t>у + ненастье с дождем = опасность</a:t>
            </a:r>
          </a:p>
          <a:p>
            <a:r>
              <a:rPr lang="ru-RU" sz="2400" dirty="0"/>
              <a:t>у + загородный дом = успех</a:t>
            </a:r>
          </a:p>
          <a:p>
            <a:r>
              <a:rPr lang="ru-RU" sz="2400" dirty="0"/>
              <a:t>о + противник = длинная яма</a:t>
            </a: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38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687560"/>
            <a:ext cx="734481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i="1" dirty="0">
                <a:latin typeface="Arial" pitchFamily="34" charset="0"/>
                <a:cs typeface="Arial" pitchFamily="34" charset="0"/>
              </a:rPr>
              <a:t>Найди окончание данных слов. </a:t>
            </a:r>
            <a:endParaRPr lang="ru-RU" sz="2400" i="1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2400" i="1" dirty="0" smtClean="0">
                <a:latin typeface="Arial" pitchFamily="34" charset="0"/>
                <a:cs typeface="Arial" pitchFamily="34" charset="0"/>
              </a:rPr>
              <a:t>Им 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служит местоимение из трех букв: </a:t>
            </a:r>
            <a:endParaRPr lang="ru-RU" sz="2400" i="1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b="1" dirty="0" smtClean="0"/>
              <a:t>Вор</a:t>
            </a:r>
            <a:endParaRPr lang="ru-RU" dirty="0"/>
          </a:p>
          <a:p>
            <a:r>
              <a:rPr lang="ru-RU" b="1" dirty="0" smtClean="0"/>
              <a:t>Бор</a:t>
            </a:r>
            <a:endParaRPr lang="ru-RU" dirty="0"/>
          </a:p>
          <a:p>
            <a:r>
              <a:rPr lang="ru-RU" b="1" dirty="0" err="1" smtClean="0"/>
              <a:t>Кр</a:t>
            </a:r>
            <a:r>
              <a:rPr lang="ru-RU" b="1" dirty="0"/>
              <a:t>	(  ?  ) </a:t>
            </a:r>
            <a:endParaRPr lang="ru-RU" b="1" dirty="0" smtClean="0"/>
          </a:p>
          <a:p>
            <a:r>
              <a:rPr lang="ru-RU" b="1" dirty="0" err="1" smtClean="0"/>
              <a:t>Стор</a:t>
            </a:r>
            <a:endParaRPr lang="ru-RU" dirty="0"/>
          </a:p>
          <a:p>
            <a:r>
              <a:rPr lang="ru-RU" b="1" dirty="0" smtClean="0"/>
              <a:t>Кор</a:t>
            </a:r>
            <a:endParaRPr lang="ru-RU" dirty="0"/>
          </a:p>
          <a:p>
            <a:endParaRPr lang="ru-RU" dirty="0" smtClean="0"/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2400" i="1" dirty="0">
                <a:latin typeface="Arial" pitchFamily="34" charset="0"/>
                <a:cs typeface="Arial" pitchFamily="34" charset="0"/>
              </a:rPr>
              <a:t>Составь слово, взяв по одному слогу из слов: </a:t>
            </a:r>
            <a:endParaRPr lang="ru-RU" sz="2400" i="1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карта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, паутина,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налёт </a:t>
            </a:r>
          </a:p>
          <a:p>
            <a:pPr lvl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пластинка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, картина,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павлин</a:t>
            </a:r>
          </a:p>
          <a:p>
            <a:pPr lvl="0"/>
            <a:r>
              <a:rPr lang="ru-RU" sz="2400" b="1" dirty="0">
                <a:latin typeface="Arial" pitchFamily="34" charset="0"/>
                <a:cs typeface="Arial" pitchFamily="34" charset="0"/>
              </a:rPr>
              <a:t>укол, человек, садовник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9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692696"/>
            <a:ext cx="74888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2"/>
                </a:solidFill>
              </a:rPr>
              <a:t>« Логическая задача»</a:t>
            </a:r>
          </a:p>
          <a:p>
            <a:r>
              <a:rPr lang="ru-RU" sz="2400" dirty="0"/>
              <a:t> </a:t>
            </a:r>
          </a:p>
          <a:p>
            <a:pPr lvl="0"/>
            <a:r>
              <a:rPr lang="ru-RU" sz="2400" dirty="0"/>
              <a:t>Меня зовут Лена. У моего брата только одна сестра. Как зовут сестру моего брата? (Лена)</a:t>
            </a:r>
          </a:p>
          <a:p>
            <a:pPr lvl="0"/>
            <a:r>
              <a:rPr lang="ru-RU" sz="2400" dirty="0"/>
              <a:t>Термометр показывает 10градусов тепла. Сколько градусов показывают два таких термометра?</a:t>
            </a:r>
          </a:p>
          <a:p>
            <a:pPr lvl="0"/>
            <a:r>
              <a:rPr lang="ru-RU" sz="2400" dirty="0"/>
              <a:t>Ребята сидели на скамейке. В каком порядке они сидели, если известно, что Маша сидела справа от Сережи, а Сережа справа от Иры? (Маша, Сережа, Ира)</a:t>
            </a:r>
          </a:p>
          <a:p>
            <a:r>
              <a:rPr lang="ru-RU" sz="2400" dirty="0"/>
              <a:t>Мама купила 4 шара, красного и синего цвета. Синих шаров было больше, чем </a:t>
            </a:r>
            <a:r>
              <a:rPr lang="ru-RU" sz="2400" dirty="0" smtClean="0"/>
              <a:t>красных. Сколько каких шаров купила мама?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1155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6875" y="539969"/>
            <a:ext cx="45509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Виды мышления</a:t>
            </a:r>
            <a:endParaRPr lang="ru-RU" sz="40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6596" y="1847969"/>
            <a:ext cx="785781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наглядно-действенное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мышление </a:t>
            </a:r>
            <a:endParaRPr lang="ru-RU" sz="3600" b="1" dirty="0" smtClean="0">
              <a:latin typeface="Arial" pitchFamily="34" charset="0"/>
              <a:cs typeface="Arial" pitchFamily="34" charset="0"/>
            </a:endParaRPr>
          </a:p>
          <a:p>
            <a:endParaRPr lang="ru-RU" sz="3600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наглядно-образное  мышление</a:t>
            </a:r>
          </a:p>
          <a:p>
            <a:endParaRPr lang="ru-RU" sz="3600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словесно-логическое мышление 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85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76672"/>
            <a:ext cx="62646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«Числовой ряд»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Дан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ряд чисел. Отметь особенность составления ряда и запиши следующее число: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16,14, 12, 10,…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25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, 20, 22, 17, 19, 14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,..</a:t>
            </a: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20,17,18,15,16,…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265074"/>
              </p:ext>
            </p:extLst>
          </p:nvPr>
        </p:nvGraphicFramePr>
        <p:xfrm>
          <a:off x="2699792" y="4797559"/>
          <a:ext cx="1230804" cy="128730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47819"/>
                <a:gridCol w="447819"/>
                <a:gridCol w="335166"/>
              </a:tblGrid>
              <a:tr h="4291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1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1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83568" y="3164166"/>
            <a:ext cx="7200800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</a:rPr>
              <a:t>«Магические квадраты»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Расставь числа :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2,2,2,3,3,3;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так, чтобы по всем линиям в сумме получилось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6.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развиваем мышление\куда едет автобус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650" y="2024063"/>
            <a:ext cx="5600700" cy="280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87824" y="1340766"/>
            <a:ext cx="3619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2"/>
                </a:solidFill>
              </a:rPr>
              <a:t>Куда едет автобус?</a:t>
            </a:r>
            <a:endParaRPr lang="ru-RU" sz="2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11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539969"/>
            <a:ext cx="62526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Логические </a:t>
            </a: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операции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6597" y="1844824"/>
            <a:ext cx="785781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3600" b="1" dirty="0" smtClean="0"/>
              <a:t> Сравнение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3600" b="1" dirty="0" smtClean="0"/>
              <a:t> Анализ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3600" b="1" dirty="0" smtClean="0"/>
              <a:t> Синтез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3600" b="1" dirty="0" smtClean="0"/>
              <a:t> Абстрагирование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3600" b="1" dirty="0" smtClean="0"/>
              <a:t> Обобщение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76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539969"/>
            <a:ext cx="649087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Основные формы</a:t>
            </a:r>
          </a:p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логического мышления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6597" y="1844824"/>
            <a:ext cx="785781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itchFamily="2" charset="2"/>
              <a:buChar char="Ø"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Понятия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Ø"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Суждения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Ø"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Умозаключения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65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04664"/>
            <a:ext cx="8352928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Учитель учит: </a:t>
            </a:r>
            <a:endParaRPr lang="ru-RU" sz="28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8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находить взаимосвязи в окружающей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жизни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вырабатывать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правильные понятия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применять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на практике изучаемые теоретические положения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анализировать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с помощью мыслительных операций (обобщения, сравнения, классификации, синтеза, и пр.).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2479" y="533876"/>
            <a:ext cx="3962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Педагогические условия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3" y="1222034"/>
            <a:ext cx="777686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Задания на уроках, которые побуждают детей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размышлять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Общение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 учителем и сверстниками — в урочное и неурочное время.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Хорошо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когда учебный процесс наполнен элементами, где ученик: 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может сравнивать понятия (предметы,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явления)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понимать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различия между общими признаками и отличительными (частными)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выделять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существенные и несущественные признаки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брать во внимание несущественные детали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анализировать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сравнивать и обобщать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954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782953"/>
            <a:ext cx="75608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«Успех </a:t>
            </a:r>
            <a:r>
              <a:rPr lang="ru-RU" sz="3200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полноценного формирования логического мышления младшего школьника зависит от того, насколько комплексно и системно происходит обучение этому». </a:t>
            </a:r>
          </a:p>
        </p:txBody>
      </p:sp>
    </p:spTree>
    <p:extLst>
      <p:ext uri="{BB962C8B-B14F-4D97-AF65-F5344CB8AC3E}">
        <p14:creationId xmlns:p14="http://schemas.microsoft.com/office/powerpoint/2010/main" val="289297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8136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Классификация, анализ</a:t>
            </a:r>
            <a:endParaRPr lang="ru-RU" sz="24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Назови, объясни  и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перечисли :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деревья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кустарники, цветы, овощи, фрукты, грибы, время суток, мебель, посуда, одежда, головные уборы, украшения, школьные принадлежности, имена, времена года, месяцы, дни недели, буквы, числа,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сказки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91580" y="3429000"/>
            <a:ext cx="7632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Сравнение, анализ</a:t>
            </a:r>
            <a:endParaRPr lang="ru-RU" sz="24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Сравни, чем похожи и чем отличаются: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собака и волк, береза и сирень, мальчик и старик, птица и самолет, солнце и электрическая лампочка, дом и избушка, книга и тетрадь, пианино 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скрипка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43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027887"/>
            <a:ext cx="777686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Обобщение.</a:t>
            </a:r>
            <a:endParaRPr lang="ru-RU" sz="24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Назови одним словом: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Волк, лиса, заяц -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…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Дуб, береза, сосна - …                                                 Ромашка, колокольчик, астра - …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Орешник, сирень, смородина - …                         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Утро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день, вечер - …                                           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Платье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брюки, куртка - …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Круг, квадрат, треугольник - …                         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Дождь, град, снег - 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037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271</TotalTime>
  <Words>920</Words>
  <Application>Microsoft Office PowerPoint</Application>
  <PresentationFormat>Экран (4:3)</PresentationFormat>
  <Paragraphs>160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МБОУ Белоярская СОШ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user</cp:lastModifiedBy>
  <cp:revision>23</cp:revision>
  <dcterms:created xsi:type="dcterms:W3CDTF">2015-12-23T07:00:45Z</dcterms:created>
  <dcterms:modified xsi:type="dcterms:W3CDTF">2016-01-19T13:50:09Z</dcterms:modified>
</cp:coreProperties>
</file>