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5" r:id="rId5"/>
    <p:sldId id="258" r:id="rId6"/>
    <p:sldId id="270" r:id="rId7"/>
    <p:sldId id="272" r:id="rId8"/>
    <p:sldId id="262" r:id="rId9"/>
    <p:sldId id="259" r:id="rId10"/>
    <p:sldId id="260" r:id="rId11"/>
    <p:sldId id="261" r:id="rId12"/>
    <p:sldId id="274" r:id="rId13"/>
    <p:sldId id="263" r:id="rId14"/>
    <p:sldId id="264" r:id="rId15"/>
    <p:sldId id="265" r:id="rId16"/>
    <p:sldId id="267" r:id="rId17"/>
    <p:sldId id="266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C6B4D-277B-482F-A8BC-4E6B1071E835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444ABA-E555-447A-8274-19F04C8DEE8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Демографический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кризис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27F349F-A9E3-4D39-BF1F-79FFC57ABED5}" type="parTrans" cxnId="{D86BF19C-45AD-4D98-938B-B509A7DCE229}">
      <dgm:prSet/>
      <dgm:spPr/>
      <dgm:t>
        <a:bodyPr/>
        <a:lstStyle/>
        <a:p>
          <a:endParaRPr lang="ru-RU"/>
        </a:p>
      </dgm:t>
    </dgm:pt>
    <dgm:pt modelId="{70118114-AC5D-445E-9C08-312A76A8BCA1}" type="sibTrans" cxnId="{D86BF19C-45AD-4D98-938B-B509A7DCE22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A3711A5-FF6F-452C-AEFA-4E183A1E2822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дальнейшее  сокращение  численности  россиян</a:t>
          </a:r>
          <a:endParaRPr lang="ru-RU" dirty="0"/>
        </a:p>
      </dgm:t>
    </dgm:pt>
    <dgm:pt modelId="{3DCC3187-0742-4D19-BA66-E0BE4E00F203}" type="parTrans" cxnId="{6222145F-A22C-43C7-82CE-1902FBB71223}">
      <dgm:prSet/>
      <dgm:spPr/>
      <dgm:t>
        <a:bodyPr/>
        <a:lstStyle/>
        <a:p>
          <a:endParaRPr lang="ru-RU"/>
        </a:p>
      </dgm:t>
    </dgm:pt>
    <dgm:pt modelId="{E3B1953B-BEA3-46AA-8FA3-63698241FC05}" type="sibTrans" cxnId="{6222145F-A22C-43C7-82CE-1902FBB71223}">
      <dgm:prSet/>
      <dgm:spPr/>
      <dgm:t>
        <a:bodyPr/>
        <a:lstStyle/>
        <a:p>
          <a:endParaRPr lang="ru-RU"/>
        </a:p>
      </dgm:t>
    </dgm:pt>
    <dgm:pt modelId="{20C01E1A-C113-4CAC-9FC7-6C2ED47AF6B5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уменьшение  доли  населения  в  трудоспособном  возрасте</a:t>
          </a:r>
          <a:endParaRPr lang="ru-RU" dirty="0"/>
        </a:p>
      </dgm:t>
    </dgm:pt>
    <dgm:pt modelId="{D3EB1D27-DC6A-4A2B-B69E-096CE18B6614}" type="parTrans" cxnId="{6BEDED27-972A-4086-8281-285184748187}">
      <dgm:prSet/>
      <dgm:spPr/>
      <dgm:t>
        <a:bodyPr/>
        <a:lstStyle/>
        <a:p>
          <a:endParaRPr lang="ru-RU"/>
        </a:p>
      </dgm:t>
    </dgm:pt>
    <dgm:pt modelId="{2A0C7C7E-A3ED-4D8D-B99B-2736CB7E6261}" type="sibTrans" cxnId="{6BEDED27-972A-4086-8281-285184748187}">
      <dgm:prSet/>
      <dgm:spPr/>
      <dgm:t>
        <a:bodyPr/>
        <a:lstStyle/>
        <a:p>
          <a:endParaRPr lang="ru-RU"/>
        </a:p>
      </dgm:t>
    </dgm:pt>
    <dgm:pt modelId="{A6AE766D-922F-456D-AA01-4E219AE9FF66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процесс  общего  старения  населения</a:t>
          </a:r>
          <a:endParaRPr lang="ru-RU" dirty="0"/>
        </a:p>
      </dgm:t>
    </dgm:pt>
    <dgm:pt modelId="{D6947C78-E76E-4710-925D-606377F6A011}" type="parTrans" cxnId="{8481FBE6-5932-431B-A770-0FDB4DBB00BB}">
      <dgm:prSet/>
      <dgm:spPr/>
      <dgm:t>
        <a:bodyPr/>
        <a:lstStyle/>
        <a:p>
          <a:endParaRPr lang="ru-RU"/>
        </a:p>
      </dgm:t>
    </dgm:pt>
    <dgm:pt modelId="{23892837-5378-4481-9E70-DA3D5D6E1B22}" type="sibTrans" cxnId="{8481FBE6-5932-431B-A770-0FDB4DBB00BB}">
      <dgm:prSet/>
      <dgm:spPr/>
      <dgm:t>
        <a:bodyPr/>
        <a:lstStyle/>
        <a:p>
          <a:endParaRPr lang="ru-RU"/>
        </a:p>
      </dgm:t>
    </dgm:pt>
    <dgm:pt modelId="{4FAE5FB0-9F26-4A93-8AEE-5758B0AB7DB2}" type="pres">
      <dgm:prSet presAssocID="{284C6B4D-277B-482F-A8BC-4E6B1071E8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35038-2051-4AEB-AA59-9248CE20D128}" type="pres">
      <dgm:prSet presAssocID="{284C6B4D-277B-482F-A8BC-4E6B1071E835}" presName="cycle" presStyleCnt="0"/>
      <dgm:spPr/>
    </dgm:pt>
    <dgm:pt modelId="{DA806268-76B5-44F0-ADAD-156C68C0AAF6}" type="pres">
      <dgm:prSet presAssocID="{E7444ABA-E555-447A-8274-19F04C8DEE8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1A5F-0A03-4671-90F2-E4A68720A060}" type="pres">
      <dgm:prSet presAssocID="{70118114-AC5D-445E-9C08-312A76A8BCA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4AAD29E-F585-46EC-87C1-81E5AF6DC77A}" type="pres">
      <dgm:prSet presAssocID="{AA3711A5-FF6F-452C-AEFA-4E183A1E282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637A-21BA-49FF-AEDB-5236079A72E6}" type="pres">
      <dgm:prSet presAssocID="{20C01E1A-C113-4CAC-9FC7-6C2ED47AF6B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ECBC6-0D55-4E2A-AAF2-8C92B3A83210}" type="pres">
      <dgm:prSet presAssocID="{A6AE766D-922F-456D-AA01-4E219AE9FF6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BF19C-45AD-4D98-938B-B509A7DCE229}" srcId="{284C6B4D-277B-482F-A8BC-4E6B1071E835}" destId="{E7444ABA-E555-447A-8274-19F04C8DEE8B}" srcOrd="0" destOrd="0" parTransId="{427F349F-A9E3-4D39-BF1F-79FFC57ABED5}" sibTransId="{70118114-AC5D-445E-9C08-312A76A8BCA1}"/>
    <dgm:cxn modelId="{A9A563F5-0AE1-40B2-AC97-46575F67E81C}" type="presOf" srcId="{284C6B4D-277B-482F-A8BC-4E6B1071E835}" destId="{4FAE5FB0-9F26-4A93-8AEE-5758B0AB7DB2}" srcOrd="0" destOrd="0" presId="urn:microsoft.com/office/officeart/2005/8/layout/cycle3"/>
    <dgm:cxn modelId="{F281ACE3-F5B5-4DC7-BB3A-326DFFC3AB81}" type="presOf" srcId="{AA3711A5-FF6F-452C-AEFA-4E183A1E2822}" destId="{64AAD29E-F585-46EC-87C1-81E5AF6DC77A}" srcOrd="0" destOrd="0" presId="urn:microsoft.com/office/officeart/2005/8/layout/cycle3"/>
    <dgm:cxn modelId="{ED7734F3-19AF-4001-B91F-90A8F6C50161}" type="presOf" srcId="{20C01E1A-C113-4CAC-9FC7-6C2ED47AF6B5}" destId="{EC30637A-21BA-49FF-AEDB-5236079A72E6}" srcOrd="0" destOrd="0" presId="urn:microsoft.com/office/officeart/2005/8/layout/cycle3"/>
    <dgm:cxn modelId="{ECAAC784-D8BD-4B20-9F22-4907F4D8B47A}" type="presOf" srcId="{70118114-AC5D-445E-9C08-312A76A8BCA1}" destId="{F7AB1A5F-0A03-4671-90F2-E4A68720A060}" srcOrd="0" destOrd="0" presId="urn:microsoft.com/office/officeart/2005/8/layout/cycle3"/>
    <dgm:cxn modelId="{6BEDED27-972A-4086-8281-285184748187}" srcId="{284C6B4D-277B-482F-A8BC-4E6B1071E835}" destId="{20C01E1A-C113-4CAC-9FC7-6C2ED47AF6B5}" srcOrd="2" destOrd="0" parTransId="{D3EB1D27-DC6A-4A2B-B69E-096CE18B6614}" sibTransId="{2A0C7C7E-A3ED-4D8D-B99B-2736CB7E6261}"/>
    <dgm:cxn modelId="{57A8A850-B079-49DC-AEF7-7A55375E3BC7}" type="presOf" srcId="{E7444ABA-E555-447A-8274-19F04C8DEE8B}" destId="{DA806268-76B5-44F0-ADAD-156C68C0AAF6}" srcOrd="0" destOrd="0" presId="urn:microsoft.com/office/officeart/2005/8/layout/cycle3"/>
    <dgm:cxn modelId="{6222145F-A22C-43C7-82CE-1902FBB71223}" srcId="{284C6B4D-277B-482F-A8BC-4E6B1071E835}" destId="{AA3711A5-FF6F-452C-AEFA-4E183A1E2822}" srcOrd="1" destOrd="0" parTransId="{3DCC3187-0742-4D19-BA66-E0BE4E00F203}" sibTransId="{E3B1953B-BEA3-46AA-8FA3-63698241FC05}"/>
    <dgm:cxn modelId="{74C140D6-EE84-491C-84C4-5A8BED4D5004}" type="presOf" srcId="{A6AE766D-922F-456D-AA01-4E219AE9FF66}" destId="{7CDECBC6-0D55-4E2A-AAF2-8C92B3A83210}" srcOrd="0" destOrd="0" presId="urn:microsoft.com/office/officeart/2005/8/layout/cycle3"/>
    <dgm:cxn modelId="{8481FBE6-5932-431B-A770-0FDB4DBB00BB}" srcId="{284C6B4D-277B-482F-A8BC-4E6B1071E835}" destId="{A6AE766D-922F-456D-AA01-4E219AE9FF66}" srcOrd="3" destOrd="0" parTransId="{D6947C78-E76E-4710-925D-606377F6A011}" sibTransId="{23892837-5378-4481-9E70-DA3D5D6E1B22}"/>
    <dgm:cxn modelId="{78E7343F-B292-4F5F-A7AD-CC898336BBE4}" type="presParOf" srcId="{4FAE5FB0-9F26-4A93-8AEE-5758B0AB7DB2}" destId="{25E35038-2051-4AEB-AA59-9248CE20D128}" srcOrd="0" destOrd="0" presId="urn:microsoft.com/office/officeart/2005/8/layout/cycle3"/>
    <dgm:cxn modelId="{B1867656-AC2E-4324-833C-0087717656F5}" type="presParOf" srcId="{25E35038-2051-4AEB-AA59-9248CE20D128}" destId="{DA806268-76B5-44F0-ADAD-156C68C0AAF6}" srcOrd="0" destOrd="0" presId="urn:microsoft.com/office/officeart/2005/8/layout/cycle3"/>
    <dgm:cxn modelId="{DEE2996D-7953-48DA-B7C4-A9E60EC81043}" type="presParOf" srcId="{25E35038-2051-4AEB-AA59-9248CE20D128}" destId="{F7AB1A5F-0A03-4671-90F2-E4A68720A060}" srcOrd="1" destOrd="0" presId="urn:microsoft.com/office/officeart/2005/8/layout/cycle3"/>
    <dgm:cxn modelId="{3A4909C1-1066-48F0-BABC-4FE934753915}" type="presParOf" srcId="{25E35038-2051-4AEB-AA59-9248CE20D128}" destId="{64AAD29E-F585-46EC-87C1-81E5AF6DC77A}" srcOrd="2" destOrd="0" presId="urn:microsoft.com/office/officeart/2005/8/layout/cycle3"/>
    <dgm:cxn modelId="{DF1EFC84-CF33-4E3A-93F2-D8506798CA54}" type="presParOf" srcId="{25E35038-2051-4AEB-AA59-9248CE20D128}" destId="{EC30637A-21BA-49FF-AEDB-5236079A72E6}" srcOrd="3" destOrd="0" presId="urn:microsoft.com/office/officeart/2005/8/layout/cycle3"/>
    <dgm:cxn modelId="{9D646A1C-588F-4C6B-BE51-16DD298FC2E8}" type="presParOf" srcId="{25E35038-2051-4AEB-AA59-9248CE20D128}" destId="{7CDECBC6-0D55-4E2A-AAF2-8C92B3A8321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B1A5F-0A03-4671-90F2-E4A68720A060}">
      <dsp:nvSpPr>
        <dsp:cNvPr id="0" name=""/>
        <dsp:cNvSpPr/>
      </dsp:nvSpPr>
      <dsp:spPr>
        <a:xfrm>
          <a:off x="2166508" y="-93626"/>
          <a:ext cx="3882352" cy="3882352"/>
        </a:xfrm>
        <a:prstGeom prst="circularArrow">
          <a:avLst>
            <a:gd name="adj1" fmla="val 4668"/>
            <a:gd name="adj2" fmla="val 272909"/>
            <a:gd name="adj3" fmla="val 12889166"/>
            <a:gd name="adj4" fmla="val 17991562"/>
            <a:gd name="adj5" fmla="val 4847"/>
          </a:avLst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A806268-76B5-44F0-ADAD-156C68C0AAF6}">
      <dsp:nvSpPr>
        <dsp:cNvPr id="0" name=""/>
        <dsp:cNvSpPr/>
      </dsp:nvSpPr>
      <dsp:spPr>
        <a:xfrm>
          <a:off x="2834061" y="1166"/>
          <a:ext cx="2547246" cy="1273623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Демографический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кризис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896234" y="63339"/>
        <a:ext cx="2422900" cy="1149277"/>
      </dsp:txXfrm>
    </dsp:sp>
    <dsp:sp modelId="{64AAD29E-F585-46EC-87C1-81E5AF6DC77A}">
      <dsp:nvSpPr>
        <dsp:cNvPr id="0" name=""/>
        <dsp:cNvSpPr/>
      </dsp:nvSpPr>
      <dsp:spPr>
        <a:xfrm>
          <a:off x="4228084" y="1395188"/>
          <a:ext cx="2547246" cy="1273623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дальнейшее  сокращение  численности  россиян</a:t>
          </a:r>
          <a:endParaRPr lang="ru-RU" sz="1800" kern="1200" dirty="0"/>
        </a:p>
      </dsp:txBody>
      <dsp:txXfrm>
        <a:off x="4290257" y="1457361"/>
        <a:ext cx="2422900" cy="1149277"/>
      </dsp:txXfrm>
    </dsp:sp>
    <dsp:sp modelId="{EC30637A-21BA-49FF-AEDB-5236079A72E6}">
      <dsp:nvSpPr>
        <dsp:cNvPr id="0" name=""/>
        <dsp:cNvSpPr/>
      </dsp:nvSpPr>
      <dsp:spPr>
        <a:xfrm>
          <a:off x="2834061" y="2789210"/>
          <a:ext cx="2547246" cy="1273623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уменьшение  доли  населения  в  трудоспособном  возрасте</a:t>
          </a:r>
          <a:endParaRPr lang="ru-RU" sz="1800" kern="1200" dirty="0"/>
        </a:p>
      </dsp:txBody>
      <dsp:txXfrm>
        <a:off x="2896234" y="2851383"/>
        <a:ext cx="2422900" cy="1149277"/>
      </dsp:txXfrm>
    </dsp:sp>
    <dsp:sp modelId="{7CDECBC6-0D55-4E2A-AAF2-8C92B3A83210}">
      <dsp:nvSpPr>
        <dsp:cNvPr id="0" name=""/>
        <dsp:cNvSpPr/>
      </dsp:nvSpPr>
      <dsp:spPr>
        <a:xfrm>
          <a:off x="1440039" y="1395188"/>
          <a:ext cx="2547246" cy="1273623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rPr>
            <a:t>процесс  общего  старения  населения</a:t>
          </a:r>
          <a:endParaRPr lang="ru-RU" sz="1800" kern="1200" dirty="0"/>
        </a:p>
      </dsp:txBody>
      <dsp:txXfrm>
        <a:off x="1502212" y="1457361"/>
        <a:ext cx="2422900" cy="1149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DF89-8400-4EB4-B252-8CF52003F608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91022-4C7E-411B-873A-FD4CA0752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2740-1131-47BE-A2B5-71386825B69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AD2B-5323-4805-9E47-A070C68ED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A147-CDA8-44B5-97A1-81AB4C23765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C4E8-0AFD-45D3-8AB6-7C5348C7E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CA67-9597-4F15-8982-6CD98843097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6010-7F94-40BA-81D4-1D758147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76C7-BBBF-44F6-89E5-4CA3CCCB4A1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C522-E64A-4E13-8B53-62C328772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CC94-6BBD-4CC0-A956-450435BEAC5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AAFA-16BC-468E-8EFE-455C376D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70A2-DE9B-4CEA-AABB-EE73EBE5D4C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7827-0E05-440E-8898-D144C15BD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699D-96DA-461D-8785-92687D597912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EBA6-8368-4E7F-98C1-107406007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C9A9-7015-46F4-AEEA-2A6923BEF29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0BBC-3414-4BE9-B900-3983B9F0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0F99-8258-4A26-92E9-9007D8F3260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E16D-2E7C-4EF7-A49A-43E7EE78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D180-9727-447E-9BC6-8AEEA9B94DF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E203-75B8-4DB2-A2C6-C54262D05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81AC25-C89F-428E-ACAB-E53ED5D4679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D5924-C4AF-47AC-A342-3C8084A7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rl0.ru/005b7782ea7e65b998bb10bd4d56b1ea/200x200/pics.top.rbc.ru/top_pics/uniora/58/1271427290_0758.250x200.jpeg" TargetMode="External"/><Relationship Id="rId2" Type="http://schemas.openxmlformats.org/officeDocument/2006/relationships/hyperlink" Target="http://www.varson.ru/images/Geography_jpeg_big/geogr4prirodarus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3.gstatic.com/images?q=tbn:fi2HDtaaGf03RM::&amp;t=1&amp;usg=__UOwAVjsmR9LO1Kfr2sdAdpTtw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4%D0%B0%D0%B9%D0%BB:Flag_of_India.svg" TargetMode="External"/><Relationship Id="rId4" Type="http://schemas.openxmlformats.org/officeDocument/2006/relationships/hyperlink" Target="http://ru.wikipedia.org/wiki/%D0%A4%D0%B0%D0%B9%D0%BB:Flag_of_the_People's_Republic_of_China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8575" y="879457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Численность и размещение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  РОССИИ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14625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714625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5572125" y="5715000"/>
            <a:ext cx="3071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Презентация  к  уроку  географии в  9  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215313" y="6357938"/>
            <a:ext cx="714375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8286750" y="6429375"/>
            <a:ext cx="857250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latin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</a:rPr>
            </a:br>
            <a:r>
              <a:rPr lang="ru-RU" sz="4000" b="1" smtClean="0">
                <a:solidFill>
                  <a:srgbClr val="660033"/>
                </a:solidFill>
                <a:latin typeface="Times New Roman" pitchFamily="18" charset="0"/>
              </a:rPr>
              <a:t>Основные задачи по выходу из демографического кризиса:</a:t>
            </a:r>
            <a:br>
              <a:rPr lang="ru-RU" sz="4000" b="1" smtClean="0">
                <a:solidFill>
                  <a:srgbClr val="660033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</a:rPr>
              <a:t>1) увеличение продолжительности жизни населения за счет улучшения качества жизни;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</a:rPr>
              <a:t>2) снижение преждевременной смертности, в первую очередь младенческой;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</a:rPr>
              <a:t>3) сокращение заболеваемости, травматизма, инвалидности;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</a:rPr>
              <a:t>4) стимулирование многодетных семей, усыновление;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660066"/>
                </a:solidFill>
                <a:latin typeface="Times New Roman" pitchFamily="18" charset="0"/>
              </a:rPr>
              <a:t>5) поддержка семейно-брачных отношений;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57188" y="92868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>
                <a:cs typeface="Times New Roman" pitchFamily="18" charset="0"/>
              </a:rPr>
              <a:t>Какова  демографическая  ситуация  в  России  сегодня?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214290"/>
            <a:ext cx="5996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Прогноз</a:t>
            </a:r>
            <a:r>
              <a:rPr lang="ru-RU" sz="40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численности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357158" y="1928802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 rot="10800000" flipV="1">
            <a:off x="500063" y="1428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cs typeface="Times New Roman" pitchFamily="18" charset="0"/>
              </a:rPr>
              <a:t>Прогноз  изменения  численности  населения  России,  млн. чел.</a:t>
            </a:r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857375"/>
            <a:ext cx="6610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32861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63598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Размещение  населения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285875"/>
          <a:ext cx="8501063" cy="1657351"/>
        </p:xfrm>
        <a:graphic>
          <a:graphicData uri="http://schemas.openxmlformats.org/drawingml/2006/table">
            <a:tbl>
              <a:tblPr/>
              <a:tblGrid>
                <a:gridCol w="2714625"/>
                <a:gridCol w="2857500"/>
                <a:gridCol w="2928938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Европейская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часть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Азиатская  часть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СССР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25 %  территории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71 %  населения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75 %  территории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29 %  населения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Россия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(после  распада  СССР)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25 %  территории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78 %  населения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75 %  территории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22 %  населения</a:t>
                      </a:r>
                    </a:p>
                  </a:txBody>
                  <a:tcPr marL="66826" marR="6682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3357563"/>
            <a:ext cx="85010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Проанализируйте  данные  таблицы.</a:t>
            </a:r>
          </a:p>
          <a:p>
            <a:endParaRPr lang="ru-RU" sz="800"/>
          </a:p>
          <a:p>
            <a:r>
              <a:rPr lang="ru-RU"/>
              <a:t>Как  после  распада  СССР  изменилась  доля  территории  в  европейской  части  страны?  А  в  азиатской?  Сделайте  вывод?</a:t>
            </a:r>
          </a:p>
          <a:p>
            <a:endParaRPr lang="ru-RU" sz="800"/>
          </a:p>
          <a:p>
            <a:r>
              <a:rPr lang="ru-RU"/>
              <a:t>Как  после  распада  СССР  изменилась  доля  населения  в  европейской  части  страны?  А  в  азиатской?  Сделайте  вывод?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4429125"/>
            <a:ext cx="84296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endParaRPr lang="ru-RU">
              <a:cs typeface="Times New Roman" pitchFamily="18" charset="0"/>
            </a:endParaRPr>
          </a:p>
          <a:p>
            <a:pPr algn="ctr">
              <a:tabLst>
                <a:tab pos="228600" algn="l"/>
              </a:tabLst>
            </a:pPr>
            <a:r>
              <a:rPr lang="ru-RU" b="1">
                <a:cs typeface="Times New Roman" pitchFamily="18" charset="0"/>
              </a:rPr>
              <a:t>Россия  по  числу  жителей  стала  более  «европейской»  страной.</a:t>
            </a:r>
          </a:p>
          <a:p>
            <a:pPr algn="ctr">
              <a:tabLst>
                <a:tab pos="228600" algn="l"/>
              </a:tabLst>
            </a:pPr>
            <a:endParaRPr lang="ru-RU">
              <a:latin typeface="Constantia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5572125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ru-RU">
                <a:cs typeface="Times New Roman" pitchFamily="18" charset="0"/>
              </a:rPr>
              <a:t>Сделайте  вывод  по  данным  таблицы,  как  размещается  население  по  </a:t>
            </a:r>
          </a:p>
          <a:p>
            <a:pPr algn="just" eaLnBrk="0" hangingPunct="0">
              <a:tabLst>
                <a:tab pos="228600" algn="l"/>
              </a:tabLst>
            </a:pPr>
            <a:r>
              <a:rPr lang="ru-RU">
                <a:cs typeface="Times New Roman" pitchFamily="18" charset="0"/>
              </a:rPr>
              <a:t>территории  страны?  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5500688"/>
            <a:ext cx="84296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endParaRPr lang="ru-RU">
              <a:cs typeface="Times New Roman" pitchFamily="18" charset="0"/>
            </a:endParaRPr>
          </a:p>
          <a:p>
            <a:pPr algn="ctr">
              <a:tabLst>
                <a:tab pos="228600" algn="l"/>
              </a:tabLst>
            </a:pPr>
            <a:r>
              <a:rPr lang="ru-RU" b="1">
                <a:cs typeface="Times New Roman" pitchFamily="18" charset="0"/>
              </a:rPr>
              <a:t>Население Россия  размещается  по  территории  страны</a:t>
            </a:r>
          </a:p>
          <a:p>
            <a:pPr algn="ctr">
              <a:tabLst>
                <a:tab pos="228600" algn="l"/>
              </a:tabLst>
            </a:pPr>
            <a:r>
              <a:rPr lang="ru-RU" b="1">
                <a:solidFill>
                  <a:srgbClr val="C00000"/>
                </a:solidFill>
                <a:cs typeface="Times New Roman" pitchFamily="18" charset="0"/>
              </a:rPr>
              <a:t>НЕРАВНОМЕРНО</a:t>
            </a:r>
            <a:r>
              <a:rPr lang="ru-RU" b="1">
                <a:cs typeface="Times New Roman" pitchFamily="18" charset="0"/>
              </a:rPr>
              <a:t>.</a:t>
            </a:r>
          </a:p>
          <a:p>
            <a:pPr algn="ctr">
              <a:tabLst>
                <a:tab pos="228600" algn="l"/>
              </a:tabLst>
            </a:pP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59366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Плотность  населения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1071563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Рассмотрите  карту.</a:t>
            </a:r>
          </a:p>
          <a:p>
            <a:r>
              <a:rPr lang="ru-RU"/>
              <a:t>Каким  способом  в  карте  показано  размещение  </a:t>
            </a:r>
          </a:p>
          <a:p>
            <a:r>
              <a:rPr lang="ru-RU"/>
              <a:t>населения  (плотность)?  </a:t>
            </a:r>
          </a:p>
          <a:p>
            <a:r>
              <a:rPr lang="ru-RU"/>
              <a:t>Изучите  легенду  карты.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1143000"/>
            <a:ext cx="58578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Назовите  районы  страны,  имеющие  наибольшую  плотность.</a:t>
            </a:r>
          </a:p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71813" y="40719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зона  Крайнего  Севера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327074">
            <a:off x="652463" y="5016500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главная  полоса  расселения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285728"/>
            <a:ext cx="59366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Плотность  населения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28625" y="1071563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  Плотность  населения</a:t>
            </a:r>
            <a:r>
              <a:rPr lang="ru-RU" dirty="0">
                <a:cs typeface="Times New Roman" pitchFamily="18" charset="0"/>
              </a:rPr>
              <a:t>  -  количество  жителей  (человек)  на  1  кв.  км  </a:t>
            </a:r>
          </a:p>
          <a:p>
            <a:pPr algn="just"/>
            <a:r>
              <a:rPr lang="ru-RU" dirty="0">
                <a:cs typeface="Times New Roman" pitchFamily="18" charset="0"/>
              </a:rPr>
              <a:t>территории.</a:t>
            </a:r>
            <a:endParaRPr lang="ru-RU" dirty="0"/>
          </a:p>
          <a:p>
            <a:pPr algn="just" eaLnBrk="0" hangingPunct="0"/>
            <a:r>
              <a:rPr lang="ru-RU" b="1" dirty="0">
                <a:cs typeface="Times New Roman" pitchFamily="18" charset="0"/>
              </a:rPr>
              <a:t>  Средняя  плотность  населения  России  </a:t>
            </a:r>
            <a:r>
              <a:rPr lang="ru-RU" dirty="0">
                <a:cs typeface="Times New Roman" pitchFamily="18" charset="0"/>
              </a:rPr>
              <a:t>-  8,3  чел.  на  1  кв.  км.</a:t>
            </a:r>
            <a:endParaRPr lang="ru-RU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4625" y="2143125"/>
            <a:ext cx="8755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u="sng" dirty="0">
                <a:cs typeface="Times New Roman" pitchFamily="18" charset="0"/>
              </a:rPr>
              <a:t>Зона  сплошного  заселения</a:t>
            </a:r>
            <a:r>
              <a:rPr lang="ru-RU" dirty="0">
                <a:cs typeface="Times New Roman" pitchFamily="18" charset="0"/>
              </a:rPr>
              <a:t>  называется  </a:t>
            </a:r>
            <a:r>
              <a:rPr lang="ru-RU" b="1" dirty="0">
                <a:cs typeface="Times New Roman" pitchFamily="18" charset="0"/>
              </a:rPr>
              <a:t>главной  полосой  расселения</a:t>
            </a:r>
            <a:r>
              <a:rPr lang="ru-RU" dirty="0">
                <a:cs typeface="Times New Roman" pitchFamily="18" charset="0"/>
              </a:rPr>
              <a:t>.  </a:t>
            </a:r>
          </a:p>
          <a:p>
            <a:pPr algn="just"/>
            <a:r>
              <a:rPr lang="ru-RU" dirty="0">
                <a:cs typeface="Times New Roman" pitchFamily="18" charset="0"/>
              </a:rPr>
              <a:t>Северная граница  главной  полосы  расселения  в  Европейской  части  страны  проходит  по  линии,  соединяющей  города  </a:t>
            </a:r>
            <a:r>
              <a:rPr lang="ru-RU" b="1" dirty="0">
                <a:cs typeface="Times New Roman" pitchFamily="18" charset="0"/>
              </a:rPr>
              <a:t>Петрозаводск  -  Киров  -  Пермь. </a:t>
            </a:r>
          </a:p>
          <a:p>
            <a:pPr algn="just"/>
            <a:r>
              <a:rPr lang="ru-RU" dirty="0">
                <a:cs typeface="Times New Roman" pitchFamily="18" charset="0"/>
              </a:rPr>
              <a:t> В  Азиатской  части  страны  главная  полоса  заселения  проходит  по  югу  </a:t>
            </a:r>
          </a:p>
          <a:p>
            <a:pPr algn="just"/>
            <a:r>
              <a:rPr lang="ru-RU" dirty="0">
                <a:cs typeface="Times New Roman" pitchFamily="18" charset="0"/>
              </a:rPr>
              <a:t>Сибири  и  Дальнего  Востока.</a:t>
            </a:r>
            <a:endParaRPr lang="ru-RU" dirty="0"/>
          </a:p>
          <a:p>
            <a:pPr algn="just" eaLnBrk="0" hangingPunct="0"/>
            <a:r>
              <a:rPr lang="ru-RU" dirty="0">
                <a:cs typeface="Times New Roman" pitchFamily="18" charset="0"/>
              </a:rPr>
              <a:t>Эта  зона  занимает  </a:t>
            </a:r>
            <a:r>
              <a:rPr lang="ru-RU" b="1" dirty="0">
                <a:cs typeface="Times New Roman" pitchFamily="18" charset="0"/>
              </a:rPr>
              <a:t>1/3  территории</a:t>
            </a:r>
            <a:r>
              <a:rPr lang="ru-RU" dirty="0">
                <a:cs typeface="Times New Roman" pitchFamily="18" charset="0"/>
              </a:rPr>
              <a:t>,  на  ней  проживает  </a:t>
            </a:r>
            <a:r>
              <a:rPr lang="ru-RU" b="1" dirty="0">
                <a:cs typeface="Times New Roman" pitchFamily="18" charset="0"/>
              </a:rPr>
              <a:t>93 %  населения</a:t>
            </a:r>
            <a:r>
              <a:rPr lang="ru-RU" dirty="0">
                <a:cs typeface="Times New Roman" pitchFamily="18" charset="0"/>
              </a:rPr>
              <a:t>.  </a:t>
            </a:r>
          </a:p>
          <a:p>
            <a:pPr algn="just" eaLnBrk="0" hangingPunct="0"/>
            <a:r>
              <a:rPr lang="ru-RU" dirty="0">
                <a:cs typeface="Times New Roman" pitchFamily="18" charset="0"/>
              </a:rPr>
              <a:t>Она  характеризуется  высокой  плотностью,  большим  количеством  городов.  </a:t>
            </a:r>
          </a:p>
          <a:p>
            <a:pPr algn="just" eaLnBrk="0" hangingPunct="0"/>
            <a:r>
              <a:rPr lang="ru-RU" dirty="0">
                <a:cs typeface="Times New Roman" pitchFamily="18" charset="0"/>
              </a:rPr>
              <a:t>Средняя  плотность  </a:t>
            </a:r>
            <a:r>
              <a:rPr lang="ru-RU" b="1" dirty="0">
                <a:cs typeface="Times New Roman" pitchFamily="18" charset="0"/>
              </a:rPr>
              <a:t>50  чел.  на  1  кв.  км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4313" y="4929188"/>
            <a:ext cx="8643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На  территории  России  большую  территорию  занимает  </a:t>
            </a:r>
            <a:r>
              <a:rPr lang="ru-RU" b="1">
                <a:cs typeface="Times New Roman" pitchFamily="18" charset="0"/>
              </a:rPr>
              <a:t>зона  Крайнего  </a:t>
            </a:r>
          </a:p>
          <a:p>
            <a:pPr algn="just"/>
            <a:r>
              <a:rPr lang="ru-RU" b="1">
                <a:cs typeface="Times New Roman" pitchFamily="18" charset="0"/>
              </a:rPr>
              <a:t>Севера</a:t>
            </a:r>
            <a:r>
              <a:rPr lang="ru-RU">
                <a:cs typeface="Times New Roman" pitchFamily="18" charset="0"/>
              </a:rPr>
              <a:t>   (</a:t>
            </a:r>
            <a:r>
              <a:rPr lang="ru-RU" b="1">
                <a:cs typeface="Times New Roman" pitchFamily="18" charset="0"/>
              </a:rPr>
              <a:t>2/3  территории  </a:t>
            </a:r>
            <a:r>
              <a:rPr lang="ru-RU">
                <a:cs typeface="Times New Roman" pitchFamily="18" charset="0"/>
              </a:rPr>
              <a:t>страны,  проживает  </a:t>
            </a:r>
            <a:r>
              <a:rPr lang="ru-RU" b="1">
                <a:cs typeface="Times New Roman" pitchFamily="18" charset="0"/>
              </a:rPr>
              <a:t>1/15  населения</a:t>
            </a:r>
            <a:r>
              <a:rPr lang="ru-RU">
                <a:cs typeface="Times New Roman" pitchFamily="18" charset="0"/>
              </a:rPr>
              <a:t>).  </a:t>
            </a:r>
          </a:p>
          <a:p>
            <a:pPr algn="just"/>
            <a:r>
              <a:rPr lang="ru-RU">
                <a:cs typeface="Times New Roman" pitchFamily="18" charset="0"/>
              </a:rPr>
              <a:t>Плотность  -  </a:t>
            </a:r>
            <a:r>
              <a:rPr lang="ru-RU" b="1">
                <a:cs typeface="Times New Roman" pitchFamily="18" charset="0"/>
              </a:rPr>
              <a:t>0,9  чел.  на  1  кв.  км</a:t>
            </a:r>
            <a:r>
              <a:rPr lang="ru-RU">
                <a:cs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428736"/>
            <a:ext cx="62991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 за 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285875" y="1143000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Использованные  ресурсы: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71500" y="1928813"/>
            <a:ext cx="7929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1.В  помощь  школьному  учителю.  Жижина  Е.А. Поурочные  разработки  по  географии.  Население  и  хозяйство  России. 9 класс. Москва, «ВАКО», 2005 г.</a:t>
            </a:r>
          </a:p>
          <a:p>
            <a:endParaRPr lang="ru-RU"/>
          </a:p>
          <a:p>
            <a:r>
              <a:rPr lang="ru-RU"/>
              <a:t>2.А.И.Алексеев. География: население и хозяйство России. 9 класс.</a:t>
            </a:r>
          </a:p>
          <a:p>
            <a:endParaRPr lang="ru-RU"/>
          </a:p>
          <a:p>
            <a:r>
              <a:rPr lang="ru-RU"/>
              <a:t>3.Интернет-ресурсы  (фотоматериалы).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42938" y="4000500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hlinkClick r:id="rId2"/>
              </a:rPr>
              <a:t>http://www.varson.ru/images/Geography_jpeg_big/geogr4prirodarus9.jpg</a:t>
            </a:r>
            <a:r>
              <a:rPr lang="ru-RU" sz="1600"/>
              <a:t> -  динамика численности населения (диаграмма)</a:t>
            </a: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642938" y="4572000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3"/>
              </a:rPr>
              <a:t>http://img.rl0.ru/005b7782ea7e65b998bb10bd4d56b1ea/200x200/pics.top.rbc.ru/top_pics/uniora/58/1271427290_0758.250x200.jpeg</a:t>
            </a:r>
            <a:r>
              <a:rPr lang="ru-RU" sz="1400"/>
              <a:t> - фотография на титульной странице</a:t>
            </a: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642938" y="5143500"/>
            <a:ext cx="785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4"/>
              </a:rPr>
              <a:t>http://t3.gstatic.com/images?q=tbn:fi2HDtaaGf03RM::&amp;t=1&amp;usg=__UOwAVjsmR9LO1Kfr2sdAdpTtwXU</a:t>
            </a:r>
            <a:r>
              <a:rPr lang="en-US" sz="1400"/>
              <a:t>=</a:t>
            </a:r>
            <a:r>
              <a:rPr lang="ru-RU" sz="1400"/>
              <a:t> - карта  «Плотность населения»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5643563"/>
            <a:ext cx="8001000" cy="566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1400" kern="0" dirty="0">
                <a:solidFill>
                  <a:srgbClr val="000818"/>
                </a:solidFill>
                <a:cs typeface="Times New Roman" pitchFamily="18" charset="0"/>
              </a:rPr>
              <a:t>http://school-collection.edu.ru/collection/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1400" dirty="0">
                <a:solidFill>
                  <a:srgbClr val="002060"/>
                </a:solidFill>
                <a:cs typeface="Times New Roman" pitchFamily="18" charset="0"/>
              </a:rPr>
              <a:t>http://school-sector.relarn.ru/</a:t>
            </a:r>
            <a:endParaRPr lang="ru-RU" sz="14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071546"/>
            <a:ext cx="32767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План 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3" y="2357438"/>
            <a:ext cx="7572375" cy="3108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 населения  России,  ее  динамика.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Демографические  кризисы.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 населения. Плотность 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cs typeface="Times New Roman" pitchFamily="18" charset="0"/>
              </a:rPr>
              <a:t>Численность постоянного населения Российской Федерации  на </a:t>
            </a:r>
            <a:r>
              <a:rPr lang="en-US" dirty="0" smtClean="0">
                <a:cs typeface="Times New Roman" pitchFamily="18" charset="0"/>
              </a:rPr>
              <a:t>2015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г.  составила    </a:t>
            </a:r>
            <a:r>
              <a:rPr lang="ru-RU" dirty="0" smtClean="0">
                <a:cs typeface="Times New Roman" pitchFamily="18" charset="0"/>
              </a:rPr>
              <a:t>14</a:t>
            </a:r>
            <a:r>
              <a:rPr lang="en-US" dirty="0" smtClean="0"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9</a:t>
            </a:r>
            <a:r>
              <a:rPr lang="en-US" dirty="0" smtClean="0">
                <a:cs typeface="Times New Roman" pitchFamily="18" charset="0"/>
              </a:rPr>
              <a:t>75</a:t>
            </a:r>
            <a:r>
              <a:rPr lang="ru-RU" dirty="0" smtClean="0">
                <a:cs typeface="Times New Roman" pitchFamily="18" charset="0"/>
              </a:rPr>
              <a:t>9</a:t>
            </a:r>
            <a:r>
              <a:rPr lang="en-US" dirty="0" smtClean="0">
                <a:cs typeface="Times New Roman" pitchFamily="18" charset="0"/>
              </a:rPr>
              <a:t>23</a:t>
            </a:r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dirty="0">
                <a:cs typeface="Times New Roman" pitchFamily="18" charset="0"/>
              </a:rPr>
              <a:t>чел.  (</a:t>
            </a:r>
            <a:r>
              <a:rPr lang="ru-RU" b="1" dirty="0" smtClean="0">
                <a:cs typeface="Times New Roman" pitchFamily="18" charset="0"/>
              </a:rPr>
              <a:t>14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,9  </a:t>
            </a:r>
            <a:r>
              <a:rPr lang="ru-RU" b="1" dirty="0">
                <a:cs typeface="Times New Roman" pitchFamily="18" charset="0"/>
              </a:rPr>
              <a:t>млн. чел.</a:t>
            </a:r>
            <a:r>
              <a:rPr lang="ru-RU" dirty="0"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86438" y="2357438"/>
            <a:ext cx="31432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 диаграмму (2005 г.)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Назовите  крупнейшие  страны  мира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Какое  место  в  мире  занимает  Россия?  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b="1" dirty="0"/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290"/>
            <a:ext cx="65264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Численность  населения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5429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786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1000125"/>
            <a:ext cx="86439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Демография</a:t>
            </a:r>
            <a:r>
              <a:rPr lang="ru-RU" dirty="0">
                <a:latin typeface="Arial" pitchFamily="34" charset="0"/>
                <a:cs typeface="Arial" pitchFamily="34" charset="0"/>
              </a:rPr>
              <a:t>  -  наука  о  народонаселении  и  его  воспроизводстве.</a:t>
            </a:r>
          </a:p>
        </p:txBody>
      </p:sp>
      <p:sp>
        <p:nvSpPr>
          <p:cNvPr id="15425" name="AutoShape 8" descr="Китайская Народная Республика">
            <a:hlinkClick r:id="rId4" tooltip="Китайская Народная Республика"/>
          </p:cNvPr>
          <p:cNvSpPr>
            <a:spLocks noChangeAspect="1" noChangeArrowheads="1"/>
          </p:cNvSpPr>
          <p:nvPr/>
        </p:nvSpPr>
        <p:spPr bwMode="auto">
          <a:xfrm>
            <a:off x="2800350" y="-14288"/>
            <a:ext cx="20955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426" name="AutoShape 9" descr="Индия">
            <a:hlinkClick r:id="rId5" tooltip="Индия"/>
          </p:cNvPr>
          <p:cNvSpPr>
            <a:spLocks noChangeAspect="1" noChangeArrowheads="1"/>
          </p:cNvSpPr>
          <p:nvPr/>
        </p:nvSpPr>
        <p:spPr bwMode="auto">
          <a:xfrm>
            <a:off x="2863850" y="-14288"/>
            <a:ext cx="20955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652640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Численность 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8838" y="1484784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 изменилась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началу  2009 г.?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Запишите  крупнейшие страны  мира  по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   в  тетрадь.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70829"/>
              </p:ext>
            </p:extLst>
          </p:nvPr>
        </p:nvGraphicFramePr>
        <p:xfrm>
          <a:off x="251520" y="1843882"/>
          <a:ext cx="4887319" cy="4993957"/>
        </p:xfrm>
        <a:graphic>
          <a:graphicData uri="http://schemas.openxmlformats.org/drawingml/2006/table">
            <a:tbl>
              <a:tblPr/>
              <a:tblGrid>
                <a:gridCol w="612141"/>
                <a:gridCol w="1053676"/>
                <a:gridCol w="1073834"/>
                <a:gridCol w="1073834"/>
                <a:gridCol w="1073834"/>
              </a:tblGrid>
              <a:tr h="877887"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 Мирового населения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1,367,510,000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1,264,990,000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320,132,000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4.44%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252,164,800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2014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203,692,000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Пакистан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188,611,000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Нигерия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178,517,000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2014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2.47%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Бангладеш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157,609,000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146,270,033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127,130,000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августа 2014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3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14290"/>
            <a:ext cx="643432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Динамика</a:t>
            </a:r>
            <a:r>
              <a:rPr lang="ru-RU" sz="40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численности</a:t>
            </a: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643063" y="1071563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Первая  перепись  населения  в  России  проводилась  в  1897  году,  тогда  численность  населения  РФ  составила  67,5  млн. человек.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86125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11684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643063" y="1928813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В  каком  году  проходила  последняя  перепись  населения?   Как  часто  проводятся  переписи  населения? Когда  будет  проводиться  следующая  перепись?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44291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3286125"/>
            <a:ext cx="4214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Рассмотрите  диаграмму.</a:t>
            </a:r>
          </a:p>
          <a:p>
            <a:r>
              <a:rPr lang="ru-RU"/>
              <a:t>Как  изменялась  численность  насе-ления  России  на  протяжении  трех  столетий?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471487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  изменялась  численность  насе-ления  в  20  веке?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313" y="5643563"/>
            <a:ext cx="4214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Периоды  снижения  численности  населения  называют  </a:t>
            </a:r>
            <a:r>
              <a:rPr lang="ru-RU" b="1">
                <a:cs typeface="Times New Roman" pitchFamily="18" charset="0"/>
              </a:rPr>
              <a:t>демографи-ческим  кризисом</a:t>
            </a:r>
            <a:r>
              <a:rPr lang="ru-RU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643063"/>
            <a:ext cx="1171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33"/>
                </a:solidFill>
                <a:latin typeface="Times New Roman" pitchFamily="18" charset="0"/>
              </a:rPr>
              <a:t>Естественный прирост</a:t>
            </a:r>
            <a:r>
              <a:rPr lang="ru-RU" smtClean="0">
                <a:latin typeface="Times New Roman" pitchFamily="18" charset="0"/>
              </a:rPr>
              <a:t> – </a:t>
            </a: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превышение рождаемости над смертностью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Естественный прирост определяется по формуле: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33"/>
                </a:solidFill>
                <a:latin typeface="Times New Roman" pitchFamily="18" charset="0"/>
              </a:rPr>
              <a:t>Е. п. = Р-С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rgbClr val="660033"/>
                </a:solidFill>
                <a:latin typeface="Times New Roman" pitchFamily="18" charset="0"/>
              </a:rPr>
              <a:t>Естественная убыль</a:t>
            </a:r>
            <a:r>
              <a:rPr lang="ru-RU" b="1" i="1" smtClean="0">
                <a:latin typeface="Times New Roman" pitchFamily="18" charset="0"/>
              </a:rPr>
              <a:t> – </a:t>
            </a:r>
            <a:r>
              <a:rPr lang="ru-RU" smtClean="0">
                <a:solidFill>
                  <a:srgbClr val="660066"/>
                </a:solidFill>
                <a:latin typeface="Times New Roman" pitchFamily="18" charset="0"/>
              </a:rPr>
              <a:t>превышение смертности над рождаемостью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600" b="1" i="1" smtClean="0">
              <a:solidFill>
                <a:srgbClr val="660033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3600" b="1" i="1" smtClean="0">
              <a:solidFill>
                <a:srgbClr val="660033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660033"/>
                </a:solidFill>
                <a:latin typeface="Times New Roman" pitchFamily="18" charset="0"/>
              </a:rPr>
              <a:t>Рождаемость</a:t>
            </a:r>
            <a:r>
              <a:rPr lang="ru-RU" sz="400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4000" smtClean="0">
                <a:latin typeface="Times New Roman" pitchFamily="18" charset="0"/>
              </a:rPr>
              <a:t>– число родившихся за год на 1000 человек населения.</a:t>
            </a:r>
          </a:p>
          <a:p>
            <a:pPr eaLnBrk="1" hangingPunct="1">
              <a:buFontTx/>
              <a:buNone/>
            </a:pPr>
            <a:endParaRPr lang="ru-RU" sz="4000" b="1" i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000" b="1" i="1" smtClean="0">
                <a:solidFill>
                  <a:srgbClr val="660033"/>
                </a:solidFill>
                <a:latin typeface="Times New Roman" pitchFamily="18" charset="0"/>
              </a:rPr>
              <a:t>Смертность</a:t>
            </a:r>
            <a:r>
              <a:rPr lang="ru-RU" sz="4000" b="1" i="1" smtClean="0">
                <a:latin typeface="Times New Roman" pitchFamily="18" charset="0"/>
              </a:rPr>
              <a:t> </a:t>
            </a:r>
            <a:r>
              <a:rPr lang="ru-RU" sz="4000" smtClean="0">
                <a:latin typeface="Times New Roman" pitchFamily="18" charset="0"/>
              </a:rPr>
              <a:t>– число умерших за год на 1000 человек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688" y="928688"/>
            <a:ext cx="910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В  течение  ХХ  века  Россия  пережила  несколько  </a:t>
            </a:r>
            <a:r>
              <a:rPr lang="ru-RU" b="1">
                <a:cs typeface="Times New Roman" pitchFamily="18" charset="0"/>
              </a:rPr>
              <a:t>демографических  кризисов</a:t>
            </a:r>
            <a:r>
              <a:rPr lang="ru-RU">
                <a:cs typeface="Times New Roman" pitchFamily="18" charset="0"/>
              </a:rPr>
              <a:t>.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500313"/>
          <a:ext cx="8715375" cy="4071939"/>
        </p:xfrm>
        <a:graphic>
          <a:graphicData uri="http://schemas.openxmlformats.org/drawingml/2006/table">
            <a:tbl>
              <a:tblPr/>
              <a:tblGrid>
                <a:gridCol w="1470025"/>
                <a:gridCol w="1374775"/>
                <a:gridCol w="4495800"/>
                <a:gridCol w="1374775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Демогра-фический  кризис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Временной  период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Причины  демографического  кризиса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Демогра-фические потери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0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Используя  содержание  следующих  слайдов  и  текст  учебника,  заполните  таблицу.</a:t>
            </a:r>
          </a:p>
        </p:txBody>
      </p:sp>
      <p:sp>
        <p:nvSpPr>
          <p:cNvPr id="19491" name="TextBox 4"/>
          <p:cNvSpPr txBox="1">
            <a:spLocks noChangeArrowheads="1"/>
          </p:cNvSpPr>
          <p:nvPr/>
        </p:nvSpPr>
        <p:spPr bwMode="auto">
          <a:xfrm>
            <a:off x="1714500" y="1928813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Демографические  кризисы  в  России.</a:t>
            </a:r>
          </a:p>
        </p:txBody>
      </p:sp>
      <p:sp>
        <p:nvSpPr>
          <p:cNvPr id="7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371475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3" action="ppaction://hlinksldjump"/>
              </a:rPr>
              <a:t>первый</a:t>
            </a:r>
            <a:endParaRPr lang="ru-RU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5857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четвертый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44291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4" action="ppaction://hlinksldjump"/>
              </a:rPr>
              <a:t>второй</a:t>
            </a:r>
            <a:endParaRPr lang="ru-RU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50720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5" action="ppaction://hlinksldjump"/>
              </a:rPr>
              <a:t>третий</a:t>
            </a:r>
            <a:endParaRPr lang="ru-RU" b="1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3" y="2500313"/>
          <a:ext cx="8715375" cy="4114800"/>
        </p:xfrm>
        <a:graphic>
          <a:graphicData uri="http://schemas.openxmlformats.org/drawingml/2006/table">
            <a:tbl>
              <a:tblPr/>
              <a:tblGrid>
                <a:gridCol w="1470025"/>
                <a:gridCol w="1374775"/>
                <a:gridCol w="4495800"/>
                <a:gridCol w="13747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Демогра-фический  кризис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Временной  период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Причины  демографического  кризиса</a:t>
                      </a:r>
                    </a:p>
                  </a:txBody>
                  <a:tcPr marL="66596" marR="66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Демогра-фические потери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первый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1914-1922  гг.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Первая  Мировая  война,  революция,  голод  1921-1922  гг.,  эмиграция  из  России  после  революции.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11-18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млн. чел.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второй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30-е  гг.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Свертывание  НЭПа, индустриализация,  коллективизация,  репрессии  и  голод  1933-1934  гг.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5-13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млн. чел.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третий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40-е  гг.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Великая  Отечественная  война.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21-27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млн.  чел.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четвертый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90-е  гг. -  по  настоящее  время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Экономический  кризис  в  стране  (инфляция,  рост  цен,  неуверенность  в  завтрашнем  дне,  неблагоприятная  экологическая  ситуация).</a:t>
                      </a: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96" marR="665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25" y="6500813"/>
            <a:ext cx="71437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14290"/>
            <a:ext cx="6583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Демографические кризисы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143875" y="6286500"/>
            <a:ext cx="785813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20180A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912</Words>
  <Application>Microsoft Office PowerPoint</Application>
  <PresentationFormat>Экран (4:3)</PresentationFormat>
  <Paragraphs>203</Paragraphs>
  <Slides>18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задачи по выходу из демографического кризиса: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Admin</cp:lastModifiedBy>
  <cp:revision>56</cp:revision>
  <dcterms:created xsi:type="dcterms:W3CDTF">2009-07-24T17:26:24Z</dcterms:created>
  <dcterms:modified xsi:type="dcterms:W3CDTF">2016-01-15T20:41:45Z</dcterms:modified>
</cp:coreProperties>
</file>