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3" r:id="rId3"/>
    <p:sldId id="276" r:id="rId4"/>
    <p:sldId id="259" r:id="rId5"/>
    <p:sldId id="257" r:id="rId6"/>
    <p:sldId id="258" r:id="rId7"/>
    <p:sldId id="260" r:id="rId8"/>
    <p:sldId id="270" r:id="rId9"/>
    <p:sldId id="261" r:id="rId10"/>
    <p:sldId id="265" r:id="rId11"/>
    <p:sldId id="277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249C47-764C-4E70-A783-D3CB14739CFD}" type="doc">
      <dgm:prSet loTypeId="urn:microsoft.com/office/officeart/2005/8/layout/cycle5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4B6756A-16D9-4D4F-BA94-AC8220EBF11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1-й этап – аналитический (июнь-август)</a:t>
          </a:r>
          <a:endParaRPr lang="ru-RU" sz="2000" dirty="0"/>
        </a:p>
      </dgm:t>
    </dgm:pt>
    <dgm:pt modelId="{9477BCCD-55C4-4954-91DA-DA62A9F838F4}" type="parTrans" cxnId="{63F2CBAD-2B6D-48E3-83F3-8532C77E217C}">
      <dgm:prSet/>
      <dgm:spPr/>
      <dgm:t>
        <a:bodyPr/>
        <a:lstStyle/>
        <a:p>
          <a:endParaRPr lang="ru-RU"/>
        </a:p>
      </dgm:t>
    </dgm:pt>
    <dgm:pt modelId="{CF0D384C-67DF-4E7F-8AD8-A4D3E419E0ED}" type="sibTrans" cxnId="{63F2CBAD-2B6D-48E3-83F3-8532C77E217C}">
      <dgm:prSet/>
      <dgm:spPr/>
      <dgm:t>
        <a:bodyPr/>
        <a:lstStyle/>
        <a:p>
          <a:endParaRPr lang="ru-RU"/>
        </a:p>
      </dgm:t>
    </dgm:pt>
    <dgm:pt modelId="{C2077FF3-97EF-4ACD-986D-BEE2DEED40A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2-й этап – организационный (август-октябрь)</a:t>
          </a:r>
          <a:endParaRPr lang="ru-RU" sz="2000" dirty="0"/>
        </a:p>
      </dgm:t>
    </dgm:pt>
    <dgm:pt modelId="{C0C65F88-257D-4066-8D2D-63A84C551C1B}" type="parTrans" cxnId="{59F063F7-4271-4898-9A18-F2E9580B1F15}">
      <dgm:prSet/>
      <dgm:spPr/>
      <dgm:t>
        <a:bodyPr/>
        <a:lstStyle/>
        <a:p>
          <a:endParaRPr lang="ru-RU"/>
        </a:p>
      </dgm:t>
    </dgm:pt>
    <dgm:pt modelId="{B3F62E7E-5F07-4A5D-B827-FBC2F5029301}" type="sibTrans" cxnId="{59F063F7-4271-4898-9A18-F2E9580B1F15}">
      <dgm:prSet/>
      <dgm:spPr/>
      <dgm:t>
        <a:bodyPr/>
        <a:lstStyle/>
        <a:p>
          <a:endParaRPr lang="ru-RU"/>
        </a:p>
      </dgm:t>
    </dgm:pt>
    <dgm:pt modelId="{E691F7F4-6D84-46EC-91AA-A2F958EE36C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3-й этап – информационно-практический (октябрь-май)</a:t>
          </a:r>
          <a:endParaRPr lang="ru-RU" sz="2000" dirty="0"/>
        </a:p>
      </dgm:t>
    </dgm:pt>
    <dgm:pt modelId="{B3CAE440-E994-43C7-B0F7-A680744E8064}" type="parTrans" cxnId="{99DEF1F9-96D6-48B8-9B79-F5E139220A4B}">
      <dgm:prSet/>
      <dgm:spPr/>
      <dgm:t>
        <a:bodyPr/>
        <a:lstStyle/>
        <a:p>
          <a:endParaRPr lang="ru-RU"/>
        </a:p>
      </dgm:t>
    </dgm:pt>
    <dgm:pt modelId="{F6844551-B408-455B-A315-9D4FEA329033}" type="sibTrans" cxnId="{99DEF1F9-96D6-48B8-9B79-F5E139220A4B}">
      <dgm:prSet/>
      <dgm:spPr/>
      <dgm:t>
        <a:bodyPr/>
        <a:lstStyle/>
        <a:p>
          <a:endParaRPr lang="ru-RU"/>
        </a:p>
      </dgm:t>
    </dgm:pt>
    <dgm:pt modelId="{D2E31464-66AC-4497-87A1-528E3718736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4-й этап – контрольный (состояние и качество подготовки обучающихся) (сентябрь-май)</a:t>
          </a:r>
          <a:endParaRPr lang="ru-RU" sz="2000" dirty="0"/>
        </a:p>
      </dgm:t>
    </dgm:pt>
    <dgm:pt modelId="{5341356B-6C03-4494-BFEE-E534124893E3}" type="parTrans" cxnId="{7F0783DD-49DB-4953-B409-E47E7C8F994D}">
      <dgm:prSet/>
      <dgm:spPr/>
      <dgm:t>
        <a:bodyPr/>
        <a:lstStyle/>
        <a:p>
          <a:endParaRPr lang="ru-RU"/>
        </a:p>
      </dgm:t>
    </dgm:pt>
    <dgm:pt modelId="{09F335F1-6DDD-4506-9873-22DD4D72AD81}" type="sibTrans" cxnId="{7F0783DD-49DB-4953-B409-E47E7C8F994D}">
      <dgm:prSet/>
      <dgm:spPr/>
      <dgm:t>
        <a:bodyPr/>
        <a:lstStyle/>
        <a:p>
          <a:endParaRPr lang="ru-RU"/>
        </a:p>
      </dgm:t>
    </dgm:pt>
    <dgm:pt modelId="{681EF4A6-EEAA-473E-9674-02A1EDDE5BB3}" type="pres">
      <dgm:prSet presAssocID="{52249C47-764C-4E70-A783-D3CB14739CF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2D0A0-2A60-4880-AD21-1847D8598EAA}" type="pres">
      <dgm:prSet presAssocID="{44B6756A-16D9-4D4F-BA94-AC8220EBF11D}" presName="node" presStyleLbl="node1" presStyleIdx="0" presStyleCnt="4" custScaleX="253141" custScaleY="57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B99072-86A7-4EA9-A3F9-507FC3399487}" type="pres">
      <dgm:prSet presAssocID="{44B6756A-16D9-4D4F-BA94-AC8220EBF11D}" presName="spNode" presStyleCnt="0"/>
      <dgm:spPr/>
    </dgm:pt>
    <dgm:pt modelId="{0A303AD3-6253-45B7-B9C5-99CA12D6BDA0}" type="pres">
      <dgm:prSet presAssocID="{CF0D384C-67DF-4E7F-8AD8-A4D3E419E0ED}" presName="sibTrans" presStyleLbl="sibTrans1D1" presStyleIdx="0" presStyleCnt="4"/>
      <dgm:spPr/>
      <dgm:t>
        <a:bodyPr/>
        <a:lstStyle/>
        <a:p>
          <a:endParaRPr lang="ru-RU"/>
        </a:p>
      </dgm:t>
    </dgm:pt>
    <dgm:pt modelId="{497EB303-F4D8-416B-BC95-C0EE606C6BDD}" type="pres">
      <dgm:prSet presAssocID="{C2077FF3-97EF-4ACD-986D-BEE2DEED40AA}" presName="node" presStyleLbl="node1" presStyleIdx="1" presStyleCnt="4" custScaleX="232974" custScaleY="62251" custRadScaleRad="145866" custRadScaleInc="-39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16017-3F7F-477F-9288-6EF93E82C36F}" type="pres">
      <dgm:prSet presAssocID="{C2077FF3-97EF-4ACD-986D-BEE2DEED40AA}" presName="spNode" presStyleCnt="0"/>
      <dgm:spPr/>
    </dgm:pt>
    <dgm:pt modelId="{F778A54A-C9CC-4EE4-A4E1-2B92E8235096}" type="pres">
      <dgm:prSet presAssocID="{B3F62E7E-5F07-4A5D-B827-FBC2F5029301}" presName="sibTrans" presStyleLbl="sibTrans1D1" presStyleIdx="1" presStyleCnt="4"/>
      <dgm:spPr/>
      <dgm:t>
        <a:bodyPr/>
        <a:lstStyle/>
        <a:p>
          <a:endParaRPr lang="ru-RU"/>
        </a:p>
      </dgm:t>
    </dgm:pt>
    <dgm:pt modelId="{9AEE30EB-C043-4E26-AC5C-AE0FC3742E12}" type="pres">
      <dgm:prSet presAssocID="{E691F7F4-6D84-46EC-91AA-A2F958EE36C7}" presName="node" presStyleLbl="node1" presStyleIdx="2" presStyleCnt="4" custScaleX="273814" custScaleY="64457" custRadScaleRad="41083" custRadScaleInc="-54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FE41E5-36B1-483C-89DB-43219B0FEFC3}" type="pres">
      <dgm:prSet presAssocID="{E691F7F4-6D84-46EC-91AA-A2F958EE36C7}" presName="spNode" presStyleCnt="0"/>
      <dgm:spPr/>
    </dgm:pt>
    <dgm:pt modelId="{75F9939F-4831-45DC-8D0E-F444781F9670}" type="pres">
      <dgm:prSet presAssocID="{F6844551-B408-455B-A315-9D4FEA329033}" presName="sibTrans" presStyleLbl="sibTrans1D1" presStyleIdx="2" presStyleCnt="4"/>
      <dgm:spPr/>
      <dgm:t>
        <a:bodyPr/>
        <a:lstStyle/>
        <a:p>
          <a:endParaRPr lang="ru-RU"/>
        </a:p>
      </dgm:t>
    </dgm:pt>
    <dgm:pt modelId="{197D9E15-D2C0-418A-B252-07C748FE0798}" type="pres">
      <dgm:prSet presAssocID="{D2E31464-66AC-4497-87A1-528E37187362}" presName="node" presStyleLbl="node1" presStyleIdx="3" presStyleCnt="4" custScaleX="294234" custScaleY="98715" custRadScaleRad="164078" custRadScaleInc="31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AA3E4-4AFC-42DF-A25B-D3F9CA974E14}" type="pres">
      <dgm:prSet presAssocID="{D2E31464-66AC-4497-87A1-528E37187362}" presName="spNode" presStyleCnt="0"/>
      <dgm:spPr/>
    </dgm:pt>
    <dgm:pt modelId="{176ACC35-6D20-43F8-AF2C-B9D18FCF8D4C}" type="pres">
      <dgm:prSet presAssocID="{09F335F1-6DDD-4506-9873-22DD4D72AD81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FD1BBFDB-12F4-4F52-B5A6-2D3F87406ADD}" type="presOf" srcId="{C2077FF3-97EF-4ACD-986D-BEE2DEED40AA}" destId="{497EB303-F4D8-416B-BC95-C0EE606C6BDD}" srcOrd="0" destOrd="0" presId="urn:microsoft.com/office/officeart/2005/8/layout/cycle5"/>
    <dgm:cxn modelId="{B2DBED73-11D5-4395-9165-51DEDEF8C44A}" type="presOf" srcId="{44B6756A-16D9-4D4F-BA94-AC8220EBF11D}" destId="{43F2D0A0-2A60-4880-AD21-1847D8598EAA}" srcOrd="0" destOrd="0" presId="urn:microsoft.com/office/officeart/2005/8/layout/cycle5"/>
    <dgm:cxn modelId="{9DF3428B-B297-4733-BA3A-FE92E996441E}" type="presOf" srcId="{B3F62E7E-5F07-4A5D-B827-FBC2F5029301}" destId="{F778A54A-C9CC-4EE4-A4E1-2B92E8235096}" srcOrd="0" destOrd="0" presId="urn:microsoft.com/office/officeart/2005/8/layout/cycle5"/>
    <dgm:cxn modelId="{14D72044-EDFC-4793-8D4C-75302F2E14E9}" type="presOf" srcId="{D2E31464-66AC-4497-87A1-528E37187362}" destId="{197D9E15-D2C0-418A-B252-07C748FE0798}" srcOrd="0" destOrd="0" presId="urn:microsoft.com/office/officeart/2005/8/layout/cycle5"/>
    <dgm:cxn modelId="{59F063F7-4271-4898-9A18-F2E9580B1F15}" srcId="{52249C47-764C-4E70-A783-D3CB14739CFD}" destId="{C2077FF3-97EF-4ACD-986D-BEE2DEED40AA}" srcOrd="1" destOrd="0" parTransId="{C0C65F88-257D-4066-8D2D-63A84C551C1B}" sibTransId="{B3F62E7E-5F07-4A5D-B827-FBC2F5029301}"/>
    <dgm:cxn modelId="{F47ABCA6-166F-405F-B018-444DE18617A2}" type="presOf" srcId="{F6844551-B408-455B-A315-9D4FEA329033}" destId="{75F9939F-4831-45DC-8D0E-F444781F9670}" srcOrd="0" destOrd="0" presId="urn:microsoft.com/office/officeart/2005/8/layout/cycle5"/>
    <dgm:cxn modelId="{BCDB28BD-5E3A-4F28-8881-F1019FCA5FF1}" type="presOf" srcId="{CF0D384C-67DF-4E7F-8AD8-A4D3E419E0ED}" destId="{0A303AD3-6253-45B7-B9C5-99CA12D6BDA0}" srcOrd="0" destOrd="0" presId="urn:microsoft.com/office/officeart/2005/8/layout/cycle5"/>
    <dgm:cxn modelId="{99DEF1F9-96D6-48B8-9B79-F5E139220A4B}" srcId="{52249C47-764C-4E70-A783-D3CB14739CFD}" destId="{E691F7F4-6D84-46EC-91AA-A2F958EE36C7}" srcOrd="2" destOrd="0" parTransId="{B3CAE440-E994-43C7-B0F7-A680744E8064}" sibTransId="{F6844551-B408-455B-A315-9D4FEA329033}"/>
    <dgm:cxn modelId="{239CF228-A249-4C9D-9851-300D99EF87EB}" type="presOf" srcId="{E691F7F4-6D84-46EC-91AA-A2F958EE36C7}" destId="{9AEE30EB-C043-4E26-AC5C-AE0FC3742E12}" srcOrd="0" destOrd="0" presId="urn:microsoft.com/office/officeart/2005/8/layout/cycle5"/>
    <dgm:cxn modelId="{A5041419-3792-40D9-80B6-EA1B420700A5}" type="presOf" srcId="{09F335F1-6DDD-4506-9873-22DD4D72AD81}" destId="{176ACC35-6D20-43F8-AF2C-B9D18FCF8D4C}" srcOrd="0" destOrd="0" presId="urn:microsoft.com/office/officeart/2005/8/layout/cycle5"/>
    <dgm:cxn modelId="{7F0783DD-49DB-4953-B409-E47E7C8F994D}" srcId="{52249C47-764C-4E70-A783-D3CB14739CFD}" destId="{D2E31464-66AC-4497-87A1-528E37187362}" srcOrd="3" destOrd="0" parTransId="{5341356B-6C03-4494-BFEE-E534124893E3}" sibTransId="{09F335F1-6DDD-4506-9873-22DD4D72AD81}"/>
    <dgm:cxn modelId="{FE9A017A-CC00-486B-B14C-E3F98FDE97C3}" type="presOf" srcId="{52249C47-764C-4E70-A783-D3CB14739CFD}" destId="{681EF4A6-EEAA-473E-9674-02A1EDDE5BB3}" srcOrd="0" destOrd="0" presId="urn:microsoft.com/office/officeart/2005/8/layout/cycle5"/>
    <dgm:cxn modelId="{63F2CBAD-2B6D-48E3-83F3-8532C77E217C}" srcId="{52249C47-764C-4E70-A783-D3CB14739CFD}" destId="{44B6756A-16D9-4D4F-BA94-AC8220EBF11D}" srcOrd="0" destOrd="0" parTransId="{9477BCCD-55C4-4954-91DA-DA62A9F838F4}" sibTransId="{CF0D384C-67DF-4E7F-8AD8-A4D3E419E0ED}"/>
    <dgm:cxn modelId="{C2435B7B-622E-45CA-A820-2144EA7776F9}" type="presParOf" srcId="{681EF4A6-EEAA-473E-9674-02A1EDDE5BB3}" destId="{43F2D0A0-2A60-4880-AD21-1847D8598EAA}" srcOrd="0" destOrd="0" presId="urn:microsoft.com/office/officeart/2005/8/layout/cycle5"/>
    <dgm:cxn modelId="{C0F06244-FF7F-49E9-9F9D-B3E4C3FD90B8}" type="presParOf" srcId="{681EF4A6-EEAA-473E-9674-02A1EDDE5BB3}" destId="{FEB99072-86A7-4EA9-A3F9-507FC3399487}" srcOrd="1" destOrd="0" presId="urn:microsoft.com/office/officeart/2005/8/layout/cycle5"/>
    <dgm:cxn modelId="{05AC182C-21AD-4104-AAF5-315FB85204E1}" type="presParOf" srcId="{681EF4A6-EEAA-473E-9674-02A1EDDE5BB3}" destId="{0A303AD3-6253-45B7-B9C5-99CA12D6BDA0}" srcOrd="2" destOrd="0" presId="urn:microsoft.com/office/officeart/2005/8/layout/cycle5"/>
    <dgm:cxn modelId="{24B0E3FB-CFC8-4926-90D4-8FF43BCC82BB}" type="presParOf" srcId="{681EF4A6-EEAA-473E-9674-02A1EDDE5BB3}" destId="{497EB303-F4D8-416B-BC95-C0EE606C6BDD}" srcOrd="3" destOrd="0" presId="urn:microsoft.com/office/officeart/2005/8/layout/cycle5"/>
    <dgm:cxn modelId="{18F405E2-E73D-410C-A832-8E7E4A5CAC3F}" type="presParOf" srcId="{681EF4A6-EEAA-473E-9674-02A1EDDE5BB3}" destId="{24416017-3F7F-477F-9288-6EF93E82C36F}" srcOrd="4" destOrd="0" presId="urn:microsoft.com/office/officeart/2005/8/layout/cycle5"/>
    <dgm:cxn modelId="{73713B3D-CD5F-40D1-9799-883CBB1160D6}" type="presParOf" srcId="{681EF4A6-EEAA-473E-9674-02A1EDDE5BB3}" destId="{F778A54A-C9CC-4EE4-A4E1-2B92E8235096}" srcOrd="5" destOrd="0" presId="urn:microsoft.com/office/officeart/2005/8/layout/cycle5"/>
    <dgm:cxn modelId="{8AACA33B-CD82-416C-A6FE-C949637E049A}" type="presParOf" srcId="{681EF4A6-EEAA-473E-9674-02A1EDDE5BB3}" destId="{9AEE30EB-C043-4E26-AC5C-AE0FC3742E12}" srcOrd="6" destOrd="0" presId="urn:microsoft.com/office/officeart/2005/8/layout/cycle5"/>
    <dgm:cxn modelId="{90F93808-9753-462E-9C1F-62652B45A26B}" type="presParOf" srcId="{681EF4A6-EEAA-473E-9674-02A1EDDE5BB3}" destId="{95FE41E5-36B1-483C-89DB-43219B0FEFC3}" srcOrd="7" destOrd="0" presId="urn:microsoft.com/office/officeart/2005/8/layout/cycle5"/>
    <dgm:cxn modelId="{978305E4-BFCB-4B71-AF94-895E24C57E36}" type="presParOf" srcId="{681EF4A6-EEAA-473E-9674-02A1EDDE5BB3}" destId="{75F9939F-4831-45DC-8D0E-F444781F9670}" srcOrd="8" destOrd="0" presId="urn:microsoft.com/office/officeart/2005/8/layout/cycle5"/>
    <dgm:cxn modelId="{8766F281-6524-4A79-97EA-284BA5764DD0}" type="presParOf" srcId="{681EF4A6-EEAA-473E-9674-02A1EDDE5BB3}" destId="{197D9E15-D2C0-418A-B252-07C748FE0798}" srcOrd="9" destOrd="0" presId="urn:microsoft.com/office/officeart/2005/8/layout/cycle5"/>
    <dgm:cxn modelId="{BA1B3700-5E7D-4044-A4AB-2DF2956D5D9E}" type="presParOf" srcId="{681EF4A6-EEAA-473E-9674-02A1EDDE5BB3}" destId="{4F8AA3E4-4AFC-42DF-A25B-D3F9CA974E14}" srcOrd="10" destOrd="0" presId="urn:microsoft.com/office/officeart/2005/8/layout/cycle5"/>
    <dgm:cxn modelId="{66B6746A-EB1B-4188-976E-E3A77ECB634C}" type="presParOf" srcId="{681EF4A6-EEAA-473E-9674-02A1EDDE5BB3}" destId="{176ACC35-6D20-43F8-AF2C-B9D18FCF8D4C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2D0A0-2A60-4880-AD21-1847D8598EAA}">
      <dsp:nvSpPr>
        <dsp:cNvPr id="0" name=""/>
        <dsp:cNvSpPr/>
      </dsp:nvSpPr>
      <dsp:spPr>
        <a:xfrm>
          <a:off x="2811029" y="183999"/>
          <a:ext cx="3677329" cy="54543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1-й этап – аналитический (июнь-август)</a:t>
          </a:r>
          <a:endParaRPr lang="ru-RU" sz="2000" kern="1200" dirty="0"/>
        </a:p>
      </dsp:txBody>
      <dsp:txXfrm>
        <a:off x="2837655" y="210625"/>
        <a:ext cx="3624077" cy="492180"/>
      </dsp:txXfrm>
    </dsp:sp>
    <dsp:sp modelId="{0A303AD3-6253-45B7-B9C5-99CA12D6BDA0}">
      <dsp:nvSpPr>
        <dsp:cNvPr id="0" name=""/>
        <dsp:cNvSpPr/>
      </dsp:nvSpPr>
      <dsp:spPr>
        <a:xfrm>
          <a:off x="3546491" y="726360"/>
          <a:ext cx="3118969" cy="3118969"/>
        </a:xfrm>
        <a:custGeom>
          <a:avLst/>
          <a:gdLst/>
          <a:ahLst/>
          <a:cxnLst/>
          <a:rect l="0" t="0" r="0" b="0"/>
          <a:pathLst>
            <a:path>
              <a:moveTo>
                <a:pt x="1894548" y="36420"/>
              </a:moveTo>
              <a:arcTo wR="1559484" hR="1559484" stAng="16944422" swAng="165578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EB303-F4D8-416B-BC95-C0EE606C6BDD}">
      <dsp:nvSpPr>
        <dsp:cNvPr id="0" name=""/>
        <dsp:cNvSpPr/>
      </dsp:nvSpPr>
      <dsp:spPr>
        <a:xfrm>
          <a:off x="5184572" y="1258920"/>
          <a:ext cx="3384367" cy="587800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2-й этап – организационный (август-октябрь)</a:t>
          </a:r>
          <a:endParaRPr lang="ru-RU" sz="2000" kern="1200" dirty="0"/>
        </a:p>
      </dsp:txBody>
      <dsp:txXfrm>
        <a:off x="5213266" y="1287614"/>
        <a:ext cx="3326979" cy="530412"/>
      </dsp:txXfrm>
    </dsp:sp>
    <dsp:sp modelId="{F778A54A-C9CC-4EE4-A4E1-2B92E8235096}">
      <dsp:nvSpPr>
        <dsp:cNvPr id="0" name=""/>
        <dsp:cNvSpPr/>
      </dsp:nvSpPr>
      <dsp:spPr>
        <a:xfrm>
          <a:off x="3618070" y="-775398"/>
          <a:ext cx="3118969" cy="3118969"/>
        </a:xfrm>
        <a:custGeom>
          <a:avLst/>
          <a:gdLst/>
          <a:ahLst/>
          <a:cxnLst/>
          <a:rect l="0" t="0" r="0" b="0"/>
          <a:pathLst>
            <a:path>
              <a:moveTo>
                <a:pt x="2551147" y="2763060"/>
              </a:moveTo>
              <a:arcTo wR="1559484" hR="1559484" stAng="3030830" swAng="1404206"/>
            </a:path>
          </a:pathLst>
        </a:custGeom>
        <a:noFill/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E30EB-C043-4E26-AC5C-AE0FC3742E12}">
      <dsp:nvSpPr>
        <dsp:cNvPr id="0" name=""/>
        <dsp:cNvSpPr/>
      </dsp:nvSpPr>
      <dsp:spPr>
        <a:xfrm>
          <a:off x="2842270" y="2326352"/>
          <a:ext cx="3977642" cy="608630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3-й этап – информационно-практический (октябрь-май)</a:t>
          </a:r>
          <a:endParaRPr lang="ru-RU" sz="2000" kern="1200" dirty="0"/>
        </a:p>
      </dsp:txBody>
      <dsp:txXfrm>
        <a:off x="2871981" y="2356063"/>
        <a:ext cx="3918220" cy="549208"/>
      </dsp:txXfrm>
    </dsp:sp>
    <dsp:sp modelId="{75F9939F-4831-45DC-8D0E-F444781F9670}">
      <dsp:nvSpPr>
        <dsp:cNvPr id="0" name=""/>
        <dsp:cNvSpPr/>
      </dsp:nvSpPr>
      <dsp:spPr>
        <a:xfrm>
          <a:off x="2678370" y="-779785"/>
          <a:ext cx="3118969" cy="3118969"/>
        </a:xfrm>
        <a:custGeom>
          <a:avLst/>
          <a:gdLst/>
          <a:ahLst/>
          <a:cxnLst/>
          <a:rect l="0" t="0" r="0" b="0"/>
          <a:pathLst>
            <a:path>
              <a:moveTo>
                <a:pt x="1215032" y="3080452"/>
              </a:moveTo>
              <a:arcTo wR="1559484" hR="1559484" stAng="6165628" swAng="988442"/>
            </a:path>
          </a:pathLst>
        </a:custGeom>
        <a:noFill/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D9E15-D2C0-418A-B252-07C748FE0798}">
      <dsp:nvSpPr>
        <dsp:cNvPr id="0" name=""/>
        <dsp:cNvSpPr/>
      </dsp:nvSpPr>
      <dsp:spPr>
        <a:xfrm>
          <a:off x="0" y="1130637"/>
          <a:ext cx="4274279" cy="932108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4-й этап – контрольный (состояние и качество подготовки обучающихся) (сентябрь-май)</a:t>
          </a:r>
          <a:endParaRPr lang="ru-RU" sz="2000" kern="1200" dirty="0"/>
        </a:p>
      </dsp:txBody>
      <dsp:txXfrm>
        <a:off x="45502" y="1176139"/>
        <a:ext cx="4183275" cy="841104"/>
      </dsp:txXfrm>
    </dsp:sp>
    <dsp:sp modelId="{176ACC35-6D20-43F8-AF2C-B9D18FCF8D4C}">
      <dsp:nvSpPr>
        <dsp:cNvPr id="0" name=""/>
        <dsp:cNvSpPr/>
      </dsp:nvSpPr>
      <dsp:spPr>
        <a:xfrm>
          <a:off x="2659310" y="720118"/>
          <a:ext cx="3118969" cy="3118969"/>
        </a:xfrm>
        <a:custGeom>
          <a:avLst/>
          <a:gdLst/>
          <a:ahLst/>
          <a:cxnLst/>
          <a:rect l="0" t="0" r="0" b="0"/>
          <a:pathLst>
            <a:path>
              <a:moveTo>
                <a:pt x="655912" y="288441"/>
              </a:moveTo>
              <a:arcTo wR="1559484" hR="1559484" stAng="14075480" swAng="1320516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85505-A63B-40C7-BDF2-C4C8339F4890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24B3F-5CDB-42B8-B9B8-22FD7C6E2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85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24B3F-5CDB-42B8-B9B8-22FD7C6E2A7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04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brnadzor.gov.ru/" TargetMode="External"/><Relationship Id="rId2" Type="http://schemas.openxmlformats.org/officeDocument/2006/relationships/hyperlink" Target="http://&#1084;&#1080;&#1085;&#1086;&#1073;&#1088;&#1085;&#1072;&#1091;&#1082;&#1080;.&#1088;&#1092;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ge.edu.ru/" TargetMode="External"/><Relationship Id="rId5" Type="http://schemas.openxmlformats.org/officeDocument/2006/relationships/hyperlink" Target="http://www.rustest.ru/" TargetMode="External"/><Relationship Id="rId4" Type="http://schemas.openxmlformats.org/officeDocument/2006/relationships/hyperlink" Target="http://www.fipi.ru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&#1055;&#1083;&#1072;&#1085;%20&#1087;&#1086;&#1076;&#1075;&#1086;&#1090;&#1086;&#1074;&#1082;&#1080;%20&#1082;%20&#1043;&#1048;&#1040;%202015%20.docx" TargetMode="External"/><Relationship Id="rId3" Type="http://schemas.openxmlformats.org/officeDocument/2006/relationships/hyperlink" Target="&#1055;&#1083;&#1072;&#1085;%20&#1084;&#1077;&#1088;&#1086;&#1087;&#1088;&#1080;&#1103;&#1090;&#1080;&#1081;,%20&#1085;&#1072;&#1087;&#1088;&#1072;&#1074;&#1083;&#1077;&#1085;&#1085;&#1099;&#1093;%20&#1085;&#1072;%20&#1087;&#1086;&#1074;&#1099;&#1096;&#1077;&#1085;&#1080;&#1077;%20&#1082;&#1072;&#1095;&#1077;&#1089;&#1090;&#1074;&#1072;%20&#1079;&#1085;&#1072;&#1085;&#1080;&#1081;%20.docx" TargetMode="External"/><Relationship Id="rId7" Type="http://schemas.openxmlformats.org/officeDocument/2006/relationships/hyperlink" Target="&#1088;&#1077;&#1082;&#1086;&#1084;%20&#1091;&#1095;&#1080;&#1090;&#1077;&#1083;&#1103;&#1084;.docx" TargetMode="External"/><Relationship Id="rId2" Type="http://schemas.openxmlformats.org/officeDocument/2006/relationships/hyperlink" Target="&#1040;&#1085;&#1072;&#1083;&#1080;&#1079;%20&#1043;&#1048;&#1040;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&#1089;&#1072;&#1081;&#1090;.png" TargetMode="External"/><Relationship Id="rId5" Type="http://schemas.openxmlformats.org/officeDocument/2006/relationships/hyperlink" Target="&#1043;&#1048;&#1040;.png" TargetMode="External"/><Relationship Id="rId4" Type="http://schemas.openxmlformats.org/officeDocument/2006/relationships/hyperlink" Target="&#1052;&#1077;&#1090;&#1086;&#1076;&#1080;&#1095;&#1077;&#1089;&#1082;&#1080;&#1077;%20&#1088;&#1077;&#1082;&#1086;&#1084;&#1077;&#1085;&#1076;&#1072;&#1094;&#1080;&#1080;%20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42;&#1077;&#1073;&#1080;&#1085;&#1072;&#1088;%20&#1043;&#1091;&#1097;&#1080;&#1085;&#1072;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76;&#1080;&#1072;&#1075;&#1085;%20&#1080;%20&#1090;&#1088;&#1077;&#1085;&#1080;&#1088;%20&#1088;&#1072;&#1073;&#1081;.png" TargetMode="External"/><Relationship Id="rId2" Type="http://schemas.openxmlformats.org/officeDocument/2006/relationships/hyperlink" Target="&#1089;&#1090;&#1077;&#1085;&#1076;&#1099;%20&#1074;%20&#1082;&#1072;&#1073;&#1080;&#1085;&#1077;&#1090;&#1072;&#1093;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73;&#1072;&#1085;&#1082;%20&#1079;&#1072;&#1076;&#1072;&#1085;&#1080;&#1081;&#1081;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56;&#1086;&#1076;&#1080;&#1090;&#1077;&#1083;&#1100;&#1089;&#1082;&#1086;&#1077;%20&#1089;&#1086;&#1073;&#1088;&#1072;&#1085;&#1080;&#1077;.jpg" TargetMode="External"/><Relationship Id="rId2" Type="http://schemas.openxmlformats.org/officeDocument/2006/relationships/hyperlink" Target="&#1074;&#1077;&#1073;&#1080;&#1085;&#1072;&#1088;%20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88;&#1077;&#1082;&#1086;&#1084;%20&#1088;&#1086;&#1076;&#1080;&#1090;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904" y="1276378"/>
            <a:ext cx="84969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Деятельность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МОУ «СОШ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№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8» 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по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повышению качества подготовки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обучающихся 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к ГИА.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77800" y="5877272"/>
            <a:ext cx="2168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Январь</a:t>
            </a: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</a:rPr>
              <a:t>, 2016 г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Государственная итоговая аттестация по русскому языку вариант 1310 2013г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47" y="108166"/>
            <a:ext cx="2376263" cy="165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98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ЕГЭ разделят на общеобразовательный и профильный уровни spbobrazovanie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945744"/>
            <a:ext cx="3313225" cy="220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26847" y="605441"/>
            <a:ext cx="91439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u="sng" dirty="0"/>
              <a:t>Информационная готовность</a:t>
            </a:r>
            <a:r>
              <a:rPr lang="ru-RU" sz="2000" dirty="0"/>
              <a:t> (информированность о правилах поведения на экзамене, информированность о правилах заполнения бланков и т.д</a:t>
            </a:r>
            <a:r>
              <a:rPr lang="ru-RU" sz="2000" dirty="0" smtClean="0"/>
              <a:t>.).</a:t>
            </a:r>
          </a:p>
          <a:p>
            <a:pPr>
              <a:lnSpc>
                <a:spcPct val="90000"/>
              </a:lnSpc>
            </a:pPr>
            <a:endParaRPr lang="ru-RU" sz="2000" dirty="0" smtClean="0"/>
          </a:p>
          <a:p>
            <a:pPr>
              <a:lnSpc>
                <a:spcPct val="90000"/>
              </a:lnSpc>
            </a:pPr>
            <a:r>
              <a:rPr lang="ru-RU" sz="2000" u="sng" dirty="0" smtClean="0"/>
              <a:t>Предметная </a:t>
            </a:r>
            <a:r>
              <a:rPr lang="ru-RU" sz="2000" u="sng" dirty="0"/>
              <a:t>готовность</a:t>
            </a:r>
            <a:r>
              <a:rPr lang="ru-RU" sz="2000" dirty="0"/>
              <a:t> или содержательная (готовность по определенному предмету,  умение решать тестовые задания</a:t>
            </a:r>
            <a:r>
              <a:rPr lang="ru-RU" sz="2000" dirty="0" smtClean="0"/>
              <a:t>).</a:t>
            </a:r>
          </a:p>
          <a:p>
            <a:pPr>
              <a:lnSpc>
                <a:spcPct val="90000"/>
              </a:lnSpc>
            </a:pP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u="sng" dirty="0"/>
              <a:t>Психологическая готовность</a:t>
            </a:r>
            <a:r>
              <a:rPr lang="ru-RU" sz="2000" dirty="0"/>
              <a:t> (состояние готовности – «настрой», внутренняя настроенность на определенное поведение, ориентированность на целесообразные действия, актуализация и приспособление возможности личности  для успешных действий в ситуации сдачи экзамена).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9079"/>
            <a:ext cx="61043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Готовность учащихся к сдаче ГИА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557808" y="3920370"/>
            <a:ext cx="8611073" cy="2505422"/>
            <a:chOff x="1691680" y="5607655"/>
            <a:chExt cx="5136429" cy="1282366"/>
          </a:xfrm>
        </p:grpSpPr>
        <p:pic>
          <p:nvPicPr>
            <p:cNvPr id="6" name="Picture 10" descr="Тест по математики 9 класс гиа с ответами 201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631" b="22738"/>
            <a:stretch/>
          </p:blipFill>
          <p:spPr bwMode="auto">
            <a:xfrm>
              <a:off x="1907704" y="5607655"/>
              <a:ext cx="2123728" cy="1141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" name="Прямая соединительная линия 2"/>
            <p:cNvCxnSpPr/>
            <p:nvPr/>
          </p:nvCxnSpPr>
          <p:spPr>
            <a:xfrm>
              <a:off x="1763688" y="5733256"/>
              <a:ext cx="2376264" cy="10161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1691680" y="5805265"/>
              <a:ext cx="2448272" cy="94416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4379837" y="5945856"/>
              <a:ext cx="2448272" cy="94416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4257919" y="5873847"/>
              <a:ext cx="2376264" cy="10161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56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Полезные ссылки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Министерство </a:t>
            </a:r>
            <a:r>
              <a:rPr lang="ru-RU" dirty="0"/>
              <a:t>образования и науки Российской Федерации (</a:t>
            </a:r>
            <a:r>
              <a:rPr lang="ru-RU" dirty="0" err="1"/>
              <a:t>Минобрнауки</a:t>
            </a:r>
            <a:r>
              <a:rPr lang="ru-RU" dirty="0"/>
              <a:t> России</a:t>
            </a:r>
            <a:r>
              <a:rPr lang="ru-RU" dirty="0" smtClean="0"/>
              <a:t>):  </a:t>
            </a:r>
            <a:r>
              <a:rPr lang="ru-RU" u="sng" dirty="0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://минобрнауки.рф/</a:t>
            </a:r>
            <a:endParaRPr lang="ru-RU" dirty="0"/>
          </a:p>
          <a:p>
            <a:r>
              <a:rPr lang="ru-RU" dirty="0"/>
              <a:t>Федеральная служба по надзору в сфере образования и науки (</a:t>
            </a:r>
            <a:r>
              <a:rPr lang="ru-RU" dirty="0" err="1"/>
              <a:t>Рособрнадзор</a:t>
            </a:r>
            <a:r>
              <a:rPr lang="ru-RU" dirty="0"/>
              <a:t>): </a:t>
            </a:r>
            <a:br>
              <a:rPr lang="ru-RU" dirty="0"/>
            </a:br>
            <a:r>
              <a:rPr lang="ru-RU" u="sng" dirty="0">
                <a:hlinkClick r:id="rId3"/>
              </a:rPr>
              <a:t>http://obrnadzor.gov.ru/</a:t>
            </a:r>
            <a:endParaRPr lang="ru-RU" dirty="0"/>
          </a:p>
          <a:p>
            <a:r>
              <a:rPr lang="ru-RU" dirty="0"/>
              <a:t>Федеральный  институт педагогических измерений: http://</a:t>
            </a:r>
            <a:r>
              <a:rPr lang="ru-RU" u="sng" dirty="0">
                <a:hlinkClick r:id="rId4"/>
              </a:rPr>
              <a:t>www.fipi.ru</a:t>
            </a:r>
            <a:r>
              <a:rPr lang="ru-RU" u="sng" dirty="0"/>
              <a:t>/</a:t>
            </a:r>
            <a:endParaRPr lang="ru-RU" dirty="0"/>
          </a:p>
          <a:p>
            <a:r>
              <a:rPr lang="ru-RU" dirty="0"/>
              <a:t>Федеральный центр </a:t>
            </a:r>
            <a:r>
              <a:rPr lang="ru-RU" dirty="0" smtClean="0"/>
              <a:t>тестирования    </a:t>
            </a:r>
            <a:r>
              <a:rPr lang="ru-RU" u="sng" dirty="0" smtClean="0">
                <a:hlinkClick r:id="rId5"/>
              </a:rPr>
              <a:t>http</a:t>
            </a:r>
            <a:r>
              <a:rPr lang="ru-RU" u="sng" dirty="0">
                <a:hlinkClick r:id="rId5"/>
              </a:rPr>
              <a:t>://www.rustest.ru/</a:t>
            </a:r>
            <a:endParaRPr lang="ru-RU" dirty="0"/>
          </a:p>
          <a:p>
            <a:r>
              <a:rPr lang="ru-RU" dirty="0" smtClean="0"/>
              <a:t> Интернет-портал </a:t>
            </a:r>
            <a:r>
              <a:rPr lang="ru-RU" dirty="0"/>
              <a:t>информационной поддержки ЕГЭ:  http://</a:t>
            </a:r>
            <a:r>
              <a:rPr lang="ru-RU" u="sng" dirty="0">
                <a:hlinkClick r:id="rId6"/>
              </a:rPr>
              <a:t>www.ege.edu.ru</a:t>
            </a:r>
            <a:r>
              <a:rPr lang="ru-RU" dirty="0"/>
              <a:t>/</a:t>
            </a:r>
          </a:p>
          <a:p>
            <a:r>
              <a:rPr lang="ru-RU" dirty="0"/>
              <a:t>Региональный центр обработки информации:</a:t>
            </a:r>
          </a:p>
          <a:p>
            <a:pPr marL="0" indent="0">
              <a:buNone/>
            </a:pPr>
            <a:r>
              <a:rPr lang="ru-RU" dirty="0" smtClean="0"/>
              <a:t>      http</a:t>
            </a:r>
            <a:r>
              <a:rPr lang="ru-RU" dirty="0"/>
              <a:t>://</a:t>
            </a:r>
            <a:r>
              <a:rPr lang="ru-RU" u="sng" dirty="0">
                <a:solidFill>
                  <a:schemeClr val="tx2"/>
                </a:solidFill>
              </a:rPr>
              <a:t>www.cmoko.ru</a:t>
            </a:r>
            <a:r>
              <a:rPr lang="ru-RU" dirty="0"/>
              <a:t>/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231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Актуально</a:t>
            </a:r>
            <a:endParaRPr lang="ru-RU" dirty="0"/>
          </a:p>
        </p:txBody>
      </p:sp>
      <p:pic>
        <p:nvPicPr>
          <p:cNvPr id="1025" name="Picture 1" descr="http://mo.edurm.ru/images/stories/food/ege2015n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0" y="1590675"/>
            <a:ext cx="48577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590675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			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sz="8000" b="1" dirty="0"/>
              <a:t>Телефон горячей линии Государственной итоговой аттестации по образовательным программам среднего общего образования (ГИА-11</a:t>
            </a:r>
            <a:r>
              <a:rPr lang="ru-RU" sz="8000" b="1" dirty="0" smtClean="0"/>
              <a:t>)</a:t>
            </a:r>
            <a:r>
              <a:rPr lang="ru-RU" sz="8000" dirty="0" smtClean="0"/>
              <a:t>:</a:t>
            </a:r>
          </a:p>
          <a:p>
            <a:pPr marL="0" indent="0">
              <a:buNone/>
            </a:pPr>
            <a:r>
              <a:rPr lang="ru-RU" sz="8000" dirty="0" smtClean="0"/>
              <a:t>       </a:t>
            </a:r>
            <a:r>
              <a:rPr lang="ru-RU" sz="8000" dirty="0"/>
              <a:t>8(8342)48-24-39</a:t>
            </a:r>
          </a:p>
          <a:p>
            <a:r>
              <a:rPr lang="ru-RU" sz="8000" dirty="0"/>
              <a:t>Адрес электронной почты для обращений по вопросам ГИА-11:  </a:t>
            </a:r>
            <a:r>
              <a:rPr lang="ru-RU" sz="8000" dirty="0" smtClean="0"/>
              <a:t>morm-ege@mail.ru </a:t>
            </a:r>
            <a:endParaRPr lang="ru-RU" sz="8000" dirty="0"/>
          </a:p>
          <a:p>
            <a:pPr marL="0" indent="0">
              <a:buNone/>
            </a:pPr>
            <a:endParaRPr lang="ru-RU" sz="8000" dirty="0"/>
          </a:p>
          <a:p>
            <a:r>
              <a:rPr lang="ru-RU" sz="8000" b="1" dirty="0"/>
              <a:t>Телефон и адрес горячей линии Государственной итоговой аттестации </a:t>
            </a:r>
            <a:r>
              <a:rPr lang="ru-RU" sz="8000" b="1"/>
              <a:t>по </a:t>
            </a:r>
            <a:r>
              <a:rPr lang="ru-RU" sz="8000" b="1" smtClean="0"/>
              <a:t>программам </a:t>
            </a:r>
            <a:r>
              <a:rPr lang="ru-RU" sz="8000" b="1" dirty="0"/>
              <a:t>основного общего образования </a:t>
            </a:r>
            <a:endParaRPr lang="ru-RU" sz="8000" b="1" dirty="0" smtClean="0"/>
          </a:p>
          <a:p>
            <a:r>
              <a:rPr lang="ru-RU" sz="8000" dirty="0" smtClean="0"/>
              <a:t>(</a:t>
            </a:r>
            <a:r>
              <a:rPr lang="ru-RU" sz="8000" dirty="0"/>
              <a:t>ГИА-9) 47-86-27,  gia9morm@mail.ru</a:t>
            </a:r>
          </a:p>
          <a:p>
            <a:pPr marL="0" indent="0">
              <a:buNone/>
            </a:pPr>
            <a:r>
              <a:rPr lang="ru-RU" sz="8000" dirty="0"/>
              <a:t> </a:t>
            </a:r>
            <a:r>
              <a:rPr lang="ru-RU" sz="8000" dirty="0" smtClean="0"/>
              <a:t> </a:t>
            </a:r>
            <a:endParaRPr lang="ru-RU" sz="8000" dirty="0"/>
          </a:p>
          <a:p>
            <a:r>
              <a:rPr lang="ru-RU" sz="8000" b="1" dirty="0"/>
              <a:t>Телефон "горячей линии" по психологической поддержке участников </a:t>
            </a:r>
            <a:r>
              <a:rPr lang="ru-RU" sz="8000" dirty="0"/>
              <a:t>ГИА 8-800-22-22-432</a:t>
            </a:r>
          </a:p>
          <a:p>
            <a:r>
              <a:rPr lang="ru-RU" sz="8000" dirty="0"/>
              <a:t> </a:t>
            </a:r>
          </a:p>
          <a:p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01020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2063" y="1459154"/>
            <a:ext cx="8782425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/>
              <a:t>Все направления плана подготовки к </a:t>
            </a:r>
            <a:r>
              <a:rPr lang="ru-RU" sz="2400" dirty="0" smtClean="0"/>
              <a:t>ГИА </a:t>
            </a:r>
            <a:r>
              <a:rPr lang="ru-RU" sz="2400" dirty="0"/>
              <a:t>взаимосвязаны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работа по ним осуществляется в нескольких этапов</a:t>
            </a:r>
            <a:r>
              <a:rPr lang="ru-RU" sz="2400" dirty="0" smtClean="0"/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2063" y="99789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План мероприятий</a:t>
            </a:r>
            <a:endParaRPr lang="ru-RU" sz="2800" dirty="0"/>
          </a:p>
          <a:p>
            <a:pPr algn="ctr"/>
            <a:r>
              <a:rPr lang="ru-RU" sz="2800" b="1" dirty="0"/>
              <a:t>по повышению качества результатов государственной (итоговой) аттестации в </a:t>
            </a:r>
            <a:r>
              <a:rPr lang="ru-RU" sz="2800" b="1" dirty="0" smtClean="0"/>
              <a:t>2015-2016 году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637" y="535201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/>
              <a:t>Положительный результат выполнения плана -целенаправленное </a:t>
            </a:r>
            <a:r>
              <a:rPr lang="ru-RU" sz="2000" u="sng" dirty="0"/>
              <a:t>сотрудничество:</a:t>
            </a:r>
          </a:p>
          <a:p>
            <a:r>
              <a:rPr lang="ru-RU" sz="2000" dirty="0" smtClean="0"/>
              <a:t> администрации</a:t>
            </a:r>
            <a:r>
              <a:rPr lang="ru-RU" sz="2000" dirty="0"/>
              <a:t>, </a:t>
            </a:r>
            <a:r>
              <a:rPr lang="ru-RU" sz="2000" dirty="0" smtClean="0"/>
              <a:t>учителя-предметника</a:t>
            </a:r>
            <a:r>
              <a:rPr lang="ru-RU" sz="2000" dirty="0"/>
              <a:t>, </a:t>
            </a:r>
            <a:r>
              <a:rPr lang="ru-RU" sz="2000" dirty="0" smtClean="0"/>
              <a:t>учащихся </a:t>
            </a:r>
            <a:r>
              <a:rPr lang="ru-RU" sz="2000" dirty="0"/>
              <a:t>и их родителей.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17014910"/>
              </p:ext>
            </p:extLst>
          </p:nvPr>
        </p:nvGraphicFramePr>
        <p:xfrm>
          <a:off x="289567" y="2290151"/>
          <a:ext cx="885443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557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116632"/>
            <a:ext cx="91439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 этап   Организационные мероприятия</a:t>
            </a:r>
          </a:p>
          <a:p>
            <a:r>
              <a:rPr lang="ru-RU" sz="2400" dirty="0" smtClean="0"/>
              <a:t>1</a:t>
            </a:r>
            <a:r>
              <a:rPr lang="ru-RU" sz="2400" b="1" dirty="0"/>
              <a:t>. </a:t>
            </a:r>
            <a:r>
              <a:rPr lang="ru-RU" sz="2400" dirty="0" smtClean="0"/>
              <a:t>Анализ результатов государственной </a:t>
            </a:r>
            <a:r>
              <a:rPr lang="ru-RU" sz="2400" dirty="0"/>
              <a:t>(итоговой) аттестации </a:t>
            </a:r>
            <a:r>
              <a:rPr lang="ru-RU" sz="2400" dirty="0" smtClean="0"/>
              <a:t>в </a:t>
            </a:r>
            <a:r>
              <a:rPr lang="ru-RU" sz="2400" dirty="0"/>
              <a:t>сравнении с </a:t>
            </a:r>
            <a:r>
              <a:rPr lang="ru-RU" sz="2400" dirty="0" smtClean="0"/>
              <a:t>городскими, республиканскими показателями</a:t>
            </a:r>
            <a:r>
              <a:rPr lang="ru-RU" sz="2400" dirty="0"/>
              <a:t>.</a:t>
            </a:r>
            <a:endParaRPr lang="ru-RU" sz="2400" dirty="0" smtClean="0"/>
          </a:p>
          <a:p>
            <a:r>
              <a:rPr lang="ru-RU" sz="2400" dirty="0" smtClean="0"/>
              <a:t>2.Разработка </a:t>
            </a:r>
            <a:r>
              <a:rPr lang="ru-RU" sz="2400" dirty="0"/>
              <a:t>плана мероприятий по повышению качества общеобразовательной подготовки учащихся 9-11 классов (на основе учета результатов экзаменов, мониторинга учебных достижений обучающихся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3.Разработка рекомендаций </a:t>
            </a:r>
            <a:r>
              <a:rPr lang="ru-RU" sz="2400" dirty="0"/>
              <a:t>для учителей-предметников по теме «Проблемное поле государственной (итоговой) аттестации выпускников 9 и 11 </a:t>
            </a:r>
            <a:r>
              <a:rPr lang="ru-RU" sz="2400" dirty="0" smtClean="0"/>
              <a:t>классов».</a:t>
            </a:r>
          </a:p>
          <a:p>
            <a:r>
              <a:rPr lang="ru-RU" sz="2400" dirty="0" smtClean="0"/>
              <a:t>4.Изучение </a:t>
            </a:r>
            <a:r>
              <a:rPr lang="ru-RU" sz="2400" dirty="0"/>
              <a:t>нормативных и инструктивных материалов по </a:t>
            </a:r>
            <a:r>
              <a:rPr lang="ru-RU" sz="2400" dirty="0" smtClean="0"/>
              <a:t>ОГЭ, </a:t>
            </a:r>
            <a:r>
              <a:rPr lang="ru-RU" sz="2400" dirty="0"/>
              <a:t>ЕГЭ (размещение информации на </a:t>
            </a:r>
            <a:r>
              <a:rPr lang="ru-RU" sz="2400" dirty="0" smtClean="0"/>
              <a:t>стенде, </a:t>
            </a:r>
            <a:r>
              <a:rPr lang="ru-RU" sz="2400" dirty="0"/>
              <a:t>сайте школы, </a:t>
            </a:r>
            <a:r>
              <a:rPr lang="ru-RU" sz="2400" dirty="0" err="1" smtClean="0"/>
              <a:t>Дневник.ру</a:t>
            </a:r>
            <a:r>
              <a:rPr lang="ru-RU" sz="2400" dirty="0" smtClean="0"/>
              <a:t>, обсуждение </a:t>
            </a:r>
            <a:r>
              <a:rPr lang="ru-RU" sz="2400" dirty="0"/>
              <a:t>на </a:t>
            </a:r>
            <a:r>
              <a:rPr lang="ru-RU" sz="2400" dirty="0" smtClean="0"/>
              <a:t>педсовете, </a:t>
            </a:r>
            <a:r>
              <a:rPr lang="ru-RU" sz="2400" dirty="0" err="1" smtClean="0"/>
              <a:t>методсовете</a:t>
            </a:r>
            <a:r>
              <a:rPr lang="ru-RU" sz="2400" dirty="0" smtClean="0"/>
              <a:t>, методических объединениях, административных </a:t>
            </a:r>
            <a:r>
              <a:rPr lang="ru-RU" sz="2400" dirty="0"/>
              <a:t>совещаниях)</a:t>
            </a:r>
            <a:endParaRPr lang="ru-RU" sz="2400" dirty="0" smtClean="0"/>
          </a:p>
          <a:p>
            <a:r>
              <a:rPr lang="ru-RU" sz="2400" dirty="0" smtClean="0"/>
              <a:t>5.</a:t>
            </a:r>
            <a:r>
              <a:rPr lang="ru-RU" sz="2400" dirty="0"/>
              <a:t> Обеспечение функционирования на сайте </a:t>
            </a:r>
            <a:r>
              <a:rPr lang="ru-RU" sz="2400" dirty="0" smtClean="0"/>
              <a:t>школы рубрики  «ГИА»</a:t>
            </a:r>
            <a:endParaRPr lang="ru-RU" sz="2400" dirty="0"/>
          </a:p>
        </p:txBody>
      </p:sp>
      <p:sp>
        <p:nvSpPr>
          <p:cNvPr id="2" name="Овал 1">
            <a:hlinkClick r:id="rId2" action="ppaction://hlinkfile"/>
          </p:cNvPr>
          <p:cNvSpPr/>
          <p:nvPr/>
        </p:nvSpPr>
        <p:spPr>
          <a:xfrm>
            <a:off x="2267744" y="1412776"/>
            <a:ext cx="360040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>
            <a:hlinkClick r:id="rId3" action="ppaction://hlinkfile"/>
          </p:cNvPr>
          <p:cNvSpPr/>
          <p:nvPr/>
        </p:nvSpPr>
        <p:spPr>
          <a:xfrm>
            <a:off x="2339752" y="2890977"/>
            <a:ext cx="360040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4" action="ppaction://hlinkfile"/>
          </p:cNvPr>
          <p:cNvSpPr/>
          <p:nvPr/>
        </p:nvSpPr>
        <p:spPr>
          <a:xfrm>
            <a:off x="4067944" y="3933056"/>
            <a:ext cx="360040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rId5" action="ppaction://hlinkfile"/>
          </p:cNvPr>
          <p:cNvSpPr/>
          <p:nvPr/>
        </p:nvSpPr>
        <p:spPr>
          <a:xfrm>
            <a:off x="6516216" y="5476558"/>
            <a:ext cx="360040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hlinkClick r:id="rId6" action="ppaction://hlinkfile"/>
          </p:cNvPr>
          <p:cNvSpPr/>
          <p:nvPr/>
        </p:nvSpPr>
        <p:spPr>
          <a:xfrm>
            <a:off x="8676456" y="6097370"/>
            <a:ext cx="360040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hlinkClick r:id="rId7" action="ppaction://hlinkfile"/>
          </p:cNvPr>
          <p:cNvSpPr/>
          <p:nvPr/>
        </p:nvSpPr>
        <p:spPr>
          <a:xfrm>
            <a:off x="4644008" y="3933056"/>
            <a:ext cx="360040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rId8" action="ppaction://hlinkfile"/>
          </p:cNvPr>
          <p:cNvSpPr/>
          <p:nvPr/>
        </p:nvSpPr>
        <p:spPr>
          <a:xfrm>
            <a:off x="2843808" y="2890977"/>
            <a:ext cx="360040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94755" y="1431011"/>
            <a:ext cx="9179573" cy="1470032"/>
            <a:chOff x="-35572" y="1813347"/>
            <a:chExt cx="9179573" cy="147003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" y="1813347"/>
              <a:ext cx="914399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1.Информационно-методическая </a:t>
              </a:r>
              <a:r>
                <a:rPr lang="ru-RU" sz="2400" dirty="0"/>
                <a:t>поддержка педагогов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-21351" y="2317673"/>
              <a:ext cx="914399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2.Информационная </a:t>
              </a:r>
              <a:r>
                <a:rPr lang="ru-RU" sz="2400" dirty="0"/>
                <a:t>поддержка </a:t>
              </a:r>
              <a:r>
                <a:rPr lang="ru-RU" sz="2400" dirty="0" smtClean="0"/>
                <a:t>обучающихся</a:t>
              </a:r>
              <a:endParaRPr lang="ru-RU" sz="24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35572" y="2821714"/>
              <a:ext cx="914399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3.Информационная </a:t>
              </a:r>
              <a:r>
                <a:rPr lang="ru-RU" sz="2400" dirty="0"/>
                <a:t>поддержка родителей</a:t>
              </a: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323528" y="73187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Цель: Информационная поддержка участников образовательных отношений, </a:t>
            </a:r>
          </a:p>
          <a:p>
            <a:pPr algn="ctr"/>
            <a:r>
              <a:rPr lang="ru-RU" b="1" dirty="0" smtClean="0"/>
              <a:t>реализация плана подготовки к ГИА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1216" y="55868"/>
            <a:ext cx="88466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2 этап- Информационно-практический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7973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68" y="7875"/>
            <a:ext cx="90667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1.Информационно-методическая </a:t>
            </a:r>
            <a:r>
              <a:rPr lang="ru-RU" sz="2800" b="1" dirty="0"/>
              <a:t>поддержка педагогов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68" y="656804"/>
            <a:ext cx="86096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1.Инструктивно-методическое </a:t>
            </a:r>
            <a:r>
              <a:rPr lang="ru-RU" b="1" dirty="0"/>
              <a:t>совещание педагогического коллектива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         «Нормативно-правовые </a:t>
            </a:r>
            <a:r>
              <a:rPr lang="ru-RU" dirty="0"/>
              <a:t>документы, регулирующие порядок </a:t>
            </a:r>
            <a:r>
              <a:rPr lang="ru-RU" dirty="0" smtClean="0"/>
              <a:t> </a:t>
            </a:r>
          </a:p>
          <a:p>
            <a:r>
              <a:rPr lang="ru-RU" dirty="0"/>
              <a:t> </a:t>
            </a:r>
            <a:r>
              <a:rPr lang="ru-RU" dirty="0" smtClean="0"/>
              <a:t>         проведения государственной </a:t>
            </a:r>
            <a:r>
              <a:rPr lang="ru-RU" dirty="0"/>
              <a:t>(итоговой) аттестации выпускников 9 и </a:t>
            </a:r>
            <a:r>
              <a:rPr lang="ru-RU" dirty="0" smtClean="0"/>
              <a:t>11</a:t>
            </a:r>
          </a:p>
          <a:p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dirty="0"/>
              <a:t>классов в </a:t>
            </a:r>
            <a:r>
              <a:rPr lang="ru-RU" dirty="0" smtClean="0"/>
              <a:t>2015/2016 </a:t>
            </a:r>
            <a:r>
              <a:rPr lang="ru-RU" dirty="0"/>
              <a:t>учебном году</a:t>
            </a:r>
            <a:r>
              <a:rPr lang="ru-RU" dirty="0" smtClean="0"/>
              <a:t>.»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18756" y="1857133"/>
            <a:ext cx="91627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2.Индивидуальные </a:t>
            </a:r>
            <a:r>
              <a:rPr lang="ru-RU" b="1" dirty="0"/>
              <a:t>и групповые консультации по вопросам подготовки и проведения государственной (итоговой) аттестации (по педагогическим затруднениям</a:t>
            </a:r>
            <a:r>
              <a:rPr lang="ru-RU" b="1" dirty="0" smtClean="0"/>
              <a:t>):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/>
              <a:t>Использование ресурсов сети Интернет для подготовки выпускников 9-11 классов к государственной (итоговой) аттестации</a:t>
            </a:r>
            <a:r>
              <a:rPr lang="ru-RU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smtClean="0"/>
              <a:t>Педагогическое </a:t>
            </a:r>
            <a:r>
              <a:rPr lang="ru-RU" dirty="0"/>
              <a:t>руководство самостоятельной работой обучающихся, направленной на подготовку к государственной (итоговой) аттестации</a:t>
            </a:r>
            <a:r>
              <a:rPr lang="ru-RU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smtClean="0"/>
              <a:t>Современные </a:t>
            </a:r>
            <a:r>
              <a:rPr lang="ru-RU" dirty="0"/>
              <a:t>методы и технологии контроля уровня знаний выпускников</a:t>
            </a:r>
            <a:r>
              <a:rPr lang="ru-RU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/>
              <a:t>Методика проведения уроков повторения и обобщения знаний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33430" y="4077072"/>
            <a:ext cx="90730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3.Практические</a:t>
            </a:r>
            <a:r>
              <a:rPr lang="ru-RU" b="1" dirty="0"/>
              <a:t>, теоретические семинары по вопросам подготовки и проведения государственной (итоговой) аттестации (в рамках </a:t>
            </a:r>
            <a:r>
              <a:rPr lang="ru-RU" b="1" dirty="0" smtClean="0"/>
              <a:t>ШМО)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33430" y="4835250"/>
            <a:ext cx="93498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4</a:t>
            </a:r>
            <a:r>
              <a:rPr lang="ru-RU" dirty="0" smtClean="0"/>
              <a:t>. </a:t>
            </a:r>
            <a:r>
              <a:rPr lang="ru-RU" b="1" dirty="0" smtClean="0"/>
              <a:t>Участие </a:t>
            </a:r>
            <a:r>
              <a:rPr lang="ru-RU" b="1" dirty="0"/>
              <a:t>педагогов в краткосрочных дистанционных курсах, </a:t>
            </a:r>
            <a:r>
              <a:rPr lang="ru-RU" b="1" dirty="0" err="1" smtClean="0"/>
              <a:t>вебинарах</a:t>
            </a:r>
            <a:r>
              <a:rPr lang="ru-RU" b="1" dirty="0" smtClean="0"/>
              <a:t>, семинарах по </a:t>
            </a:r>
            <a:r>
              <a:rPr lang="ru-RU" dirty="0"/>
              <a:t>подготовке и проведению государственной (итоговой) аттестации выпускников 9-11 </a:t>
            </a:r>
            <a:r>
              <a:rPr lang="ru-RU" dirty="0" smtClean="0"/>
              <a:t>классов</a:t>
            </a:r>
          </a:p>
          <a:p>
            <a:r>
              <a:rPr lang="ru-RU" dirty="0"/>
              <a:t>из «</a:t>
            </a:r>
            <a:r>
              <a:rPr lang="ru-RU" b="1" dirty="0"/>
              <a:t>План мероприятий, направленных на повышение качества знаний выпускников МОУ «СОШ №2»</a:t>
            </a:r>
            <a:r>
              <a:rPr lang="ru-RU" dirty="0"/>
              <a:t> </a:t>
            </a:r>
            <a:r>
              <a:rPr lang="ru-RU" b="1" dirty="0"/>
              <a:t>в 2015-2016 году»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Разработка индивидуальных планов учителей – предметников, педагога- психолога  по подготовке к ГИА в 2015-2016 году.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Контроль деятельности учителей-предметников по подготовке учащихся к ГИА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0" name="Овал 9">
            <a:hlinkClick r:id="rId2" action="ppaction://hlinkfile"/>
          </p:cNvPr>
          <p:cNvSpPr/>
          <p:nvPr/>
        </p:nvSpPr>
        <p:spPr>
          <a:xfrm>
            <a:off x="8281718" y="5789239"/>
            <a:ext cx="360040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9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7154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2.Информационно-методическая </a:t>
            </a:r>
            <a:r>
              <a:rPr lang="ru-RU" sz="2400" b="1" dirty="0"/>
              <a:t>поддержка обучающихся, организация тренировочных тестирований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96" y="922795"/>
            <a:ext cx="91371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1.Оформление </a:t>
            </a:r>
            <a:r>
              <a:rPr lang="ru-RU" sz="2000" dirty="0"/>
              <a:t>информационных </a:t>
            </a:r>
            <a:r>
              <a:rPr lang="ru-RU" sz="2000" dirty="0" smtClean="0"/>
              <a:t>стендов </a:t>
            </a:r>
            <a:r>
              <a:rPr lang="ru-RU" sz="2000" dirty="0"/>
              <a:t>в учебных кабинетах </a:t>
            </a:r>
            <a:r>
              <a:rPr lang="ru-RU" sz="2000" dirty="0" smtClean="0"/>
              <a:t>«Готовимся к ГИА»</a:t>
            </a:r>
          </a:p>
          <a:p>
            <a:r>
              <a:rPr lang="ru-RU" sz="2000" dirty="0" smtClean="0"/>
              <a:t>2.Обновление </a:t>
            </a:r>
            <a:r>
              <a:rPr lang="ru-RU" sz="2000" dirty="0"/>
              <a:t>информационного стенда «Выпускникам 11 класса - о проведении  государственной (итоговой) аттестации в </a:t>
            </a:r>
            <a:r>
              <a:rPr lang="ru-RU" sz="2000" dirty="0" smtClean="0"/>
              <a:t>2016 </a:t>
            </a:r>
            <a:r>
              <a:rPr lang="ru-RU" sz="2000" dirty="0"/>
              <a:t>году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3.Ознакомление с </a:t>
            </a:r>
            <a:r>
              <a:rPr lang="en-US" sz="2000" dirty="0" smtClean="0"/>
              <a:t>WEB</a:t>
            </a:r>
            <a:r>
              <a:rPr lang="ru-RU" sz="2000" dirty="0" smtClean="0"/>
              <a:t>-ресурсами (</a:t>
            </a:r>
            <a:r>
              <a:rPr lang="ru-RU" sz="2000" dirty="0" err="1" smtClean="0"/>
              <a:t>вебинары</a:t>
            </a:r>
            <a:r>
              <a:rPr lang="ru-RU" sz="2000" dirty="0" smtClean="0"/>
              <a:t>,  он-</a:t>
            </a:r>
            <a:r>
              <a:rPr lang="ru-RU" sz="2000" dirty="0" err="1" smtClean="0"/>
              <a:t>лайн</a:t>
            </a:r>
            <a:r>
              <a:rPr lang="ru-RU" sz="2000" dirty="0" smtClean="0"/>
              <a:t> тестирование, банк открытых заданий, электронные пособия, видео разборы тренировочных вариантов и тематических заданий)</a:t>
            </a:r>
          </a:p>
          <a:p>
            <a:r>
              <a:rPr lang="ru-RU" sz="2000" dirty="0"/>
              <a:t>4. </a:t>
            </a:r>
            <a:r>
              <a:rPr lang="ru-RU" sz="2000" dirty="0" smtClean="0"/>
              <a:t>Работа учителей-предметников </a:t>
            </a:r>
            <a:r>
              <a:rPr lang="ru-RU" sz="2000" dirty="0"/>
              <a:t>по подготовке учащихся к </a:t>
            </a:r>
            <a:r>
              <a:rPr lang="ru-RU" sz="2000" dirty="0" smtClean="0"/>
              <a:t>ГИА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/>
              <a:t>знакомство </a:t>
            </a:r>
            <a:r>
              <a:rPr lang="ru-RU" sz="2000" dirty="0"/>
              <a:t>учащихся с процедурой проведения аттестации</a:t>
            </a:r>
            <a:r>
              <a:rPr lang="ru-RU" sz="2000" dirty="0" smtClean="0"/>
              <a:t>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/>
              <a:t>знакомство учащихся со структурой содержания </a:t>
            </a:r>
            <a:r>
              <a:rPr lang="ru-RU" sz="2000" dirty="0" err="1"/>
              <a:t>КИМов</a:t>
            </a:r>
            <a:r>
              <a:rPr lang="ru-RU" sz="2000" dirty="0" smtClean="0"/>
              <a:t>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/>
              <a:t>работа по </a:t>
            </a:r>
            <a:r>
              <a:rPr lang="ru-RU" sz="2000" dirty="0" err="1" smtClean="0"/>
              <a:t>КИМам</a:t>
            </a:r>
            <a:endParaRPr lang="ru-RU" sz="20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/>
              <a:t>индивидуализация процесса обучения (дифференциация</a:t>
            </a:r>
            <a:r>
              <a:rPr lang="ru-RU" sz="2000" dirty="0" smtClean="0"/>
              <a:t>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/>
              <a:t>обучение учащихся заполнению </a:t>
            </a:r>
            <a:r>
              <a:rPr lang="ru-RU" sz="2000" dirty="0" smtClean="0"/>
              <a:t>бланков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/>
              <a:t>развитие навыков контроля и </a:t>
            </a:r>
            <a:r>
              <a:rPr lang="ru-RU" sz="2000" dirty="0" smtClean="0"/>
              <a:t>самоконтроля</a:t>
            </a:r>
          </a:p>
          <a:p>
            <a:r>
              <a:rPr lang="ru-RU" sz="2000" dirty="0" smtClean="0"/>
              <a:t>5. </a:t>
            </a:r>
            <a:r>
              <a:rPr lang="ru-RU" sz="2000" dirty="0"/>
              <a:t>Проведение тренировочных и диагностических </a:t>
            </a:r>
            <a:r>
              <a:rPr lang="ru-RU" sz="2000" dirty="0" smtClean="0"/>
              <a:t>работ по </a:t>
            </a:r>
            <a:r>
              <a:rPr lang="ru-RU" sz="2000" dirty="0"/>
              <a:t>русскому языку, математике, предметам по выбору в </a:t>
            </a:r>
            <a:r>
              <a:rPr lang="ru-RU" sz="2000" dirty="0" smtClean="0"/>
              <a:t>9, </a:t>
            </a:r>
            <a:r>
              <a:rPr lang="ru-RU" sz="2000" dirty="0"/>
              <a:t>11 классах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6. </a:t>
            </a:r>
            <a:r>
              <a:rPr lang="ru-RU" sz="2000" dirty="0"/>
              <a:t>Анкетирование учащихся после </a:t>
            </a:r>
            <a:r>
              <a:rPr lang="ru-RU" sz="2000" dirty="0" smtClean="0"/>
              <a:t>проведения тренировочных </a:t>
            </a:r>
            <a:r>
              <a:rPr lang="ru-RU" sz="2000" dirty="0"/>
              <a:t>и диагностических работ </a:t>
            </a:r>
            <a:r>
              <a:rPr lang="ru-RU" sz="2000" dirty="0" smtClean="0"/>
              <a:t> с </a:t>
            </a:r>
            <a:r>
              <a:rPr lang="ru-RU" sz="2000" dirty="0"/>
              <a:t>целью выявления трудных моментов, вопросов по организации экзамена </a:t>
            </a:r>
            <a:endParaRPr lang="ru-RU" sz="2000" dirty="0" smtClean="0"/>
          </a:p>
          <a:p>
            <a:r>
              <a:rPr lang="ru-RU" sz="2000" dirty="0" smtClean="0"/>
              <a:t>7. </a:t>
            </a:r>
            <a:r>
              <a:rPr lang="ru-RU" sz="2000" dirty="0"/>
              <a:t>Групповые и индивидуальные консультации для учащихся по ликвидации пробелов</a:t>
            </a:r>
          </a:p>
        </p:txBody>
      </p:sp>
      <p:sp>
        <p:nvSpPr>
          <p:cNvPr id="6" name="Овал 5">
            <a:hlinkClick r:id="rId2" action="ppaction://hlinkfile"/>
          </p:cNvPr>
          <p:cNvSpPr/>
          <p:nvPr/>
        </p:nvSpPr>
        <p:spPr>
          <a:xfrm>
            <a:off x="8604448" y="1196752"/>
            <a:ext cx="360040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rId3" action="ppaction://hlinkfile"/>
          </p:cNvPr>
          <p:cNvSpPr/>
          <p:nvPr/>
        </p:nvSpPr>
        <p:spPr>
          <a:xfrm>
            <a:off x="6012160" y="5229200"/>
            <a:ext cx="360040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hlinkClick r:id="rId4" action="ppaction://hlinkfile"/>
          </p:cNvPr>
          <p:cNvSpPr/>
          <p:nvPr/>
        </p:nvSpPr>
        <p:spPr>
          <a:xfrm>
            <a:off x="4860032" y="2564904"/>
            <a:ext cx="360040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2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0136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3.Информационно-методическая </a:t>
            </a:r>
            <a:r>
              <a:rPr lang="ru-RU" sz="2800" b="1" dirty="0"/>
              <a:t>поддержка родителей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974243"/>
            <a:ext cx="89376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1.Родительские </a:t>
            </a:r>
            <a:r>
              <a:rPr lang="ru-RU" sz="2400" dirty="0"/>
              <a:t>собрания</a:t>
            </a:r>
            <a:r>
              <a:rPr lang="ru-RU" sz="2400" dirty="0" smtClean="0"/>
              <a:t>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«Об особенностях проведения государственной (итоговой) </a:t>
            </a:r>
            <a:r>
              <a:rPr lang="ru-RU" sz="2400" dirty="0" smtClean="0"/>
              <a:t>аттестации в 2015/2016 учебном году».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Родителям - о нормативно-правовых документах по проведению государственной (итоговой) аттестации в </a:t>
            </a:r>
            <a:r>
              <a:rPr lang="ru-RU" sz="2400" dirty="0" smtClean="0"/>
              <a:t>2016 </a:t>
            </a:r>
            <a:r>
              <a:rPr lang="ru-RU" sz="2400" dirty="0"/>
              <a:t>году</a:t>
            </a:r>
            <a:r>
              <a:rPr lang="ru-RU" sz="2400" dirty="0" smtClean="0"/>
              <a:t>»</a:t>
            </a:r>
            <a:r>
              <a:rPr lang="ru-RU" sz="2400" dirty="0"/>
              <a:t>     </a:t>
            </a:r>
            <a:endParaRPr lang="ru-RU" sz="2400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324" y="3236400"/>
            <a:ext cx="9034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2.Организация встреч </a:t>
            </a:r>
            <a:r>
              <a:rPr lang="ru-RU" sz="2400" dirty="0"/>
              <a:t>родителей с педагогами </a:t>
            </a:r>
            <a:r>
              <a:rPr lang="ru-RU" sz="2400" dirty="0" smtClean="0"/>
              <a:t>школы, </a:t>
            </a:r>
            <a:r>
              <a:rPr lang="ru-RU" sz="2400" dirty="0"/>
              <a:t>консультации для </a:t>
            </a:r>
            <a:r>
              <a:rPr lang="ru-RU" sz="2400" dirty="0" smtClean="0"/>
              <a:t>родителей </a:t>
            </a:r>
            <a:r>
              <a:rPr lang="ru-RU" sz="2400" dirty="0"/>
              <a:t>по работе с Интернет-ресурсами сайтами  Решу ЕГЭ РФ, </a:t>
            </a:r>
            <a:r>
              <a:rPr lang="ru-RU" sz="2400" dirty="0" err="1" smtClean="0"/>
              <a:t>АлексЛарин</a:t>
            </a:r>
            <a:r>
              <a:rPr lang="ru-RU" sz="2400" dirty="0" smtClean="0"/>
              <a:t>, участие в </a:t>
            </a:r>
            <a:r>
              <a:rPr lang="ru-RU" sz="2400" dirty="0" err="1" smtClean="0"/>
              <a:t>вебинарах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324" y="4457343"/>
            <a:ext cx="9034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3.Своевременное </a:t>
            </a:r>
            <a:r>
              <a:rPr lang="ru-RU" sz="2400" dirty="0"/>
              <a:t>информирование родителей о результатах тренировочных, диагностических тестирований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324" y="5288340"/>
            <a:ext cx="9034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4.Разработка рекомендаций для родителей по созданию условий </a:t>
            </a:r>
            <a:r>
              <a:rPr lang="ru-RU" sz="2400" dirty="0"/>
              <a:t>для подготовки ребенка к ГИА, </a:t>
            </a:r>
            <a:r>
              <a:rPr lang="ru-RU" sz="2400" dirty="0" smtClean="0"/>
              <a:t>контроля за соблюдением режима дня и правильного питания, эмоциональной и психологической  поддержке. </a:t>
            </a:r>
            <a:endParaRPr lang="ru-RU" sz="2400" dirty="0"/>
          </a:p>
        </p:txBody>
      </p:sp>
      <p:sp>
        <p:nvSpPr>
          <p:cNvPr id="9" name="Овал 8">
            <a:hlinkClick r:id="rId2" action="ppaction://hlinkfile"/>
          </p:cNvPr>
          <p:cNvSpPr/>
          <p:nvPr/>
        </p:nvSpPr>
        <p:spPr>
          <a:xfrm>
            <a:off x="7522078" y="4136110"/>
            <a:ext cx="360040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rId3" action="ppaction://hlinkfile"/>
          </p:cNvPr>
          <p:cNvSpPr/>
          <p:nvPr/>
        </p:nvSpPr>
        <p:spPr>
          <a:xfrm>
            <a:off x="3779912" y="1052736"/>
            <a:ext cx="360040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hlinkClick r:id="rId4" action="ppaction://hlinkfile"/>
          </p:cNvPr>
          <p:cNvSpPr/>
          <p:nvPr/>
        </p:nvSpPr>
        <p:spPr>
          <a:xfrm>
            <a:off x="1907704" y="6453336"/>
            <a:ext cx="360040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8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7504" y="0"/>
            <a:ext cx="8784976" cy="19383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rgbClr val="C00000"/>
                </a:solidFill>
              </a:rPr>
              <a:t>Работа ШМО как условие повышения компетентности учителей в области подготовки к ГИА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04" y="1961298"/>
            <a:ext cx="9144000" cy="30538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Отслеживание затруднений у педагогов при подготовке учащихся к </a:t>
            </a:r>
            <a:r>
              <a:rPr lang="ru-RU" sz="2400" dirty="0" smtClean="0"/>
              <a:t>ГИА </a:t>
            </a:r>
            <a:r>
              <a:rPr lang="ru-RU" sz="2400" dirty="0"/>
              <a:t>с целью коррекции оказания методической </a:t>
            </a:r>
            <a:r>
              <a:rPr lang="ru-RU" sz="2400" dirty="0" smtClean="0"/>
              <a:t>помощи</a:t>
            </a:r>
          </a:p>
          <a:p>
            <a:r>
              <a:rPr lang="ru-RU" sz="2400" dirty="0" smtClean="0"/>
              <a:t>Изучение </a:t>
            </a:r>
            <a:r>
              <a:rPr lang="ru-RU" sz="2400" dirty="0"/>
              <a:t>и обобщение положительного педагогического опыта </a:t>
            </a:r>
            <a:r>
              <a:rPr lang="ru-RU" sz="2400" dirty="0" smtClean="0"/>
              <a:t>по качественной подготовке обучающихся к ГИА</a:t>
            </a:r>
          </a:p>
          <a:p>
            <a:r>
              <a:rPr lang="ru-RU" sz="2400" dirty="0" smtClean="0"/>
              <a:t>Выбор </a:t>
            </a:r>
            <a:r>
              <a:rPr lang="ru-RU" sz="2400" dirty="0" smtClean="0">
                <a:solidFill>
                  <a:schemeClr val="accent2"/>
                </a:solidFill>
              </a:rPr>
              <a:t>тем  для самообразования</a:t>
            </a:r>
            <a:r>
              <a:rPr lang="ru-RU" sz="2400" dirty="0" smtClean="0"/>
              <a:t> связанных с накоплением дидактического и методического материала  для подготовки учащихся к сдаче ГИА, повышением предметной компетентности учителя </a:t>
            </a:r>
          </a:p>
          <a:p>
            <a:r>
              <a:rPr lang="ru-RU" sz="2400" dirty="0" smtClean="0"/>
              <a:t>Проведение в рамках ШМО </a:t>
            </a:r>
            <a:r>
              <a:rPr lang="ru-RU" sz="2400" dirty="0" smtClean="0">
                <a:solidFill>
                  <a:schemeClr val="accent2"/>
                </a:solidFill>
              </a:rPr>
              <a:t>семинаров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и практикумов</a:t>
            </a:r>
            <a:r>
              <a:rPr lang="ru-RU" sz="2400" dirty="0" smtClean="0"/>
              <a:t> с целью проведения целенаправленной работы по оказанию методической помощи учителям при подготовке учащихся к ГИА, разбор заданий повышенной сложности.</a:t>
            </a:r>
          </a:p>
        </p:txBody>
      </p:sp>
    </p:spTree>
    <p:extLst>
      <p:ext uri="{BB962C8B-B14F-4D97-AF65-F5344CB8AC3E}">
        <p14:creationId xmlns:p14="http://schemas.microsoft.com/office/powerpoint/2010/main" val="142135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0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3 этап - </a:t>
            </a:r>
            <a:r>
              <a:rPr lang="ru-RU" sz="2800" b="1" dirty="0"/>
              <a:t>контрольный (состояние и качество подготовки </a:t>
            </a:r>
            <a:r>
              <a:rPr lang="ru-RU" sz="2800" b="1" dirty="0" smtClean="0"/>
              <a:t>обучающихся к государственной </a:t>
            </a:r>
            <a:r>
              <a:rPr lang="ru-RU" sz="2800" b="1" dirty="0"/>
              <a:t>(итоговой) </a:t>
            </a:r>
            <a:r>
              <a:rPr lang="ru-RU" sz="2800" b="1" dirty="0" smtClean="0"/>
              <a:t>аттестации)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54107"/>
            <a:ext cx="8964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1.Оценка </a:t>
            </a:r>
            <a:r>
              <a:rPr lang="ru-RU" sz="2400" dirty="0"/>
              <a:t>состояния и качества нормативно-правового обеспечения учебного плана (рабочие учебные программы, календарно-тематическое планирование, планирование работы по </a:t>
            </a:r>
            <a:r>
              <a:rPr lang="ru-RU" sz="2400" dirty="0" smtClean="0"/>
              <a:t>подготовке к ГИА).</a:t>
            </a:r>
          </a:p>
          <a:p>
            <a:r>
              <a:rPr lang="ru-RU" sz="2400" dirty="0"/>
              <a:t>2. Организация текущего контроля за качеством обучения (журналы, тетради обучающихся</a:t>
            </a:r>
            <a:r>
              <a:rPr lang="ru-RU" sz="2400" dirty="0" smtClean="0"/>
              <a:t>).</a:t>
            </a:r>
          </a:p>
          <a:p>
            <a:r>
              <a:rPr lang="ru-RU" sz="2400" dirty="0"/>
              <a:t>3. Система контроля и учета знаний по предметам, выбранным выпускниками для государственной (итоговой) аттестации (справки-анализ по результатам диагностических тестирований</a:t>
            </a:r>
            <a:r>
              <a:rPr lang="ru-RU" sz="2400" dirty="0" smtClean="0"/>
              <a:t>)</a:t>
            </a:r>
          </a:p>
          <a:p>
            <a:r>
              <a:rPr lang="ru-RU" sz="2400" dirty="0"/>
              <a:t>4. Оценка эффективности работы </a:t>
            </a:r>
            <a:r>
              <a:rPr lang="ru-RU" sz="2400" dirty="0" smtClean="0"/>
              <a:t> учителя по </a:t>
            </a:r>
            <a:r>
              <a:rPr lang="ru-RU" sz="2400" dirty="0"/>
              <a:t>подготовке к государственной (итоговой) </a:t>
            </a:r>
            <a:r>
              <a:rPr lang="ru-RU" sz="2400" dirty="0" smtClean="0"/>
              <a:t>аттестации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692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728</Words>
  <Application>Microsoft Office PowerPoint</Application>
  <PresentationFormat>Экран (4:3)</PresentationFormat>
  <Paragraphs>101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Полезные ссылки </vt:lpstr>
      <vt:lpstr>Актуально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ULTRA</dc:creator>
  <cp:lastModifiedBy>учитель</cp:lastModifiedBy>
  <cp:revision>69</cp:revision>
  <dcterms:created xsi:type="dcterms:W3CDTF">2015-01-22T18:07:17Z</dcterms:created>
  <dcterms:modified xsi:type="dcterms:W3CDTF">2016-01-18T10:03:19Z</dcterms:modified>
</cp:coreProperties>
</file>