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Roboto Slab" charset="0"/>
      <p:regular r:id="rId16"/>
      <p:bold r:id="rId17"/>
    </p:embeddedFont>
    <p:embeddedFont>
      <p:font typeface="Roboto" charset="0"/>
      <p:regular r:id="rId18"/>
      <p:bold r:id="rId19"/>
      <p:italic r:id="rId20"/>
      <p:boldItalic r:id="rId2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68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524800" y="67260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" name="Shape 10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1" name="Shape 11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000"/>
            </a:lvl1pPr>
            <a:lvl2pPr algn="ctr">
              <a:spcBef>
                <a:spcPts val="0"/>
              </a:spcBef>
              <a:buSzPct val="100000"/>
              <a:defRPr sz="4000"/>
            </a:lvl2pPr>
            <a:lvl3pPr algn="ctr">
              <a:spcBef>
                <a:spcPts val="0"/>
              </a:spcBef>
              <a:buSzPct val="100000"/>
              <a:defRPr sz="4000"/>
            </a:lvl3pPr>
            <a:lvl4pPr algn="ctr">
              <a:spcBef>
                <a:spcPts val="0"/>
              </a:spcBef>
              <a:buSzPct val="100000"/>
              <a:defRPr sz="4000"/>
            </a:lvl4pPr>
            <a:lvl5pPr algn="ctr">
              <a:spcBef>
                <a:spcPts val="0"/>
              </a:spcBef>
              <a:buSzPct val="100000"/>
              <a:defRPr sz="4000"/>
            </a:lvl5pPr>
            <a:lvl6pPr algn="ctr">
              <a:spcBef>
                <a:spcPts val="0"/>
              </a:spcBef>
              <a:buSzPct val="100000"/>
              <a:defRPr sz="4000"/>
            </a:lvl6pPr>
            <a:lvl7pPr algn="ctr">
              <a:spcBef>
                <a:spcPts val="0"/>
              </a:spcBef>
              <a:buSzPct val="100000"/>
              <a:defRPr sz="4000"/>
            </a:lvl7pPr>
            <a:lvl8pPr algn="ctr">
              <a:spcBef>
                <a:spcPts val="0"/>
              </a:spcBef>
              <a:buSzPct val="100000"/>
              <a:defRPr sz="4000"/>
            </a:lvl8pPr>
            <a:lvl9pPr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150" y="5076825"/>
            <a:ext cx="9143699" cy="66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7999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3"/>
            <a:ext cx="540899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199" cy="1506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3800"/>
            </a:lvl1pPr>
            <a:lvl2pPr algn="ctr">
              <a:spcBef>
                <a:spcPts val="0"/>
              </a:spcBef>
              <a:buSzPct val="100000"/>
              <a:defRPr sz="3800"/>
            </a:lvl2pPr>
            <a:lvl3pPr algn="ctr">
              <a:spcBef>
                <a:spcPts val="0"/>
              </a:spcBef>
              <a:buSzPct val="100000"/>
              <a:defRPr sz="3800"/>
            </a:lvl3pPr>
            <a:lvl4pPr algn="ctr">
              <a:spcBef>
                <a:spcPts val="0"/>
              </a:spcBef>
              <a:buSzPct val="100000"/>
              <a:defRPr sz="3800"/>
            </a:lvl4pPr>
            <a:lvl5pPr algn="ctr">
              <a:spcBef>
                <a:spcPts val="0"/>
              </a:spcBef>
              <a:buSzPct val="100000"/>
              <a:defRPr sz="3800"/>
            </a:lvl5pPr>
            <a:lvl6pPr algn="ctr">
              <a:spcBef>
                <a:spcPts val="0"/>
              </a:spcBef>
              <a:buSzPct val="100000"/>
              <a:defRPr sz="3800"/>
            </a:lvl6pPr>
            <a:lvl7pPr algn="ctr">
              <a:spcBef>
                <a:spcPts val="0"/>
              </a:spcBef>
              <a:buSzPct val="100000"/>
              <a:defRPr sz="3800"/>
            </a:lvl7pPr>
            <a:lvl8pPr algn="ctr">
              <a:spcBef>
                <a:spcPts val="0"/>
              </a:spcBef>
              <a:buSzPct val="100000"/>
              <a:defRPr sz="3800"/>
            </a:lvl8pPr>
            <a:lvl9pPr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Былины и их герои в произведениях XIX века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346699" cy="165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2400" b="1"/>
              <a:t>Синекдоха</a:t>
            </a:r>
            <a:r>
              <a:rPr lang="ru" sz="2400"/>
              <a:t> - название части вместо целого, единичного вместо частного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387900" y="3035200"/>
            <a:ext cx="4346699" cy="152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1800">
                <a:solidFill>
                  <a:srgbClr val="F3F3F3"/>
                </a:solidFill>
              </a:rPr>
              <a:t>Вражеская сила изображается в одном фантастическом образе</a:t>
            </a:r>
          </a:p>
          <a:p>
            <a:pPr rtl="0">
              <a:spcBef>
                <a:spcPts val="0"/>
              </a:spcBef>
              <a:buNone/>
            </a:pPr>
            <a:endParaRPr sz="1800">
              <a:solidFill>
                <a:srgbClr val="F3F3F3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" sz="1800">
                <a:solidFill>
                  <a:srgbClr val="F3F3F3"/>
                </a:solidFill>
              </a:rPr>
              <a:t>Соловей-разбойник, Тугарин, Идолище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3773" y="881474"/>
            <a:ext cx="2900674" cy="382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24300" y="708299"/>
            <a:ext cx="8368200" cy="106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/>
              <a:t>Изображение не всей древнерусской дружины, а отдельных воинов богатырей, побеждающих несметное полчище врагов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20" y="2143122"/>
            <a:ext cx="4303174" cy="28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5570625" y="3953050"/>
            <a:ext cx="32532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8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В.М.Васнецов “Три богатыря”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517899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Какие черты Ильи Муромца отражены в былинах?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42425" y="1708450"/>
            <a:ext cx="2038499" cy="245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2400"/>
              <a:t>Сила</a:t>
            </a:r>
          </a:p>
          <a:p>
            <a:pPr rtl="0">
              <a:spcBef>
                <a:spcPts val="0"/>
              </a:spcBef>
              <a:buNone/>
            </a:pPr>
            <a:r>
              <a:rPr lang="ru" sz="2400"/>
              <a:t>Мужество</a:t>
            </a:r>
          </a:p>
          <a:p>
            <a:pPr rtl="0">
              <a:spcBef>
                <a:spcPts val="0"/>
              </a:spcBef>
              <a:buNone/>
            </a:pPr>
            <a:r>
              <a:rPr lang="ru" sz="2400"/>
              <a:t>Мудрость</a:t>
            </a:r>
          </a:p>
          <a:p>
            <a:pPr>
              <a:spcBef>
                <a:spcPts val="0"/>
              </a:spcBef>
              <a:buNone/>
            </a:pPr>
            <a:r>
              <a:rPr lang="ru" sz="2400"/>
              <a:t>Патриотизм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4100" y="1661076"/>
            <a:ext cx="2743549" cy="231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5234375" y="4162150"/>
            <a:ext cx="1862999" cy="72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>
                <a:solidFill>
                  <a:srgbClr val="F3F3F3"/>
                </a:solidFill>
              </a:rPr>
              <a:t>“Богатырский скок”</a:t>
            </a:r>
          </a:p>
          <a:p>
            <a:pPr>
              <a:spcBef>
                <a:spcPts val="0"/>
              </a:spcBef>
              <a:buNone/>
            </a:pPr>
            <a:r>
              <a:rPr lang="ru">
                <a:solidFill>
                  <a:srgbClr val="F3F3F3"/>
                </a:solidFill>
              </a:rPr>
              <a:t>М.В.Васнецов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4964699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800" dirty="0"/>
              <a:t>А.К. Толстой (1817-1875 г.)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87900" y="1853850"/>
            <a:ext cx="4183200" cy="2444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2400"/>
              <a:t>Русский писатель, поэт, драматург.</a:t>
            </a:r>
          </a:p>
          <a:p>
            <a:pPr>
              <a:spcBef>
                <a:spcPts val="0"/>
              </a:spcBef>
              <a:buNone/>
            </a:pPr>
            <a:r>
              <a:rPr lang="ru" sz="2400"/>
              <a:t>Баллады А. К. Толстого стали значимым фактом в истории русской поэзии XIX века</a:t>
            </a:r>
            <a:r>
              <a:rPr lang="ru"/>
              <a:t>.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3998" y="741925"/>
            <a:ext cx="3010950" cy="386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501600" y="408100"/>
            <a:ext cx="8368200" cy="67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/>
              <a:t>Былина - русская народная историческая песня о богатырях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9975" y="1904375"/>
            <a:ext cx="5365450" cy="26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87900" y="348575"/>
            <a:ext cx="8368200" cy="795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ru"/>
              <a:t>Отличие былины от других жанров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096725" y="1506825"/>
            <a:ext cx="4509000" cy="58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SzPct val="100000"/>
              <a:buAutoNum type="arabicPeriod"/>
            </a:pPr>
            <a:r>
              <a:rPr lang="ru" sz="2400"/>
              <a:t>Какова композиция былины?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3162600" y="2329425"/>
            <a:ext cx="2210400" cy="198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ru" sz="1800">
                <a:solidFill>
                  <a:srgbClr val="F3F3F3"/>
                </a:solidFill>
              </a:rPr>
              <a:t>Зачин</a:t>
            </a:r>
          </a:p>
          <a:p>
            <a:pPr rtl="0">
              <a:spcBef>
                <a:spcPts val="0"/>
              </a:spcBef>
              <a:buNone/>
            </a:pPr>
            <a:r>
              <a:rPr lang="ru" sz="1800">
                <a:solidFill>
                  <a:srgbClr val="F3F3F3"/>
                </a:solidFill>
              </a:rPr>
              <a:t>Завязка действия</a:t>
            </a:r>
          </a:p>
          <a:p>
            <a:pPr rtl="0">
              <a:spcBef>
                <a:spcPts val="0"/>
              </a:spcBef>
              <a:buNone/>
            </a:pPr>
            <a:r>
              <a:rPr lang="ru" sz="1800">
                <a:solidFill>
                  <a:srgbClr val="F3F3F3"/>
                </a:solidFill>
              </a:rPr>
              <a:t>Развитие действия</a:t>
            </a:r>
          </a:p>
          <a:p>
            <a:pPr rtl="0">
              <a:spcBef>
                <a:spcPts val="0"/>
              </a:spcBef>
              <a:buNone/>
            </a:pPr>
            <a:r>
              <a:rPr lang="ru" sz="1800">
                <a:solidFill>
                  <a:srgbClr val="F3F3F3"/>
                </a:solidFill>
              </a:rPr>
              <a:t>Кульминация </a:t>
            </a:r>
          </a:p>
          <a:p>
            <a:pPr rtl="0">
              <a:spcBef>
                <a:spcPts val="0"/>
              </a:spcBef>
              <a:buNone/>
            </a:pPr>
            <a:r>
              <a:rPr lang="ru" sz="1800">
                <a:solidFill>
                  <a:srgbClr val="F3F3F3"/>
                </a:solidFill>
              </a:rPr>
              <a:t>Развязка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72500" y="458050"/>
            <a:ext cx="71277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2. Какой прием лежит в основе былины?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2062725" y="1362300"/>
            <a:ext cx="4542899" cy="68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/>
              <a:t>Антитеза - противопоставление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6700" y="2329475"/>
            <a:ext cx="3521749" cy="23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87900" y="449525"/>
            <a:ext cx="8504699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3. Какие языковые особенности отличают былину?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2495925" y="1473425"/>
            <a:ext cx="3165899" cy="181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2400" i="1"/>
              <a:t>Черным-черно</a:t>
            </a:r>
          </a:p>
          <a:p>
            <a:pPr rtl="0">
              <a:spcBef>
                <a:spcPts val="0"/>
              </a:spcBef>
              <a:buNone/>
            </a:pPr>
            <a:r>
              <a:rPr lang="ru" sz="2400" i="1"/>
              <a:t>Много- множество</a:t>
            </a:r>
          </a:p>
          <a:p>
            <a:pPr rtl="0">
              <a:spcBef>
                <a:spcPts val="0"/>
              </a:spcBef>
              <a:buNone/>
            </a:pPr>
            <a:r>
              <a:rPr lang="ru" sz="2400" i="1"/>
              <a:t>Крепко-накрепко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7" name="Shape 87"/>
          <p:cNvSpPr txBox="1"/>
          <p:nvPr/>
        </p:nvSpPr>
        <p:spPr>
          <a:xfrm>
            <a:off x="3023000" y="3823400"/>
            <a:ext cx="1524900" cy="62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Повторы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205775" y="372050"/>
            <a:ext cx="4146600" cy="287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2400" i="1"/>
              <a:t>Несметного вражеского войска</a:t>
            </a:r>
          </a:p>
          <a:p>
            <a:pPr rtl="0">
              <a:spcBef>
                <a:spcPts val="0"/>
              </a:spcBef>
              <a:buNone/>
            </a:pPr>
            <a:r>
              <a:rPr lang="ru" sz="2400" i="1"/>
              <a:t>Сила богатыря</a:t>
            </a:r>
          </a:p>
          <a:p>
            <a:pPr rtl="0">
              <a:spcBef>
                <a:spcPts val="0"/>
              </a:spcBef>
              <a:buNone/>
            </a:pPr>
            <a:r>
              <a:rPr lang="ru" sz="2400" i="1"/>
              <a:t>Устрашающий крик врага</a:t>
            </a:r>
          </a:p>
          <a:p>
            <a:pPr rtl="0">
              <a:spcBef>
                <a:spcPts val="0"/>
              </a:spcBef>
              <a:buNone/>
            </a:pPr>
            <a:r>
              <a:rPr lang="ru" sz="2400" i="1"/>
              <a:t>Необычайная битва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1744800" y="3789450"/>
            <a:ext cx="1935600" cy="7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>
                <a:solidFill>
                  <a:srgbClr val="F3F3F3"/>
                </a:solidFill>
              </a:rPr>
              <a:t>Гипербола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7862" y="1006700"/>
            <a:ext cx="269557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278450" y="726475"/>
            <a:ext cx="3019800" cy="314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2400" i="1"/>
              <a:t>Чистое поле</a:t>
            </a:r>
          </a:p>
          <a:p>
            <a:pPr rtl="0">
              <a:spcBef>
                <a:spcPts val="0"/>
              </a:spcBef>
              <a:buNone/>
            </a:pPr>
            <a:r>
              <a:rPr lang="ru" sz="2400" i="1"/>
              <a:t>Добрый конь</a:t>
            </a:r>
          </a:p>
          <a:p>
            <a:pPr rtl="0">
              <a:spcBef>
                <a:spcPts val="0"/>
              </a:spcBef>
              <a:buNone/>
            </a:pPr>
            <a:r>
              <a:rPr lang="ru" sz="2400" i="1"/>
              <a:t>Стрела калёная</a:t>
            </a:r>
          </a:p>
          <a:p>
            <a:pPr>
              <a:spcBef>
                <a:spcPts val="0"/>
              </a:spcBef>
              <a:buNone/>
            </a:pPr>
            <a:r>
              <a:rPr lang="ru" sz="2400" i="1"/>
              <a:t>Палаты белокаменные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981450" y="4089350"/>
            <a:ext cx="3180599" cy="6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Постоянный эпитеты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3550" y="1379450"/>
            <a:ext cx="38100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664700" cy="2235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2400" i="1"/>
              <a:t>Тугарин почернел, как осенняя ночь</a:t>
            </a:r>
          </a:p>
          <a:p>
            <a:pPr>
              <a:spcBef>
                <a:spcPts val="0"/>
              </a:spcBef>
              <a:buNone/>
            </a:pPr>
            <a:r>
              <a:rPr lang="ru" sz="2400" i="1"/>
              <a:t>Алеша Попович стал, как светел месяц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775" y="2587925"/>
            <a:ext cx="3321949" cy="166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8775" y="452150"/>
            <a:ext cx="3321950" cy="1771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954175" y="3880350"/>
            <a:ext cx="1853700" cy="71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 b="1">
                <a:solidFill>
                  <a:srgbClr val="F3F3F3"/>
                </a:solidFill>
              </a:rPr>
              <a:t>Сравнение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483300" cy="192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2400" i="1"/>
              <a:t>Злодей-разбойник</a:t>
            </a:r>
          </a:p>
          <a:p>
            <a:pPr rtl="0">
              <a:spcBef>
                <a:spcPts val="0"/>
              </a:spcBef>
              <a:buNone/>
            </a:pPr>
            <a:r>
              <a:rPr lang="ru" sz="2400" i="1"/>
              <a:t>Путь-дорога</a:t>
            </a:r>
          </a:p>
          <a:p>
            <a:pPr>
              <a:spcBef>
                <a:spcPts val="0"/>
              </a:spcBef>
              <a:buNone/>
            </a:pPr>
            <a:r>
              <a:rPr lang="ru" sz="2400" i="1"/>
              <a:t>Драться-ратиться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474" y="899675"/>
            <a:ext cx="3829849" cy="287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1172275" y="3589525"/>
            <a:ext cx="1817399" cy="82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Синонимы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PresentationFormat>Экран (16:9)</PresentationFormat>
  <Paragraphs>52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Roboto Slab</vt:lpstr>
      <vt:lpstr>Roboto</vt:lpstr>
      <vt:lpstr>Times New Roman</vt:lpstr>
      <vt:lpstr>marina</vt:lpstr>
      <vt:lpstr>Былины и их герои в произведениях XIX века</vt:lpstr>
      <vt:lpstr>Слайд 2</vt:lpstr>
      <vt:lpstr>  Отличие былины от других жанров</vt:lpstr>
      <vt:lpstr>2. Какой прием лежит в основе былины?</vt:lpstr>
      <vt:lpstr>3. Какие языковые особенности отличают былину?</vt:lpstr>
      <vt:lpstr>Слайд 6</vt:lpstr>
      <vt:lpstr>Слайд 7</vt:lpstr>
      <vt:lpstr>Слайд 8</vt:lpstr>
      <vt:lpstr>Слайд 9</vt:lpstr>
      <vt:lpstr>Слайд 10</vt:lpstr>
      <vt:lpstr>Слайд 11</vt:lpstr>
      <vt:lpstr>Какие черты Ильи Муромца отражены в былинах?</vt:lpstr>
      <vt:lpstr>А.К. Толстой (1817-1875 г.)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Былины и их герои в произведениях XIX века</dc:title>
  <dc:creator>Ксения</dc:creator>
  <cp:lastModifiedBy>Ксения</cp:lastModifiedBy>
  <cp:revision>1</cp:revision>
  <dcterms:modified xsi:type="dcterms:W3CDTF">2016-01-18T10:16:12Z</dcterms:modified>
</cp:coreProperties>
</file>