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6" r:id="rId3"/>
    <p:sldId id="258" r:id="rId4"/>
    <p:sldId id="296" r:id="rId5"/>
    <p:sldId id="259" r:id="rId6"/>
    <p:sldId id="268" r:id="rId7"/>
    <p:sldId id="260" r:id="rId8"/>
    <p:sldId id="266" r:id="rId9"/>
    <p:sldId id="261" r:id="rId10"/>
    <p:sldId id="269" r:id="rId11"/>
    <p:sldId id="262" r:id="rId12"/>
    <p:sldId id="270" r:id="rId13"/>
    <p:sldId id="271" r:id="rId14"/>
    <p:sldId id="263" r:id="rId15"/>
    <p:sldId id="264" r:id="rId16"/>
    <p:sldId id="272" r:id="rId17"/>
    <p:sldId id="273" r:id="rId18"/>
    <p:sldId id="275" r:id="rId19"/>
    <p:sldId id="277" r:id="rId20"/>
    <p:sldId id="276" r:id="rId21"/>
    <p:sldId id="278" r:id="rId22"/>
    <p:sldId id="279" r:id="rId23"/>
    <p:sldId id="282" r:id="rId24"/>
    <p:sldId id="281" r:id="rId25"/>
    <p:sldId id="283" r:id="rId26"/>
    <p:sldId id="284" r:id="rId27"/>
    <p:sldId id="286" r:id="rId28"/>
    <p:sldId id="288" r:id="rId29"/>
    <p:sldId id="295" r:id="rId30"/>
    <p:sldId id="289" r:id="rId31"/>
    <p:sldId id="290" r:id="rId32"/>
    <p:sldId id="291" r:id="rId33"/>
    <p:sldId id="292" r:id="rId34"/>
    <p:sldId id="293" r:id="rId35"/>
    <p:sldId id="287" r:id="rId36"/>
    <p:sldId id="28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2" autoAdjust="0"/>
    <p:restoredTop sz="94660"/>
  </p:normalViewPr>
  <p:slideViewPr>
    <p:cSldViewPr>
      <p:cViewPr varScale="1">
        <p:scale>
          <a:sx n="95" d="100"/>
          <a:sy n="95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04EE5-516B-449B-8781-2983319356E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82C676-5AD0-4446-AEA2-B6C07F174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A0FA0-C4B4-41EF-B8C3-7521800F61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3EBF-5324-41DE-96B3-2AB219101C5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5841-88A4-41B4-8202-15739C117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3D27-EA47-488A-9E28-A3E4612A1ADD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CB0D-9B97-4B29-9A73-3A7607F0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58F8-9650-4E96-A063-288F0AA0EC0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6D18-59CF-4515-8A7A-143C06E86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C660-18FA-462D-A0DA-576D73C7347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8A13-B7C1-42A8-AFF7-B05B3EDC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39C3-6A25-487E-B75A-5B371EB6360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0F34-FBC4-4465-9A68-CC947130A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E812-D051-4F15-8376-C999C6EA728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E6D6-1F6D-41E6-B65C-0C854D74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51FA-2435-48E1-B46F-3BE57437A82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FFA3-B4A5-45FE-ACE2-E2401BB2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C9B0-8C6C-4DEA-BB4A-3A6A5F3AE4E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7D19-4788-4E48-94B9-114AEEF6F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2225-4317-43D6-8F66-D09A861BBED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EC9A-907D-4F26-ACE0-73CF8BB3D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C90E-7EF3-4C36-B73A-F2AA325F7AA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097E-A974-4BD3-AB81-CC5D6EB1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90BE-5A5D-4FD7-AB29-AE14A6AC42E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EA62-89D1-4110-A9C7-30C4E747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FC59D7-E4E7-478E-8CAC-3A2520740EB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5D64F-0959-4E47-BADF-2D0E8708E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845425" cy="2882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Проектирование современного урока биологии, географии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в соответствии с требованиями ФГОС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611188" y="620713"/>
            <a:ext cx="79930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latin typeface="Comic Sans MS" pitchFamily="66" charset="0"/>
              </a:rPr>
              <a:t>МАОУ «Средняя  общеобразовательная школа № 2»</a:t>
            </a:r>
            <a:r>
              <a:rPr lang="ru-RU" b="1" i="1">
                <a:latin typeface="Comic Sans MS" pitchFamily="66" charset="0"/>
              </a:rPr>
              <a:t> 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916238" y="5876925"/>
            <a:ext cx="3168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latin typeface="Comic Sans MS" pitchFamily="66" charset="0"/>
              </a:rPr>
              <a:t>Колпашево, 2014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>
                <a:latin typeface="Calibri" pitchFamily="34" charset="0"/>
              </a:rPr>
              <a:t> 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84213" y="1989138"/>
            <a:ext cx="75596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минимум репродукции и максимум творчества и сотворчества;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времясбережение и здоровьесбережение;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центре внимания урока - дети;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учет уровня и возможностей учащихся, в котором учтены  такие аспекты, как профиль класса, стремление учащихся, настроение детей;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умение демонстрировать методическое искусство учителя;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планирование обратной связи;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урок должен быть добрым.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Требования к современному уроку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 txBox="1">
            <a:spLocks/>
          </p:cNvSpPr>
          <p:nvPr/>
        </p:nvSpPr>
        <p:spPr bwMode="auto">
          <a:xfrm>
            <a:off x="827088" y="1628775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  <a:p>
            <a:pPr marL="342900" indent="-342900">
              <a:spcBef>
                <a:spcPct val="20000"/>
              </a:spcBef>
            </a:pPr>
            <a:r>
              <a:rPr lang="ru-RU" sz="3200" b="1">
                <a:latin typeface="Comic Sans MS" pitchFamily="66" charset="0"/>
              </a:rPr>
              <a:t>	Главная методическая цель урока при системно-деятельностном обучении – создание условий для проявления познавательной активности учеников.</a:t>
            </a:r>
            <a:br>
              <a:rPr lang="ru-RU" sz="3200" b="1">
                <a:latin typeface="Comic Sans MS" pitchFamily="66" charset="0"/>
              </a:rPr>
            </a:br>
            <a:endParaRPr lang="ru-RU" sz="3200" b="1">
              <a:latin typeface="Comic Sans MS" pitchFamily="66" charset="0"/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548680"/>
            <a:ext cx="6386948" cy="64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Этапы проектирования урока: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468313" y="1196975"/>
            <a:ext cx="8207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Определение темы учебного материала</a:t>
            </a:r>
          </a:p>
          <a:p>
            <a:pPr marL="457200" indent="-457200" algn="just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Тип дидактической цели темы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Тип дидактической цели урока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Определение типа урока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Продумывание структуры урока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Обеспеченность урока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Отбор содержания учебного материала</a:t>
            </a:r>
          </a:p>
          <a:p>
            <a:pPr marL="457200" indent="-457200" algn="just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468313" y="1268413"/>
            <a:ext cx="80645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endParaRPr lang="ru-RU" sz="16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8.	Выбор методов обучения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9.	Выбор форм организации педагогической деятельности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10.	Продумывание универсальных учебных действий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11. Самоанализ учащихся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12. Рефлексия урока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400">
              <a:latin typeface="Comic Sans MS" pitchFamily="66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 13. Дифференцированное домашнее задание</a:t>
            </a:r>
            <a:endParaRPr lang="ru-RU" sz="2400"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48680"/>
            <a:ext cx="6386948" cy="64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Этапы проектирования урока: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539552" y="692696"/>
            <a:ext cx="8208912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Типология уроков на основе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системно-деятельностного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подхода</a:t>
            </a:r>
          </a:p>
        </p:txBody>
      </p:sp>
      <p:sp>
        <p:nvSpPr>
          <p:cNvPr id="27653" name="Rectangle 3"/>
          <p:cNvSpPr txBox="1">
            <a:spLocks/>
          </p:cNvSpPr>
          <p:nvPr/>
        </p:nvSpPr>
        <p:spPr bwMode="auto">
          <a:xfrm>
            <a:off x="684213" y="2205038"/>
            <a:ext cx="81534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omic Sans MS" pitchFamily="66" charset="0"/>
              </a:rPr>
              <a:t>Уроки «открытия» нового знания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omic Sans MS" pitchFamily="66" charset="0"/>
              </a:rPr>
              <a:t>Уроки отработки умений и рефлексии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Comic Sans MS" pitchFamily="66" charset="0"/>
              </a:rPr>
              <a:t>Уроки общеметодологической направленности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Comic Sans MS" pitchFamily="66" charset="0"/>
              </a:rPr>
              <a:t>Уроки развивающего контроля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548680"/>
            <a:ext cx="7272808" cy="14642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Урок «открытия» нового знания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678" name="Содержимое 2"/>
          <p:cNvSpPr txBox="1">
            <a:spLocks/>
          </p:cNvSpPr>
          <p:nvPr/>
        </p:nvSpPr>
        <p:spPr bwMode="auto">
          <a:xfrm>
            <a:off x="539750" y="2133600"/>
            <a:ext cx="79883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latin typeface="Comic Sans MS" pitchFamily="66" charset="0"/>
              </a:rPr>
              <a:t>Деятельностная цель</a:t>
            </a:r>
            <a:r>
              <a:rPr lang="ru-RU" sz="3200" i="1">
                <a:latin typeface="Comic Sans MS" pitchFamily="66" charset="0"/>
              </a:rPr>
              <a:t>: </a:t>
            </a:r>
            <a:r>
              <a:rPr lang="ru-RU" sz="3200">
                <a:latin typeface="Comic Sans MS" pitchFamily="66" charset="0"/>
              </a:rPr>
              <a:t>формирование у учащихся умений реализации новых способов действия.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latin typeface="Comic Sans MS" pitchFamily="66" charset="0"/>
              </a:rPr>
              <a:t>Содержательная цель: </a:t>
            </a:r>
            <a:r>
              <a:rPr lang="ru-RU" sz="3200">
                <a:latin typeface="Comic Sans MS" pitchFamily="66" charset="0"/>
              </a:rPr>
              <a:t>расширение понятийной базы за счет включения в нее новых элементов.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620688"/>
            <a:ext cx="6231572" cy="11918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Структура урока «открытия» </a:t>
            </a:r>
          </a:p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нового знания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611188" y="1844675"/>
            <a:ext cx="756126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мотивации 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(самоопределения) учебной деятельности.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актуализации и пробного учебного действия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выявления места и причин затруднения 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(определение границ знания и незнания).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построения проекта выхода из затруднения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реализации построенного проекта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первичного закрепления с проговариванием во внешней речи.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самостоятельной работы 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 самопроверкой по эталону.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включения в систему знаний и повторения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>
              <a:latin typeface="Comic Sans MS" pitchFamily="66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000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Этап рефлексии </a:t>
            </a:r>
            <a:r>
              <a:rPr lang="ru-RU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учебной деятельности на уроке.</a:t>
            </a:r>
            <a:endParaRPr lang="ru-RU" sz="20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476672"/>
            <a:ext cx="7776864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Урок отработки умений и  рефлексии</a:t>
            </a:r>
            <a:r>
              <a:rPr lang="ru-RU" sz="4000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4000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0726" name="Содержимое 2"/>
          <p:cNvSpPr txBox="1">
            <a:spLocks/>
          </p:cNvSpPr>
          <p:nvPr/>
        </p:nvSpPr>
        <p:spPr bwMode="auto">
          <a:xfrm>
            <a:off x="468313" y="1916113"/>
            <a:ext cx="83518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i="1">
                <a:latin typeface="Comic Sans MS" pitchFamily="66" charset="0"/>
              </a:rPr>
              <a:t>Деятельностная цель:</a:t>
            </a:r>
            <a:r>
              <a:rPr lang="ru-RU" sz="2400" i="1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формирование у учащихся способностей к рефлексии коррекционно-контрольного типа и реализации коррекционной нормы (фиксирование собственных затруднений в деятельности, выявление их причин, построение и реализация проекта выхода из затруднения и т.д.).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i="1">
                <a:latin typeface="Comic Sans MS" pitchFamily="66" charset="0"/>
              </a:rPr>
              <a:t>Содержательная цель:</a:t>
            </a:r>
            <a:r>
              <a:rPr lang="ru-RU" sz="2400" i="1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закрепление и при необходимости коррекция изученных способов действий - понятий, алгоритмов и т.д.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548680"/>
            <a:ext cx="784887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Урок общеметодологической направленности</a:t>
            </a:r>
            <a: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50" name="Содержимое 2"/>
          <p:cNvSpPr txBox="1">
            <a:spLocks/>
          </p:cNvSpPr>
          <p:nvPr/>
        </p:nvSpPr>
        <p:spPr bwMode="auto">
          <a:xfrm>
            <a:off x="539750" y="1916113"/>
            <a:ext cx="8064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latin typeface="Comic Sans MS" pitchFamily="66" charset="0"/>
              </a:rPr>
              <a:t>Деятельностная цель: </a:t>
            </a:r>
            <a:r>
              <a:rPr lang="ru-RU" sz="2800">
                <a:latin typeface="Comic Sans MS" pitchFamily="66" charset="0"/>
              </a:rPr>
              <a:t>формирование у учащихся деятельностных способностей и способностей к структурированию и систематизации изучаемого предметного содержания.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latin typeface="Comic Sans MS" pitchFamily="66" charset="0"/>
              </a:rPr>
              <a:t>Содержательная цель: </a:t>
            </a:r>
            <a:r>
              <a:rPr lang="ru-RU" sz="2800">
                <a:latin typeface="Comic Sans MS" pitchFamily="66" charset="0"/>
              </a:rPr>
              <a:t>построение обобщенных деятельностных норм и выявление теоретических основ развития содержательно-методических линий курсов.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92696"/>
            <a:ext cx="77724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Урок развивающего контроля</a:t>
            </a: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4" name="Содержимое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latin typeface="Calibri" pitchFamily="34" charset="0"/>
              </a:rPr>
              <a:t>Деятельностная цель:</a:t>
            </a:r>
            <a:r>
              <a:rPr lang="ru-RU" sz="3200" i="1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формирование у учащихся способностей к осуществлению контрольной функции.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latin typeface="Calibri" pitchFamily="34" charset="0"/>
              </a:rPr>
              <a:t>Содержательная цель: </a:t>
            </a:r>
            <a:r>
              <a:rPr lang="ru-RU" sz="3200">
                <a:latin typeface="Calibri" pitchFamily="34" charset="0"/>
              </a:rPr>
              <a:t>контроль и самоконтроль изученных понятий и алгоритмов.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331913" y="2174875"/>
            <a:ext cx="640873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слышу – я забываю,   </a:t>
            </a:r>
          </a:p>
          <a:p>
            <a:r>
              <a:rPr lang="ru-RU" sz="36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вижу – я запоминаю, </a:t>
            </a:r>
          </a:p>
          <a:p>
            <a:r>
              <a:rPr lang="ru-RU" sz="36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делаю – я усваиваю.</a:t>
            </a:r>
          </a:p>
          <a:p>
            <a:pPr algn="just" eaLnBrk="0" hangingPunct="0"/>
            <a:r>
              <a:rPr lang="ru-RU" sz="2400">
                <a:latin typeface="Georgia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ru-RU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Китайская мудрость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350" y="333375"/>
            <a:ext cx="7272338" cy="4889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Технологическая карта урока 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1052513"/>
          <a:ext cx="8351837" cy="5497512"/>
        </p:xfrm>
        <a:graphic>
          <a:graphicData uri="http://schemas.openxmlformats.org/drawingml/2006/table">
            <a:tbl>
              <a:tblPr/>
              <a:tblGrid>
                <a:gridCol w="2808287"/>
                <a:gridCol w="554355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сказочном царстве, в почвенном государстве…»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условий для формирования у учащихся представлений о почве как среде обитания животных через смысловое чтение и восприятие информации по результатам проведения простейших исследований.</a:t>
                      </a: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 к изучению новой среды обитания;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простейших исследований способствуют формированию у учащихся мотивации к научному познанию.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Регулятивные УУД: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умения высказывать своё предположение на основе работы с текстом;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оценивать учебные действия в соответствии с поставленной задачей;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осуществлять познавательную и личностную рефлексию.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умения слушать и понимать других;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строить речевое высказывание в соответствии с поставленными задачами;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оформлять свои мысли в устной и письменной форме;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работать в паре и в группе.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умения извлекать информацию из незнакомого текста;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выявлять сущность, особенности изучаемых объектов;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основе анализа объектов делать выводы;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обобщать и классифицировать по признакам.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Предметные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учащиеся знакомятся с составом почвы и её особенностями как среды обитания;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Метапредметные: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учащиеся учатся самостоятельно работать с тестом;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описывать биологические объекты;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делать выводы.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Личностные: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интерес к изучению новой темы.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38188" marR="381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Прямоугольник 6"/>
          <p:cNvSpPr>
            <a:spLocks noChangeArrowheads="1"/>
          </p:cNvSpPr>
          <p:nvPr/>
        </p:nvSpPr>
        <p:spPr bwMode="auto">
          <a:xfrm>
            <a:off x="3779838" y="620713"/>
            <a:ext cx="16176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latin typeface="Comic Sans MS" pitchFamily="66" charset="0"/>
                <a:cs typeface="Times New Roman" pitchFamily="18" charset="0"/>
              </a:rPr>
              <a:t>Целевой блок</a:t>
            </a:r>
            <a:endParaRPr lang="ru-RU" sz="160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276600" y="333375"/>
            <a:ext cx="328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Инструментальный блок</a:t>
            </a:r>
            <a:endParaRPr lang="ru-RU" sz="200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765175"/>
          <a:ext cx="8135938" cy="5656263"/>
        </p:xfrm>
        <a:graphic>
          <a:graphicData uri="http://schemas.openxmlformats.org/drawingml/2006/table">
            <a:tbl>
              <a:tblPr/>
              <a:tblGrid>
                <a:gridCol w="3216275"/>
                <a:gridCol w="4919663"/>
              </a:tblGrid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определить составные части почвы, обеспечивающие жизнь этих существ;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 особенности почвы как среды жизни и основные адаптации организмов к ней;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выяснить признаки живых организмов - обитателей почвы.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Развивающая: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способствовать развитию мыслительных функций анализа, синтеза, сравнения, обобщения при решении познавательных задач;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способствовать развитию грамотной речи, оперативной памяти, произвольного внимания, наглядно-действенного мышления.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Воспитывающая: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воспитание культуры общения через работу в группах;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воспитание взаимной ответственности;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воспитание бережного отношения к природе.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«открытия» новых знаний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построения урока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Проблемный метод, работа  в группах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Учебно-методический комплекс, ресурсы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УМК Пономаревой  И.Н. (биология) и Бариновой И.И. (география); медиаприложение, документ – камера, электронный микроскоп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81" marR="442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2051050" y="476250"/>
            <a:ext cx="515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omic Sans MS" pitchFamily="66" charset="0"/>
              </a:rPr>
              <a:t>Организационно-деятельностный блок</a:t>
            </a:r>
            <a:endParaRPr lang="ru-RU" sz="20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913" y="1268413"/>
          <a:ext cx="6624637" cy="4794250"/>
        </p:xfrm>
        <a:graphic>
          <a:graphicData uri="http://schemas.openxmlformats.org/drawingml/2006/table">
            <a:tbl>
              <a:tblPr/>
              <a:tblGrid>
                <a:gridCol w="1435279"/>
                <a:gridCol w="1152186"/>
                <a:gridCol w="1040797"/>
                <a:gridCol w="983561"/>
                <a:gridCol w="1006456"/>
                <a:gridCol w="1006456"/>
              </a:tblGrid>
              <a:tr h="155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понятия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 обитания, почва, органические и неорганические вещества, жители, приспособления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Межпредметные</a:t>
                      </a:r>
                      <a:r>
                        <a:rPr lang="ru-RU" sz="10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связи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Биология, география, экология, химия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 урока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учителя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ученика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Используемые методы, приемы, формы, технологии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Планируемые результаты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Предметные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УУД</a:t>
                      </a: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22" marR="25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23850" y="836613"/>
            <a:ext cx="842486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Использование технологической карты обеспечивает условия для повышения качества обучения, так как:</a:t>
            </a:r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  <a:p>
            <a:pPr indent="450850" eaLnBrk="0" hangingPunct="0">
              <a:buFontTx/>
              <a:buChar char="•"/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учебный процесс по освоению темы (раздела) проектируется от цели до результата;</a:t>
            </a:r>
            <a:endParaRPr lang="ru-RU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buFontTx/>
              <a:buChar char="•"/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используются эффективные методы работы с информацией;</a:t>
            </a:r>
            <a:endParaRPr lang="ru-RU" sz="2400">
              <a:latin typeface="Comic Sans MS" pitchFamily="66" charset="0"/>
            </a:endParaRPr>
          </a:p>
          <a:p>
            <a:pPr indent="450850" eaLnBrk="0" hangingPunct="0">
              <a:buFontTx/>
              <a:buChar char="•"/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организуется поэтапная самостоятельная учебная, интеллектуально-познавательная и рефлексивная деятельность школьников;</a:t>
            </a:r>
            <a:endParaRPr lang="ru-RU" sz="2400">
              <a:latin typeface="Comic Sans MS" pitchFamily="66" charset="0"/>
            </a:endParaRPr>
          </a:p>
          <a:p>
            <a:pPr indent="450850" eaLnBrk="0" hangingPunct="0">
              <a:buFontTx/>
              <a:buChar char="•"/>
            </a:pPr>
            <a:r>
              <a:rPr lang="ru-RU" sz="2400">
                <a:latin typeface="Comic Sans MS" pitchFamily="66" charset="0"/>
                <a:cs typeface="Times New Roman" pitchFamily="18" charset="0"/>
              </a:rPr>
              <a:t>обеспечиваются условия для применения знаний и умений в практической деятельности.</a:t>
            </a:r>
            <a:endParaRPr lang="ru-RU" sz="2400">
              <a:latin typeface="Comic Sans MS" pitchFamily="66" charset="0"/>
            </a:endParaRPr>
          </a:p>
          <a:p>
            <a:pPr indent="450850" eaLnBrk="0" hangingPunct="0"/>
            <a:endParaRPr lang="ru-RU" sz="2400">
              <a:latin typeface="Comic Sans MS" pitchFamily="66" charset="0"/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78812" cy="2016125"/>
          </a:xfrm>
        </p:spPr>
        <p:txBody>
          <a:bodyPr/>
          <a:lstStyle/>
          <a:p>
            <a:r>
              <a:rPr lang="ru-RU" sz="5400" b="1" smtClean="0">
                <a:solidFill>
                  <a:srgbClr val="003366"/>
                </a:solidFill>
                <a:latin typeface="Monotype Corsiva" pitchFamily="66" charset="0"/>
              </a:rPr>
              <a:t>В сказочном царстве, почвенном государстве…</a:t>
            </a:r>
          </a:p>
        </p:txBody>
      </p:sp>
      <p:pic>
        <p:nvPicPr>
          <p:cNvPr id="37891" name="Picture 2" descr="G:\почва\9921486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708275"/>
            <a:ext cx="3513137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2268538" y="404813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  <a:cs typeface="Times New Roman" pitchFamily="18" charset="0"/>
              </a:rPr>
              <a:t>Этапы урока:</a:t>
            </a:r>
            <a:endParaRPr lang="ru-RU" sz="4000">
              <a:latin typeface="Comic Sans MS" pitchFamily="66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39750" y="1628775"/>
            <a:ext cx="75612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  <a:cs typeface="Times New Roman" pitchFamily="18" charset="0"/>
              </a:rPr>
              <a:t>Организационный момент: </a:t>
            </a: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отмечена готовность учащихся к уроку. Дан положительный настрой на плодотворное сотрудничество</a:t>
            </a:r>
            <a:r>
              <a:rPr lang="ru-RU" sz="2000">
                <a:latin typeface="Comic Sans MS" pitchFamily="66" charset="0"/>
                <a:cs typeface="Times New Roman" pitchFamily="18" charset="0"/>
              </a:rPr>
              <a:t>.</a:t>
            </a:r>
            <a:endParaRPr lang="ru-RU" sz="2000">
              <a:latin typeface="Comic Sans MS" pitchFamily="66" charset="0"/>
            </a:endParaRP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Мотивация к учебной деятельности, подготовка к осознанному восприятию нового материала.</a:t>
            </a: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Создание проблемной ситуации и формулирование проблемного вопроса урока.</a:t>
            </a: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Поиск решения проблемы. Организация  работы в группах по заданиям в рабочих листах.</a:t>
            </a: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Самоанализ – рефлексия.</a:t>
            </a: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Дифференцированное домашнее задание.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G:\почва\1734832-1069a37651866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G:\почва\news-650-128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27538" y="2997200"/>
            <a:ext cx="4392612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4581128"/>
            <a:ext cx="3600400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Monotype Corsiva" pitchFamily="66" charset="0"/>
              </a:rPr>
              <a:t>Символ хорошего настроения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692696"/>
            <a:ext cx="3672408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Monotype Corsiva" pitchFamily="66" charset="0"/>
              </a:rPr>
              <a:t>Символ доброжелательного отношения друг к другу</a:t>
            </a:r>
          </a:p>
        </p:txBody>
      </p:sp>
      <p:pic>
        <p:nvPicPr>
          <p:cNvPr id="14344" name="Picture 2" descr="G:\почва\Solnyshko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21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795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G:\почва\Среда обит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04048" y="332656"/>
            <a:ext cx="3672408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Государства – это среды обитания сказочного царства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5373688"/>
            <a:ext cx="3097212" cy="4333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Monotype Corsiva" pitchFamily="66" charset="0"/>
              </a:rPr>
              <a:t>Почвенная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125538"/>
            <a:ext cx="4103688" cy="431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Monotype Corsiva" pitchFamily="66" charset="0"/>
              </a:rPr>
              <a:t>Наземно-воздушная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48375" y="6237288"/>
            <a:ext cx="3095625" cy="4333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Monotype Corsiva" pitchFamily="66" charset="0"/>
              </a:rPr>
              <a:t>Водная</a:t>
            </a:r>
          </a:p>
        </p:txBody>
      </p:sp>
      <p:pic>
        <p:nvPicPr>
          <p:cNvPr id="2050" name="Picture 2" descr="G:\почва\14100378565490246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868863"/>
            <a:ext cx="10810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почва\rybki-ps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084763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G:\почва\rybki-ps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941888"/>
            <a:ext cx="14414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почва\3280998-crayfish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5516563"/>
            <a:ext cx="15843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G:\почва\01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773238"/>
            <a:ext cx="1223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G:\почва\000001557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3644900"/>
            <a:ext cx="11636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G:\почва\15450447-Набор-хищников,-дикие-фотографии-животных,-лесных-звер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60800"/>
            <a:ext cx="16748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G:\почва\1363654083_uinhobhugclpera.jpe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852738"/>
            <a:ext cx="1482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G:\почва\m9c5469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5876925"/>
            <a:ext cx="180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очва\000001382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5734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Проблемный вопрос</a:t>
            </a: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39750" y="1916113"/>
            <a:ext cx="8353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Monotype Corsiva" pitchFamily="66" charset="0"/>
              </a:rPr>
              <a:t>Может ли быть почва </a:t>
            </a:r>
          </a:p>
          <a:p>
            <a:r>
              <a:rPr lang="ru-RU" sz="6000" b="1">
                <a:latin typeface="Monotype Corsiva" pitchFamily="66" charset="0"/>
              </a:rPr>
              <a:t>средой обитания? </a:t>
            </a:r>
            <a:endParaRPr lang="ru-RU" sz="6000">
              <a:latin typeface="Monotype Corsiva" pitchFamily="66" charset="0"/>
            </a:endParaRPr>
          </a:p>
        </p:txBody>
      </p:sp>
      <p:pic>
        <p:nvPicPr>
          <p:cNvPr id="4301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26273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3096344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Почва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1340768"/>
            <a:ext cx="3312368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Состав почвы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852936"/>
            <a:ext cx="4248472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Условия жизни в почве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3933056"/>
            <a:ext cx="3096344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Обитатели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5733256"/>
            <a:ext cx="6336704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Приспособления </a:t>
            </a: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к </a:t>
            </a:r>
            <a:r>
              <a:rPr lang="ru-RU" sz="3200" b="1" dirty="0">
                <a:solidFill>
                  <a:sysClr val="windowText" lastClr="000000"/>
                </a:solidFill>
                <a:latin typeface="Monotype Corsiva" pitchFamily="66" charset="0"/>
              </a:rPr>
              <a:t>жизни в почве</a:t>
            </a:r>
          </a:p>
        </p:txBody>
      </p:sp>
      <p:pic>
        <p:nvPicPr>
          <p:cNvPr id="4099" name="Picture 3" descr="G:\почва\strelka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1374">
            <a:off x="3298825" y="760413"/>
            <a:ext cx="1477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G:\почва\strelka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97283" flipH="1">
            <a:off x="3568700" y="4797425"/>
            <a:ext cx="14303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G:\почва\strelka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10968" flipH="1">
            <a:off x="3917950" y="2093913"/>
            <a:ext cx="15382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G:\почва\strelka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5111">
            <a:off x="2273300" y="3709988"/>
            <a:ext cx="1557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971550" y="1700213"/>
            <a:ext cx="72009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 	В основе Стандартов нового поколения лежит системно-деятельностный подход, который предполагает воспитание и развитие качеств личности, отвечающих требованиям информационного общества, задачам построения демократического гражданского общества. Системно-деятельностный подход нацелен на развитие личности, на формирование гражданской идентичности. Обучение должно быть организовано так, чтобы целенаправленно вести за собой развитие.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Работа с текстом и заполнение таблицы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1916113"/>
          <a:ext cx="7993062" cy="2066925"/>
        </p:xfrm>
        <a:graphic>
          <a:graphicData uri="http://schemas.openxmlformats.org/drawingml/2006/table">
            <a:tbl>
              <a:tblPr/>
              <a:tblGrid>
                <a:gridCol w="2149335"/>
                <a:gridCol w="2717735"/>
                <a:gridCol w="3125818"/>
              </a:tblGrid>
              <a:tr h="1187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Название животного 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Условия необходимые для жизни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Приспособления к этим условиям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750" y="4076700"/>
            <a:ext cx="8208963" cy="6477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Задания группам</a:t>
            </a:r>
          </a:p>
        </p:txBody>
      </p:sp>
      <p:sp>
        <p:nvSpPr>
          <p:cNvPr id="45074" name="Прямоугольник 6"/>
          <p:cNvSpPr>
            <a:spLocks noChangeArrowheads="1"/>
          </p:cNvSpPr>
          <p:nvPr/>
        </p:nvSpPr>
        <p:spPr bwMode="auto">
          <a:xfrm>
            <a:off x="539750" y="4797425"/>
            <a:ext cx="8353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1 группа –</a:t>
            </a:r>
            <a:r>
              <a:rPr lang="ru-RU" sz="2400">
                <a:latin typeface="Monotype Corsiva" pitchFamily="66" charset="0"/>
              </a:rPr>
              <a:t> работа с текстом </a:t>
            </a:r>
            <a:r>
              <a:rPr lang="ru-RU" sz="2400" i="1">
                <a:latin typeface="Monotype Corsiva" pitchFamily="66" charset="0"/>
              </a:rPr>
              <a:t>«Крот – подземный житель»</a:t>
            </a:r>
          </a:p>
          <a:p>
            <a:r>
              <a:rPr lang="ru-RU" sz="2400" b="1">
                <a:latin typeface="Monotype Corsiva" pitchFamily="66" charset="0"/>
              </a:rPr>
              <a:t>2 группа </a:t>
            </a:r>
            <a:r>
              <a:rPr lang="ru-RU" sz="2400" b="1" i="1">
                <a:latin typeface="Monotype Corsiva" pitchFamily="66" charset="0"/>
              </a:rPr>
              <a:t>- </a:t>
            </a:r>
            <a:r>
              <a:rPr lang="ru-RU" sz="2400">
                <a:latin typeface="Monotype Corsiva" pitchFamily="66" charset="0"/>
              </a:rPr>
              <a:t>работа с текстом </a:t>
            </a:r>
            <a:r>
              <a:rPr lang="ru-RU" sz="2400" i="1">
                <a:latin typeface="Monotype Corsiva" pitchFamily="66" charset="0"/>
              </a:rPr>
              <a:t>«Слепыш – грызун без глаз»</a:t>
            </a:r>
            <a:r>
              <a:rPr lang="ru-RU" sz="2400">
                <a:latin typeface="Monotype Corsiva" pitchFamily="66" charset="0"/>
              </a:rPr>
              <a:t> </a:t>
            </a:r>
          </a:p>
          <a:p>
            <a:r>
              <a:rPr lang="ru-RU" sz="2400" b="1">
                <a:latin typeface="Monotype Corsiva" pitchFamily="66" charset="0"/>
              </a:rPr>
              <a:t>3 группа </a:t>
            </a:r>
            <a:r>
              <a:rPr lang="ru-RU" sz="2400">
                <a:latin typeface="Monotype Corsiva" pitchFamily="66" charset="0"/>
              </a:rPr>
              <a:t>– работа с текстом </a:t>
            </a:r>
            <a:r>
              <a:rPr lang="ru-RU" sz="2400" i="1">
                <a:latin typeface="Monotype Corsiva" pitchFamily="66" charset="0"/>
              </a:rPr>
              <a:t>«Медведка обыкновенная или сверчок-крот»</a:t>
            </a:r>
            <a:endParaRPr lang="ru-RU" sz="24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Monotype Corsiva" pitchFamily="66" charset="0"/>
              </a:rPr>
              <a:t>Решение проблемного вопроса</a:t>
            </a:r>
          </a:p>
        </p:txBody>
      </p:sp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395288" y="5732463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Может ли быть почва средой обитания? </a:t>
            </a:r>
            <a:endParaRPr lang="ru-RU" sz="3600">
              <a:latin typeface="Monotype Corsiva" pitchFamily="66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611188" y="1527175"/>
            <a:ext cx="7921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tabLst>
                <a:tab pos="1066800" algn="l"/>
              </a:tabLst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Почва является средой обитания для животных, растений, грибов, бактерий.</a:t>
            </a:r>
          </a:p>
          <a:p>
            <a:pPr marL="342900" indent="-342900">
              <a:tabLst>
                <a:tab pos="1066800" algn="l"/>
              </a:tabLst>
            </a:pPr>
            <a:endParaRPr lang="ru-RU" sz="3200" b="1">
              <a:latin typeface="Monotype Corsiva" pitchFamily="66" charset="0"/>
            </a:endParaRPr>
          </a:p>
          <a:p>
            <a:pPr marL="342900" indent="-342900" eaLnBrk="0" hangingPunct="0">
              <a:tabLst>
                <a:tab pos="1066800" algn="l"/>
              </a:tabLst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2. В почве имеются условия для жизни: воздух, вода, пища.</a:t>
            </a:r>
          </a:p>
          <a:p>
            <a:pPr marL="342900" indent="-342900" eaLnBrk="0" hangingPunct="0">
              <a:tabLst>
                <a:tab pos="1066800" algn="l"/>
              </a:tabLst>
            </a:pPr>
            <a:endParaRPr lang="ru-RU" sz="3200" b="1">
              <a:latin typeface="Monotype Corsiva" pitchFamily="66" charset="0"/>
            </a:endParaRPr>
          </a:p>
          <a:p>
            <a:pPr marL="342900" indent="-342900" eaLnBrk="0" hangingPunct="0">
              <a:tabLst>
                <a:tab pos="1066800" algn="l"/>
              </a:tabLst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3. Живые организмы приспособились к жизни в почве.</a:t>
            </a: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Система оценивания на уроке «В сказочном царстве, почвенном государстве…»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816100"/>
          <a:ext cx="8135937" cy="4205288"/>
        </p:xfrm>
        <a:graphic>
          <a:graphicData uri="http://schemas.openxmlformats.org/drawingml/2006/table">
            <a:tbl>
              <a:tblPr/>
              <a:tblGrid>
                <a:gridCol w="2555875"/>
                <a:gridCol w="1844675"/>
                <a:gridCol w="1701800"/>
                <a:gridCol w="20335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Фамилия, имя</a:t>
                      </a:r>
                    </a:p>
                  </a:txBody>
                  <a:tcPr marL="43223" marR="43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Оценка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 фокус - группе</a:t>
                      </a:r>
                    </a:p>
                  </a:txBody>
                  <a:tcPr marL="43223" marR="43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Самооценка</a:t>
                      </a:r>
                    </a:p>
                  </a:txBody>
                  <a:tcPr marL="43223" marR="43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Оценка учителя</a:t>
                      </a:r>
                    </a:p>
                  </a:txBody>
                  <a:tcPr marL="43223" marR="43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223" marR="43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G:\почва\1734832-1069a3765186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201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Выбери  и создай свою </a:t>
            </a:r>
            <a:b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мини-сказку: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611188" y="2492375"/>
            <a:ext cx="8291512" cy="2620963"/>
          </a:xfrm>
        </p:spPr>
        <p:txBody>
          <a:bodyPr/>
          <a:lstStyle/>
          <a:p>
            <a:r>
              <a:rPr lang="ru-RU" sz="4800" b="1" smtClean="0">
                <a:latin typeface="Monotype Corsiva" pitchFamily="66" charset="0"/>
              </a:rPr>
              <a:t>«Почва - кормилица»</a:t>
            </a:r>
          </a:p>
          <a:p>
            <a:r>
              <a:rPr lang="ru-RU" sz="4800" b="1" smtClean="0">
                <a:latin typeface="Monotype Corsiva" pitchFamily="66" charset="0"/>
              </a:rPr>
              <a:t>«Подземные жители»</a:t>
            </a:r>
          </a:p>
          <a:p>
            <a:r>
              <a:rPr lang="ru-RU" sz="4800" b="1" smtClean="0">
                <a:latin typeface="Monotype Corsiva" pitchFamily="66" charset="0"/>
              </a:rPr>
              <a:t>«Почва – особое природное тело»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G:\почва\1734832-1069a37651866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2" descr="G:\почва\крот 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644900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 descr="G:\почва\крот 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G:\почва\крот 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284538"/>
            <a:ext cx="24844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795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почва\682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0350"/>
            <a:ext cx="2886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43000" y="4818063"/>
            <a:ext cx="6772275" cy="10556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indent="450850" algn="just"/>
            <a:r>
              <a:rPr lang="ru-RU" sz="1400" b="1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sz="2800" b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Как проверить достижение новых</a:t>
            </a:r>
          </a:p>
          <a:p>
            <a:pPr indent="450850" algn="just"/>
            <a:r>
              <a:rPr lang="ru-RU" sz="2800" b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образовательных результатов? </a:t>
            </a:r>
            <a:endParaRPr lang="ru-RU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2349500"/>
            <a:ext cx="4033837" cy="6461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Как обучать?</a:t>
            </a:r>
            <a:endParaRPr lang="ru-RU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3644900"/>
            <a:ext cx="5370512" cy="647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 помощью чего учить? </a:t>
            </a:r>
            <a:endParaRPr lang="ru-RU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1296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Наиболее актуальные вопросы для любого учителя и школы: 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755650" y="1557338"/>
            <a:ext cx="6985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</a:t>
            </a:r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Хоть выйди ты не в белый свет,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А в поле за околицей,-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Пока идёшь за кем- то в след,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  Дорога не запомнится.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Зато, куда б ты ни попал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И по какой распутице,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Дорога та, что сам искал,</a:t>
            </a:r>
            <a:endParaRPr lang="ru-RU" sz="2000" b="1" i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          Вовек не позабудется.</a:t>
            </a:r>
            <a:endParaRPr lang="ru-RU" sz="2000" b="1" i="1">
              <a:latin typeface="Comic Sans MS" pitchFamily="66" charset="0"/>
            </a:endParaRPr>
          </a:p>
        </p:txBody>
      </p:sp>
      <p:pic>
        <p:nvPicPr>
          <p:cNvPr id="51203" name="Picture 3" descr="C:\Documents and Settings\User\Мои документы\Биологи мира\ima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21163"/>
            <a:ext cx="2565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84213" y="1700213"/>
            <a:ext cx="7632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Важнейшая задача современной системы образования – «научить учиться»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17411" name="Picture 2" descr="C:\Documents and Settings\User\Мои документы\1dc9f37dcf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4286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692696"/>
            <a:ext cx="7416824" cy="51077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Задачи системно-деятельностного подхода: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684213" y="1484313"/>
            <a:ext cx="7775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научить получать знания (учить учиться);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научить работать и зарабатывать (учение для труда);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ru-RU" sz="2400" b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научить жить (учение для бытия);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ru-RU" sz="2400" b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научить жить вместе (учение для совместной жизни).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900113" y="47625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Система дидактических принципов: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042988" y="1196975"/>
            <a:ext cx="69135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деятельности 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непрерывности </a:t>
            </a:r>
          </a:p>
          <a:p>
            <a:pPr algn="just" eaLnBrk="0" hangingPunct="0"/>
            <a:endParaRPr lang="ru-RU" sz="2400" b="1" i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целостности 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ru-RU" sz="2400" b="1" i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минимакса</a:t>
            </a:r>
          </a:p>
          <a:p>
            <a:pPr algn="just" eaLnBrk="0" hangingPunct="0"/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психологической комфортности</a:t>
            </a:r>
          </a:p>
          <a:p>
            <a:pPr algn="just" eaLnBrk="0" hangingPunct="0"/>
            <a:endParaRPr lang="ru-RU" sz="2400" b="1" i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вариативности 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ru-RU" sz="2400" b="1" i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 b="1" i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 творчества 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84213" y="1773238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Нужно, чтобы дети, по возможности, учились самостоятельно, а учитель руководил этим самостоятельным процессом и давал для него материал.</a:t>
            </a:r>
          </a:p>
          <a:p>
            <a:r>
              <a:rPr lang="ru-RU" sz="3200">
                <a:latin typeface="Comic Sans MS" pitchFamily="66" charset="0"/>
              </a:rPr>
              <a:t>					К.Д. Ушинский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картинки-книг-1-150x15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2211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4438" y="1916113"/>
            <a:ext cx="59388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Великая цель образования - не знания, а действия.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Г. Спенсер</a:t>
            </a:r>
          </a:p>
        </p:txBody>
      </p:sp>
      <p:pic>
        <p:nvPicPr>
          <p:cNvPr id="21508" name="Picture 4" descr="b79d4541395b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1331913"/>
            <a:ext cx="7921625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3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Требования к современному уроку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755650" y="1700213"/>
            <a:ext cx="7345363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хорошо организованный урок  в хорошо оборудованном кабинете должен иметь хорошее начало и хорошее окончание.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учитель должен спланировать свою деятельность и деятельность учащихся, четко сформулировать тему, цель, задачи урока;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учитель организует проблемные и поисковые ситуации, активизирует деятельность учащихся;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вывод делают сами учащиеся;</a:t>
            </a:r>
          </a:p>
          <a:p>
            <a:pPr algn="just" eaLnBrk="0" hangingPunct="0"/>
            <a:endParaRPr lang="ru-RU" sz="20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1175</Words>
  <Application>Microsoft Office PowerPoint</Application>
  <PresentationFormat>Экран (4:3)</PresentationFormat>
  <Paragraphs>237</Paragraphs>
  <Slides>36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Calibri</vt:lpstr>
      <vt:lpstr>Arial</vt:lpstr>
      <vt:lpstr>Comic Sans MS</vt:lpstr>
      <vt:lpstr>Georgia</vt:lpstr>
      <vt:lpstr>Times New Roman</vt:lpstr>
      <vt:lpstr>Wingdings</vt:lpstr>
      <vt:lpstr>Symbol</vt:lpstr>
      <vt:lpstr>MS Mincho</vt:lpstr>
      <vt:lpstr>Monotype Corsiva</vt:lpstr>
      <vt:lpstr>Тема Office</vt:lpstr>
      <vt:lpstr>Проектирование современного урока биологии, географии  в соответствии с требованиями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 сказочном царстве, почвенном государстве…</vt:lpstr>
      <vt:lpstr>Слайд 25</vt:lpstr>
      <vt:lpstr>Слайд 26</vt:lpstr>
      <vt:lpstr>Слайд 27</vt:lpstr>
      <vt:lpstr>Проблемный вопрос</vt:lpstr>
      <vt:lpstr>Слайд 29</vt:lpstr>
      <vt:lpstr>Слайд 30</vt:lpstr>
      <vt:lpstr>Решение проблемного вопроса</vt:lpstr>
      <vt:lpstr> Система оценивания на уроке «В сказочном царстве, почвенном государстве…» </vt:lpstr>
      <vt:lpstr>  Выбери  и создай свою  мини-сказку: 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ZAVUCH1</cp:lastModifiedBy>
  <cp:revision>37</cp:revision>
  <dcterms:modified xsi:type="dcterms:W3CDTF">2016-01-19T07:05:07Z</dcterms:modified>
</cp:coreProperties>
</file>