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7" r:id="rId2"/>
    <p:sldId id="278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90" r:id="rId12"/>
    <p:sldId id="266" r:id="rId13"/>
    <p:sldId id="267" r:id="rId14"/>
    <p:sldId id="268" r:id="rId15"/>
    <p:sldId id="270" r:id="rId16"/>
    <p:sldId id="271" r:id="rId17"/>
    <p:sldId id="280" r:id="rId18"/>
    <p:sldId id="282" r:id="rId19"/>
    <p:sldId id="283" r:id="rId20"/>
    <p:sldId id="272" r:id="rId21"/>
    <p:sldId id="279" r:id="rId22"/>
    <p:sldId id="284" r:id="rId23"/>
    <p:sldId id="285" r:id="rId24"/>
    <p:sldId id="286" r:id="rId25"/>
    <p:sldId id="287" r:id="rId26"/>
    <p:sldId id="289" r:id="rId27"/>
    <p:sldId id="28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9B8"/>
    <a:srgbClr val="CC6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0E41B0-561B-4BA7-8101-7FC1CED71D3C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310932-7E95-4191-9C57-56A0F3655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93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9293-DF6F-4CF6-9FCA-371CCE45322F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CD8C-D287-484B-BC7E-4FDEAE828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9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B6B5-DA86-446F-AD09-C6DB03E45DC6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64DA-A8A4-4FC2-91EB-5B006A9DF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8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F14B-3EAA-4080-A37F-9F17D728D609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67B5-073E-4BE6-897D-E803E2997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6311-070D-4F38-AB97-DEAB4695C0C3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DFD6-B256-409F-B5CB-74BC87602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6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E9C4-AE89-4DFE-8CC1-F0924592D8F3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BC4F-7204-4723-8543-BA61D82FE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2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6F59-4D15-444A-9B5C-D75D30DD5F9F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56B0-3D60-4FDB-980D-330B89075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4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AEDC-C8F9-407E-8269-3AF4C2DCC196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6C69-0CEA-45FE-AD78-56E796C93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1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8186-9BB4-45D7-B6A4-17A145AB5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ACA4C-AEC7-4C6D-B357-B2CA5C425B19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8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3E16-7702-4BE2-8697-7401C8557BCD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62C3-138C-4737-95A6-60DC39305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2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004E-0D76-4904-B98A-F9DB8B46A719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23F0-CFA7-4EED-A07D-38A299054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1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B4F8E-778A-432D-8727-E6C604E85486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2C97-3795-4050-9D8E-5D9943FD5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9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057E-84A3-41AB-8C6E-D0BFF873483B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EAF5-7F86-4D55-B65B-709C98815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8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23AA3B-F068-4C55-9197-A27117F1079B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CDD910-C4EB-416B-AC53-1D13D8583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24" r:id="rId2"/>
    <p:sldLayoutId id="2147483734" r:id="rId3"/>
    <p:sldLayoutId id="2147483725" r:id="rId4"/>
    <p:sldLayoutId id="214748373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88913"/>
            <a:ext cx="8351837" cy="6381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4400" b="1" smtClean="0">
                <a:solidFill>
                  <a:schemeClr val="bg1"/>
                </a:solidFill>
                <a:latin typeface="Arial" charset="0"/>
              </a:rPr>
              <a:t>Историки говорят, что одного и того же человека, жившего в Средние века, можно назвать и феодалом и вассалом, и сеньором и рыцарем.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4400" b="1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4400" b="1" smtClean="0">
                <a:solidFill>
                  <a:schemeClr val="bg1"/>
                </a:solidFill>
                <a:latin typeface="Arial" charset="0"/>
              </a:rPr>
              <a:t>	Правильно ли это? Поясните свой 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3384550" cy="4737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55650" y="6237288"/>
            <a:ext cx="2308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Европа в </a:t>
            </a:r>
            <a:r>
              <a:rPr lang="en-US" altLang="ru-RU">
                <a:solidFill>
                  <a:schemeClr val="bg1"/>
                </a:solidFill>
              </a:rPr>
              <a:t>XI</a:t>
            </a:r>
            <a:r>
              <a:rPr lang="ru-RU" altLang="ru-RU">
                <a:solidFill>
                  <a:schemeClr val="bg1"/>
                </a:solidFill>
              </a:rPr>
              <a:t> -</a:t>
            </a:r>
            <a:r>
              <a:rPr lang="en-US" altLang="ru-RU">
                <a:solidFill>
                  <a:schemeClr val="bg1"/>
                </a:solidFill>
              </a:rPr>
              <a:t>XIV</a:t>
            </a:r>
            <a:r>
              <a:rPr lang="ru-RU" altLang="ru-RU">
                <a:solidFill>
                  <a:schemeClr val="bg1"/>
                </a:solidFill>
              </a:rPr>
              <a:t> вв.</a:t>
            </a:r>
          </a:p>
          <a:p>
            <a:pPr eaLnBrk="1" hangingPunct="1"/>
            <a:endParaRPr lang="ru-RU" altLang="ru-RU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572000" y="260350"/>
            <a:ext cx="4572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chemeClr val="bg1"/>
                </a:solidFill>
              </a:rPr>
              <a:t>Где возникали города? </a:t>
            </a:r>
          </a:p>
          <a:p>
            <a:endParaRPr lang="ru-RU" altLang="ru-RU" sz="2400">
              <a:solidFill>
                <a:schemeClr val="bg1"/>
              </a:solidFill>
            </a:endParaRPr>
          </a:p>
          <a:p>
            <a:r>
              <a:rPr lang="ru-RU" altLang="ru-RU" sz="2400">
                <a:solidFill>
                  <a:schemeClr val="bg1"/>
                </a:solidFill>
              </a:rPr>
              <a:t>Почему именно в этих местах?</a:t>
            </a:r>
          </a:p>
          <a:p>
            <a:endParaRPr lang="ru-RU" altLang="ru-RU" sz="2400">
              <a:solidFill>
                <a:schemeClr val="bg1"/>
              </a:solidFill>
            </a:endParaRPr>
          </a:p>
          <a:p>
            <a:endParaRPr lang="ru-RU" altLang="ru-RU" sz="2400">
              <a:solidFill>
                <a:schemeClr val="bg1"/>
              </a:solidFill>
            </a:endParaRPr>
          </a:p>
          <a:p>
            <a:endParaRPr lang="ru-RU" altLang="ru-RU" sz="2400">
              <a:solidFill>
                <a:schemeClr val="bg1"/>
              </a:solidFill>
            </a:endParaRPr>
          </a:p>
          <a:p>
            <a:endParaRPr lang="ru-RU" altLang="ru-RU" sz="2400">
              <a:solidFill>
                <a:schemeClr val="bg1"/>
              </a:solidFill>
            </a:endParaRPr>
          </a:p>
          <a:p>
            <a:r>
              <a:rPr lang="ru-RU" altLang="ru-RU" sz="2400">
                <a:solidFill>
                  <a:schemeClr val="bg1"/>
                </a:solidFill>
              </a:rPr>
              <a:t>Дополнительную информацию найдите на страницах </a:t>
            </a:r>
          </a:p>
          <a:p>
            <a:r>
              <a:rPr lang="ru-RU" altLang="ru-RU" sz="2400">
                <a:solidFill>
                  <a:schemeClr val="bg1"/>
                </a:solidFill>
              </a:rPr>
              <a:t>учебника 105-106.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mtClean="0"/>
              <a:t>«бург»  - крепость</a:t>
            </a:r>
          </a:p>
          <a:p>
            <a:pPr marL="0" indent="0">
              <a:buFont typeface="Wingdings 2" pitchFamily="18" charset="2"/>
              <a:buNone/>
            </a:pPr>
            <a:r>
              <a:rPr lang="ru-RU" smtClean="0"/>
              <a:t>«форд» , «фурт» – брод</a:t>
            </a:r>
          </a:p>
          <a:p>
            <a:pPr marL="0" indent="0">
              <a:buFont typeface="Wingdings 2" pitchFamily="18" charset="2"/>
              <a:buNone/>
            </a:pPr>
            <a:r>
              <a:rPr lang="ru-RU" smtClean="0"/>
              <a:t>«бридж» – мост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200" smtClean="0">
                <a:solidFill>
                  <a:srgbClr val="FF0000"/>
                </a:solidFill>
              </a:rPr>
              <a:t>или начинаются с приставками</a:t>
            </a:r>
            <a:r>
              <a:rPr lang="ru-RU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Font typeface="Wingdings 2" pitchFamily="18" charset="2"/>
              <a:buNone/>
            </a:pPr>
            <a:r>
              <a:rPr lang="ru-RU" smtClean="0"/>
              <a:t>«Сен», «Сент», «Сан» – святой</a:t>
            </a:r>
          </a:p>
          <a:p>
            <a:pPr marL="0" indent="0">
              <a:buFont typeface="Wingdings 2" pitchFamily="18" charset="2"/>
              <a:buNone/>
            </a:pPr>
            <a:r>
              <a:rPr lang="ru-RU" smtClean="0"/>
              <a:t>«честер» – лагерь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200" smtClean="0">
                <a:solidFill>
                  <a:srgbClr val="FF0000"/>
                </a:solidFill>
              </a:rPr>
              <a:t>Найдите как можно больше городов с такими приставками или окончаниями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smtClean="0">
                <a:solidFill>
                  <a:srgbClr val="FF0000"/>
                </a:solidFill>
              </a:rPr>
              <a:t>Объясните почему названия многих средневековых городов имеют окончани</a:t>
            </a:r>
            <a:r>
              <a:rPr lang="ru-RU" smtClean="0">
                <a:solidFill>
                  <a:srgbClr val="FF0000"/>
                </a:solidFill>
              </a:rPr>
              <a:t>я</a:t>
            </a:r>
            <a:r>
              <a:rPr lang="ru-RU" smtClean="0"/>
              <a:t>: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75" y="908050"/>
            <a:ext cx="5489575" cy="4151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403350" y="6308725"/>
            <a:ext cx="6262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Constantia" pitchFamily="18" charset="0"/>
              </a:rPr>
              <a:t>Вид средневекового города (Средневековая миниатюра)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5400675" cy="3444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258888" y="5876925"/>
            <a:ext cx="698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Средневековая крепость Баба Вида в г</a:t>
            </a:r>
            <a:r>
              <a:rPr lang="ru-RU" altLang="ru-RU" sz="2000" b="1">
                <a:solidFill>
                  <a:schemeClr val="bg1"/>
                </a:solidFill>
                <a:latin typeface="Constantia" pitchFamily="18" charset="0"/>
              </a:rPr>
              <a:t>. </a:t>
            </a:r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Видин</a:t>
            </a:r>
            <a:r>
              <a:rPr lang="ru-RU" altLang="ru-RU" sz="2000" b="1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Болгария</a:t>
            </a:r>
            <a:r>
              <a:rPr lang="ru-RU" altLang="ru-RU" sz="2000" b="1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ru-RU" altLang="ru-RU" sz="20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412875"/>
            <a:ext cx="5157787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571750" y="6215063"/>
            <a:ext cx="344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Солсбери, Великобритания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468313" y="260350"/>
            <a:ext cx="86756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chemeClr val="bg1"/>
                </a:solidFill>
              </a:rPr>
              <a:t>Но где бы ни возникал город, он всегда оказывался на земле феодала.</a:t>
            </a:r>
          </a:p>
          <a:p>
            <a:pPr algn="ctr"/>
            <a:r>
              <a:rPr lang="ru-RU" altLang="ru-RU" sz="2400">
                <a:solidFill>
                  <a:schemeClr val="bg1"/>
                </a:solidFill>
              </a:rPr>
              <a:t>Предположите, к чему это приводило.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1"/>
          <a:stretch>
            <a:fillRect/>
          </a:stretch>
        </p:blipFill>
        <p:spPr bwMode="auto">
          <a:xfrm>
            <a:off x="2124075" y="1773238"/>
            <a:ext cx="5327650" cy="4559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971550" y="765175"/>
            <a:ext cx="71294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ru-RU" altLang="ru-RU" sz="2000" b="1">
                <a:solidFill>
                  <a:schemeClr val="bg1"/>
                </a:solidFill>
              </a:rPr>
              <a:t>Проверим, что получилось:</a:t>
            </a:r>
          </a:p>
          <a:p>
            <a:pPr marL="342900" indent="-342900"/>
            <a:endParaRPr lang="ru-RU" altLang="ru-RU" sz="2000" b="1">
              <a:solidFill>
                <a:schemeClr val="bg1"/>
              </a:solidFill>
            </a:endParaRPr>
          </a:p>
          <a:p>
            <a:pPr marL="342900" indent="-342900"/>
            <a:r>
              <a:rPr lang="ru-RU" altLang="ru-RU" sz="2000">
                <a:solidFill>
                  <a:schemeClr val="bg1"/>
                </a:solidFill>
              </a:rPr>
              <a:t>1. Между городами и сеньорами велась борьба.</a:t>
            </a:r>
          </a:p>
          <a:p>
            <a:pPr marL="342900" indent="-342900"/>
            <a:r>
              <a:rPr lang="ru-RU" altLang="ru-RU" sz="2000">
                <a:solidFill>
                  <a:schemeClr val="bg1"/>
                </a:solidFill>
              </a:rPr>
              <a:t>2. В городах, освободившихся от власти феодалов, горожане создавали самоуправление – выборный городской совет во главе с мэром (в Англии и Франции) или бургомистром (в Германии).</a:t>
            </a:r>
          </a:p>
          <a:p>
            <a:pPr marL="342900" indent="-342900"/>
            <a:r>
              <a:rPr lang="ru-RU" altLang="ru-RU" sz="2000">
                <a:solidFill>
                  <a:schemeClr val="bg1"/>
                </a:solidFill>
              </a:rPr>
              <a:t>3. Горожане становились свободными от феодальной зависимости («Городской воздух делает человека свободным»).</a:t>
            </a:r>
          </a:p>
          <a:p>
            <a:pPr marL="342900" indent="-342900"/>
            <a:r>
              <a:rPr lang="ru-RU" altLang="ru-RU" sz="2000">
                <a:solidFill>
                  <a:schemeClr val="bg1"/>
                </a:solidFill>
              </a:rPr>
              <a:t>4. Население города росло за счет притока людей из деревни.</a:t>
            </a:r>
          </a:p>
          <a:p>
            <a:pPr marL="342900" indent="-342900"/>
            <a:endParaRPr lang="ru-RU" altLang="ru-RU" sz="2000">
              <a:solidFill>
                <a:schemeClr val="bg1"/>
              </a:solidFill>
            </a:endParaRPr>
          </a:p>
          <a:p>
            <a:pPr marL="342900" indent="-342900"/>
            <a:r>
              <a:rPr lang="ru-RU" altLang="ru-RU" sz="2000" b="1">
                <a:solidFill>
                  <a:schemeClr val="bg1"/>
                </a:solidFill>
              </a:rPr>
              <a:t>Основной вывод:</a:t>
            </a:r>
            <a:r>
              <a:rPr lang="ru-RU" altLang="ru-RU" sz="2000">
                <a:solidFill>
                  <a:schemeClr val="bg1"/>
                </a:solidFill>
              </a:rPr>
              <a:t> </a:t>
            </a:r>
          </a:p>
          <a:p>
            <a:pPr marL="342900" indent="-342900"/>
            <a:r>
              <a:rPr lang="ru-RU" altLang="ru-RU" sz="2000">
                <a:solidFill>
                  <a:schemeClr val="bg1"/>
                </a:solidFill>
              </a:rPr>
              <a:t>Города возникли как центры ремесла и торговли. Город формировал особое положение и мировоззрение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altLang="ru-RU" smtClean="0">
              <a:ln>
                <a:noFill/>
              </a:ln>
              <a:effectLst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250825" y="404813"/>
            <a:ext cx="8229600" cy="4678362"/>
          </a:xfrm>
        </p:spPr>
        <p:txBody>
          <a:bodyPr/>
          <a:lstStyle/>
          <a:p>
            <a:r>
              <a:rPr lang="ru-RU" altLang="ru-RU" sz="2400" smtClean="0"/>
              <a:t>Из устава цеха парижских ткачей:</a:t>
            </a:r>
          </a:p>
          <a:p>
            <a:r>
              <a:rPr lang="ru-RU" altLang="ru-RU" sz="2400" smtClean="0"/>
              <a:t> Каждый парижский ткач шерсти может иметь в своем доме два широких станка и один узкий. </a:t>
            </a:r>
          </a:p>
          <a:p>
            <a:r>
              <a:rPr lang="ru-RU" altLang="ru-RU" sz="2400" smtClean="0"/>
              <a:t>Каждый ткач в своем доме может иметь не больше одного ученика,но не меньше,чем на четыре года службы.</a:t>
            </a:r>
          </a:p>
          <a:p>
            <a:r>
              <a:rPr lang="ru-RU" altLang="ru-RU" sz="2400" smtClean="0"/>
              <a:t>Все сукна должны быть из шерсти и так же хороши в начале,как и в середине.</a:t>
            </a:r>
          </a:p>
          <a:p>
            <a:r>
              <a:rPr lang="ru-RU" altLang="ru-RU" sz="2400" smtClean="0"/>
              <a:t>Никто из цеха не должен начинать работу раньше восхода солнца под угрозой штрафа.</a:t>
            </a:r>
          </a:p>
          <a:p>
            <a:r>
              <a:rPr lang="ru-RU" altLang="ru-RU" sz="2400" smtClean="0"/>
              <a:t>Подмастерья-ткачи должны оставлять работу,как только прозвонит первый удар колокола к вечерней молитве,но складывать работу они должны после звона колокола.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altLang="ru-RU" b="1" smtClean="0">
                <a:ln>
                  <a:noFill/>
                </a:ln>
                <a:effectLst/>
                <a:latin typeface="Arial" charset="0"/>
              </a:rPr>
              <a:t>Основные понятия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3600" smtClean="0">
                <a:latin typeface="Arial" charset="0"/>
              </a:rPr>
              <a:t>Цех			Устав		   Старшина</a:t>
            </a:r>
          </a:p>
          <a:p>
            <a:pPr>
              <a:buFont typeface="Wingdings 2" pitchFamily="18" charset="2"/>
              <a:buNone/>
            </a:pPr>
            <a:endParaRPr lang="ru-RU" altLang="ru-RU" sz="360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3600" b="1" smtClean="0">
                <a:latin typeface="Arial" charset="0"/>
              </a:rPr>
              <a:t>Мастер</a:t>
            </a:r>
          </a:p>
          <a:p>
            <a:pPr>
              <a:buFont typeface="Wingdings 2" pitchFamily="18" charset="2"/>
              <a:buNone/>
            </a:pPr>
            <a:r>
              <a:rPr lang="ru-RU" altLang="ru-RU" sz="3600" b="1" smtClean="0">
                <a:latin typeface="Arial" charset="0"/>
              </a:rPr>
              <a:t>Подмастерье</a:t>
            </a:r>
          </a:p>
          <a:p>
            <a:pPr>
              <a:buFont typeface="Wingdings 2" pitchFamily="18" charset="2"/>
              <a:buNone/>
            </a:pPr>
            <a:r>
              <a:rPr lang="ru-RU" altLang="ru-RU" sz="3600" b="1" smtClean="0">
                <a:latin typeface="Arial" charset="0"/>
              </a:rPr>
              <a:t>Ученик		</a:t>
            </a:r>
          </a:p>
          <a:p>
            <a:pPr>
              <a:buFont typeface="Wingdings 2" pitchFamily="18" charset="2"/>
              <a:buNone/>
            </a:pPr>
            <a:endParaRPr lang="ru-RU" altLang="ru-RU" sz="360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3600" smtClean="0">
                <a:latin typeface="Arial" charset="0"/>
              </a:rPr>
              <a:t>Шедевр		«Вечный подмастерье»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ru-RU" sz="3200" b="1" smtClean="0">
                <a:ln>
                  <a:noFill/>
                </a:ln>
                <a:effectLst/>
              </a:rPr>
              <a:t>Докажите, что данные требования затрудняли подмастерьям доступ в цех.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2200" smtClean="0"/>
              <a:t>	</a:t>
            </a:r>
            <a:r>
              <a:rPr lang="ru-RU" altLang="ru-RU" sz="3200" smtClean="0"/>
              <a:t>Желающий занять положение самостоятельного мастера в цехе должен сделать золотое колечко ажурной работы, английское запястье, запястье , даримое при обручении, гравированное и черненое, и кольцо для рукоятки кинжала.</a:t>
            </a:r>
          </a:p>
          <a:p>
            <a:pPr>
              <a:buFont typeface="Wingdings 2" pitchFamily="18" charset="2"/>
              <a:buNone/>
            </a:pPr>
            <a:r>
              <a:rPr lang="ru-RU" altLang="ru-RU" sz="3200" smtClean="0"/>
              <a:t>					Из устава ювелиров</a:t>
            </a:r>
          </a:p>
          <a:p>
            <a:pPr>
              <a:buFont typeface="Wingdings 2" pitchFamily="18" charset="2"/>
              <a:buNone/>
            </a:pPr>
            <a:r>
              <a:rPr lang="ru-RU" altLang="ru-RU" sz="3200" smtClean="0"/>
              <a:t>					города Любека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6"/>
          <a:stretch>
            <a:fillRect/>
          </a:stretch>
        </p:blipFill>
        <p:spPr bwMode="auto">
          <a:xfrm>
            <a:off x="1763713" y="260350"/>
            <a:ext cx="4410075" cy="47402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4356100" cy="47529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580063" y="5013325"/>
            <a:ext cx="2308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Европа в </a:t>
            </a:r>
            <a:r>
              <a:rPr lang="en-US" altLang="ru-RU">
                <a:solidFill>
                  <a:schemeClr val="bg1"/>
                </a:solidFill>
              </a:rPr>
              <a:t>XI</a:t>
            </a:r>
            <a:r>
              <a:rPr lang="ru-RU" altLang="ru-RU">
                <a:solidFill>
                  <a:schemeClr val="bg1"/>
                </a:solidFill>
              </a:rPr>
              <a:t> -</a:t>
            </a:r>
            <a:r>
              <a:rPr lang="en-US" altLang="ru-RU">
                <a:solidFill>
                  <a:schemeClr val="bg1"/>
                </a:solidFill>
              </a:rPr>
              <a:t>XIV</a:t>
            </a:r>
            <a:r>
              <a:rPr lang="ru-RU" altLang="ru-RU">
                <a:solidFill>
                  <a:schemeClr val="bg1"/>
                </a:solidFill>
              </a:rPr>
              <a:t> вв.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68313" y="5013325"/>
            <a:ext cx="4727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Франкское государство в </a:t>
            </a:r>
            <a:r>
              <a:rPr lang="en-US" altLang="ru-RU">
                <a:solidFill>
                  <a:schemeClr val="bg1"/>
                </a:solidFill>
              </a:rPr>
              <a:t>V – </a:t>
            </a:r>
            <a:r>
              <a:rPr lang="ru-RU" altLang="ru-RU">
                <a:solidFill>
                  <a:schemeClr val="bg1"/>
                </a:solidFill>
              </a:rPr>
              <a:t>начале </a:t>
            </a:r>
            <a:r>
              <a:rPr lang="en-US" altLang="ru-RU">
                <a:solidFill>
                  <a:schemeClr val="bg1"/>
                </a:solidFill>
              </a:rPr>
              <a:t>XI</a:t>
            </a:r>
            <a:r>
              <a:rPr lang="ru-RU" altLang="ru-RU">
                <a:solidFill>
                  <a:schemeClr val="bg1"/>
                </a:solidFill>
              </a:rPr>
              <a:t> вв</a:t>
            </a:r>
            <a:r>
              <a:rPr lang="ru-RU" altLang="ru-RU">
                <a:solidFill>
                  <a:schemeClr val="bg1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700338" y="5734050"/>
            <a:ext cx="532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bg1"/>
                </a:solidFill>
              </a:rPr>
              <a:t>Какие различия вы заметили?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мастерская оружейника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160463"/>
            <a:ext cx="4268787" cy="4886325"/>
          </a:xfrm>
        </p:spPr>
      </p:pic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altLang="ru-RU" smtClean="0">
              <a:ln>
                <a:noFill/>
              </a:ln>
              <a:effectLst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3600" smtClean="0">
                <a:latin typeface="Arial" charset="0"/>
                <a:cs typeface="Arial" charset="0"/>
              </a:rPr>
              <a:t>	В чем состояли трудности и опасности	деятельности купца в Средние века?</a:t>
            </a:r>
          </a:p>
          <a:p>
            <a:pPr>
              <a:buFont typeface="Wingdings 2" pitchFamily="18" charset="2"/>
              <a:buNone/>
            </a:pPr>
            <a:endParaRPr lang="ru-RU" altLang="ru-RU" sz="360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3600" smtClean="0">
                <a:latin typeface="Arial" charset="0"/>
                <a:cs typeface="Arial" charset="0"/>
              </a:rPr>
              <a:t>	Что такое </a:t>
            </a:r>
            <a:r>
              <a:rPr lang="ru-RU" altLang="ru-RU" sz="3600" b="1" smtClean="0">
                <a:latin typeface="Arial" charset="0"/>
                <a:cs typeface="Arial" charset="0"/>
              </a:rPr>
              <a:t>гильдии</a:t>
            </a:r>
            <a:r>
              <a:rPr lang="ru-RU" altLang="ru-RU" sz="3600" smtClean="0">
                <a:latin typeface="Arial" charset="0"/>
                <a:cs typeface="Arial" charset="0"/>
              </a:rPr>
              <a:t>?</a:t>
            </a:r>
          </a:p>
          <a:p>
            <a:pPr>
              <a:buFont typeface="Wingdings 2" pitchFamily="18" charset="2"/>
              <a:buNone/>
            </a:pPr>
            <a:endParaRPr lang="ru-RU" altLang="ru-RU" sz="360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en-US" altLang="ru-RU" sz="3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 bwMode="auto"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altLang="ru-RU" sz="3600" b="1" smtClean="0">
                <a:ln>
                  <a:noFill/>
                </a:ln>
                <a:effectLst/>
              </a:rPr>
              <a:t>Почему к поясу торговца прикреплен меч?</a:t>
            </a:r>
          </a:p>
        </p:txBody>
      </p:sp>
      <p:pic>
        <p:nvPicPr>
          <p:cNvPr id="26627" name="Picture 7" descr="на рын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276475"/>
            <a:ext cx="4187825" cy="4437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altLang="ru-RU" sz="2400" b="1" smtClean="0">
                <a:ln>
                  <a:noFill/>
                </a:ln>
                <a:effectLst/>
              </a:rPr>
              <a:t>Представьте, что вы купец из Любека. Вам нужно отправиться с товаром в Данциг(Гданьск). Какой путь предпочтительней – по суше или по морю?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0" y="1447800"/>
            <a:ext cx="8229600" cy="4678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mtClean="0"/>
              <a:t>				</a:t>
            </a:r>
          </a:p>
        </p:txBody>
      </p:sp>
      <p:graphicFrame>
        <p:nvGraphicFramePr>
          <p:cNvPr id="57375" name="Group 31"/>
          <p:cNvGraphicFramePr>
            <a:graphicFrameLocks noGrp="1"/>
          </p:cNvGraphicFramePr>
          <p:nvPr>
            <p:ph type="tbl" idx="1"/>
          </p:nvPr>
        </p:nvGraphicFramePr>
        <p:xfrm>
          <a:off x="457200" y="1447800"/>
          <a:ext cx="8229600" cy="47720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3484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По морю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По суше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42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Транспорт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Корабль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Повозка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84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Время в пути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4 дня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14 дней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105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Груз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120 тонн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 тонны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5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Экипаж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25 моряков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 кучер + охрана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 bwMode="auto"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altLang="ru-RU" smtClean="0">
              <a:ln>
                <a:noFill/>
              </a:ln>
              <a:effectLst/>
            </a:endParaRPr>
          </a:p>
        </p:txBody>
      </p:sp>
      <p:pic>
        <p:nvPicPr>
          <p:cNvPr id="28675" name="Picture 6" descr="менял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276475"/>
            <a:ext cx="4319588" cy="3287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altLang="ru-RU" sz="2400" smtClean="0">
                <a:ln>
                  <a:noFill/>
                </a:ln>
                <a:effectLst/>
              </a:rPr>
              <a:t>Перед вами названия известных средневековых городов. Распределите их по соответствующим группам. Один и тот же город может быть представлен в разных группах. Используйте карту.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0" y="1447800"/>
            <a:ext cx="8229600" cy="4678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mtClean="0"/>
              <a:t>	</a:t>
            </a:r>
            <a:r>
              <a:rPr lang="ru-RU" altLang="ru-RU" b="1" smtClean="0"/>
              <a:t>Генуя, Гданьск, Флоренция, Любек, Марсель, Гамбург, Барселона, Венеция, Краков, Франкфурт, Нюрнберг, Кельн, Труа.</a:t>
            </a:r>
          </a:p>
        </p:txBody>
      </p:sp>
      <p:graphicFrame>
        <p:nvGraphicFramePr>
          <p:cNvPr id="61473" name="Group 33"/>
          <p:cNvGraphicFramePr>
            <a:graphicFrameLocks noGrp="1"/>
          </p:cNvGraphicFramePr>
          <p:nvPr>
            <p:ph type="tbl" idx="1"/>
          </p:nvPr>
        </p:nvGraphicFramePr>
        <p:xfrm>
          <a:off x="468313" y="2852738"/>
          <a:ext cx="8156575" cy="4149725"/>
        </p:xfrm>
        <a:graphic>
          <a:graphicData uri="http://schemas.openxmlformats.org/drawingml/2006/table">
            <a:tbl>
              <a:tblPr/>
              <a:tblGrid>
                <a:gridCol w="4041775"/>
                <a:gridCol w="4114800"/>
              </a:tblGrid>
              <a:tr h="15843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Города, центры средиземноморской торговли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Города, входившие в состав Ганзы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89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Города, центры ярмарок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366713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onstantia" pitchFamily="18" charset="0"/>
                        </a:defRPr>
                      </a:lvl2pPr>
                      <a:lvl3pPr marL="776288" eaLnBrk="0" hangingPunct="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050925" eaLnBrk="0" hangingPunct="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1325563" eaLnBrk="0" hangingPunct="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17827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2399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26971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154363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altLang="ru-RU" smtClean="0">
              <a:ln>
                <a:noFill/>
              </a:ln>
              <a:effectLst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6600" smtClean="0"/>
              <a:t>Д/З </a:t>
            </a:r>
            <a:r>
              <a:rPr lang="en-US" altLang="ru-RU" sz="6600" smtClean="0"/>
              <a:t>§</a:t>
            </a:r>
            <a:r>
              <a:rPr lang="ru-RU" altLang="ru-RU" sz="6600" smtClean="0"/>
              <a:t>13,14,15 </a:t>
            </a:r>
          </a:p>
          <a:p>
            <a:pPr>
              <a:buFont typeface="Wingdings 2" pitchFamily="18" charset="2"/>
              <a:buNone/>
            </a:pPr>
            <a:r>
              <a:rPr lang="ru-RU" altLang="ru-RU" sz="6600" smtClean="0"/>
              <a:t>	</a:t>
            </a:r>
            <a:r>
              <a:rPr lang="ru-RU" altLang="ru-RU" sz="5900" smtClean="0"/>
              <a:t>Подготовиться к проверочной работе по теме город</a:t>
            </a:r>
            <a:endParaRPr lang="en-US" altLang="ru-RU" sz="5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altLang="ru-RU" smtClean="0">
              <a:ln>
                <a:noFill/>
              </a:ln>
              <a:effectLst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mtClean="0"/>
              <a:t>	Рыцарь из семейства Адимари был высокомерным молодым человеком: во время прогулок по городу, когда он был на коне, он ехал с широко растопыренными ногами и занимал всю улицу… так, что прохожим приходилось начищать нлски его сапог.</a:t>
            </a:r>
          </a:p>
          <a:p>
            <a:pPr algn="r">
              <a:buFont typeface="Wingdings 2" pitchFamily="18" charset="2"/>
              <a:buNone/>
            </a:pPr>
            <a:r>
              <a:rPr lang="ru-RU" altLang="ru-RU" smtClean="0"/>
              <a:t>						Из «Новелл»Франко Саккети, </a:t>
            </a:r>
            <a:r>
              <a:rPr lang="en-US" altLang="ru-RU" smtClean="0"/>
              <a:t>XIV</a:t>
            </a:r>
            <a:r>
              <a:rPr lang="ru-RU" altLang="ru-RU" smtClean="0"/>
              <a:t>в.</a:t>
            </a:r>
          </a:p>
          <a:p>
            <a:pPr>
              <a:buFont typeface="Wingdings 2" pitchFamily="18" charset="2"/>
              <a:buNone/>
            </a:pPr>
            <a:r>
              <a:rPr lang="ru-RU" altLang="ru-RU" smtClean="0"/>
              <a:t>	</a:t>
            </a:r>
            <a:r>
              <a:rPr lang="ru-RU" altLang="ru-RU" b="1" smtClean="0"/>
              <a:t>О ширине городских улиц Сакетти ничего не говорит. Нонам ясно, что они были очень узкими. Почему?</a:t>
            </a:r>
          </a:p>
          <a:p>
            <a:pPr>
              <a:buFont typeface="Wingdings 2" pitchFamily="18" charset="2"/>
              <a:buNone/>
            </a:pPr>
            <a:endParaRPr lang="ru-RU" alt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5761038" cy="61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011863" y="620713"/>
            <a:ext cx="2849562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Одно большое 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государство.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Небольшое 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количество 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городов.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 Города 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построены еще 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в период 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римского 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владычества.</a:t>
            </a:r>
          </a:p>
          <a:p>
            <a:pPr eaLnBrk="1" hangingPunct="1"/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84213" y="6308725"/>
            <a:ext cx="4681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Франкское государство в </a:t>
            </a:r>
            <a:r>
              <a:rPr lang="en-US" altLang="ru-RU">
                <a:solidFill>
                  <a:schemeClr val="bg1"/>
                </a:solidFill>
              </a:rPr>
              <a:t>V</a:t>
            </a:r>
            <a:r>
              <a:rPr lang="ru-RU" altLang="ru-RU">
                <a:solidFill>
                  <a:schemeClr val="bg1"/>
                </a:solidFill>
              </a:rPr>
              <a:t> - начале </a:t>
            </a:r>
            <a:r>
              <a:rPr lang="en-US" altLang="ru-RU">
                <a:solidFill>
                  <a:schemeClr val="bg1"/>
                </a:solidFill>
              </a:rPr>
              <a:t>XI </a:t>
            </a:r>
            <a:r>
              <a:rPr lang="ru-RU" altLang="ru-RU">
                <a:solidFill>
                  <a:schemeClr val="bg1"/>
                </a:solidFill>
              </a:rPr>
              <a:t>вв.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984750" cy="61674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5249863" y="333375"/>
            <a:ext cx="37750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300">
                <a:solidFill>
                  <a:schemeClr val="bg1"/>
                </a:solidFill>
              </a:rPr>
              <a:t>Вся Европа покрыта  </a:t>
            </a:r>
          </a:p>
          <a:p>
            <a:pPr eaLnBrk="1" hangingPunct="1"/>
            <a:r>
              <a:rPr lang="ru-RU" altLang="ru-RU" sz="2300">
                <a:solidFill>
                  <a:schemeClr val="bg1"/>
                </a:solidFill>
              </a:rPr>
              <a:t>морскими  и сухопутными </a:t>
            </a:r>
          </a:p>
          <a:p>
            <a:pPr eaLnBrk="1" hangingPunct="1"/>
            <a:r>
              <a:rPr lang="ru-RU" altLang="ru-RU" sz="2300">
                <a:solidFill>
                  <a:schemeClr val="bg1"/>
                </a:solidFill>
              </a:rPr>
              <a:t>торговыми путями. </a:t>
            </a:r>
          </a:p>
          <a:p>
            <a:pPr eaLnBrk="1" hangingPunct="1"/>
            <a:r>
              <a:rPr lang="ru-RU" altLang="ru-RU" sz="2300">
                <a:solidFill>
                  <a:schemeClr val="bg1"/>
                </a:solidFill>
              </a:rPr>
              <a:t>Появилось </a:t>
            </a:r>
          </a:p>
          <a:p>
            <a:pPr eaLnBrk="1" hangingPunct="1"/>
            <a:r>
              <a:rPr lang="ru-RU" altLang="ru-RU" sz="2300">
                <a:solidFill>
                  <a:schemeClr val="bg1"/>
                </a:solidFill>
              </a:rPr>
              <a:t>большое количество </a:t>
            </a:r>
          </a:p>
          <a:p>
            <a:pPr eaLnBrk="1" hangingPunct="1"/>
            <a:r>
              <a:rPr lang="ru-RU" altLang="ru-RU" sz="2300">
                <a:solidFill>
                  <a:schemeClr val="bg1"/>
                </a:solidFill>
              </a:rPr>
              <a:t>городов.</a:t>
            </a:r>
          </a:p>
          <a:p>
            <a:pPr eaLnBrk="1" hangingPunct="1"/>
            <a:endParaRPr lang="ru-RU" altLang="ru-RU" sz="230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2300">
                <a:solidFill>
                  <a:schemeClr val="bg1"/>
                </a:solidFill>
              </a:rPr>
              <a:t>Почему произошли такие </a:t>
            </a:r>
          </a:p>
          <a:p>
            <a:pPr eaLnBrk="1" hangingPunct="1"/>
            <a:r>
              <a:rPr lang="ru-RU" altLang="ru-RU" sz="2300">
                <a:solidFill>
                  <a:schemeClr val="bg1"/>
                </a:solidFill>
              </a:rPr>
              <a:t>перемены? </a:t>
            </a:r>
          </a:p>
          <a:p>
            <a:pPr eaLnBrk="1" hangingPunct="1"/>
            <a:endParaRPr lang="ru-RU" altLang="ru-RU" sz="2300">
              <a:solidFill>
                <a:schemeClr val="bg1"/>
              </a:solidFill>
            </a:endParaRPr>
          </a:p>
          <a:p>
            <a:pPr eaLnBrk="1" hangingPunct="1"/>
            <a:endParaRPr lang="ru-RU" altLang="ru-RU" sz="2300">
              <a:solidFill>
                <a:schemeClr val="bg1"/>
              </a:solidFill>
            </a:endParaRPr>
          </a:p>
          <a:p>
            <a:pPr eaLnBrk="1" hangingPunct="1"/>
            <a:endParaRPr lang="ru-RU" altLang="ru-RU" sz="230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2300">
                <a:solidFill>
                  <a:schemeClr val="bg1"/>
                </a:solidFill>
              </a:rPr>
              <a:t>Это нам и предстоит </a:t>
            </a:r>
          </a:p>
          <a:p>
            <a:pPr eaLnBrk="1" hangingPunct="1"/>
            <a:r>
              <a:rPr lang="ru-RU" altLang="ru-RU" sz="2300">
                <a:solidFill>
                  <a:schemeClr val="bg1"/>
                </a:solidFill>
              </a:rPr>
              <a:t>узнать.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619250" y="6308725"/>
            <a:ext cx="2308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Европа в </a:t>
            </a:r>
            <a:r>
              <a:rPr lang="en-US" altLang="ru-RU">
                <a:solidFill>
                  <a:schemeClr val="bg1"/>
                </a:solidFill>
              </a:rPr>
              <a:t>XI</a:t>
            </a:r>
            <a:r>
              <a:rPr lang="ru-RU" altLang="ru-RU">
                <a:solidFill>
                  <a:schemeClr val="bg1"/>
                </a:solidFill>
              </a:rPr>
              <a:t> -</a:t>
            </a:r>
            <a:r>
              <a:rPr lang="en-US" altLang="ru-RU">
                <a:solidFill>
                  <a:schemeClr val="bg1"/>
                </a:solidFill>
              </a:rPr>
              <a:t>XIV</a:t>
            </a:r>
            <a:r>
              <a:rPr lang="ru-RU" altLang="ru-RU">
                <a:solidFill>
                  <a:schemeClr val="bg1"/>
                </a:solidFill>
              </a:rPr>
              <a:t> вв.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" y="692150"/>
            <a:ext cx="7021513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971550" y="5300663"/>
            <a:ext cx="7416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000000"/>
                </a:solidFill>
              </a:rPr>
              <a:t>Почему же в Западной Европе с </a:t>
            </a:r>
            <a:r>
              <a:rPr lang="en-US" altLang="ru-RU" sz="2800">
                <a:solidFill>
                  <a:srgbClr val="000000"/>
                </a:solidFill>
              </a:rPr>
              <a:t>XI</a:t>
            </a:r>
            <a:r>
              <a:rPr lang="ru-RU" altLang="ru-RU" sz="2800">
                <a:solidFill>
                  <a:srgbClr val="000000"/>
                </a:solidFill>
              </a:rPr>
              <a:t> века стали возникать города?</a:t>
            </a:r>
          </a:p>
          <a:p>
            <a:r>
              <a:rPr lang="ru-RU" altLang="ru-RU" sz="2800">
                <a:solidFill>
                  <a:srgbClr val="000000"/>
                </a:solidFill>
              </a:rPr>
              <a:t>Начнём исследование.</a:t>
            </a:r>
            <a:r>
              <a:rPr lang="ru-RU" altLang="ru-RU" sz="2800"/>
              <a:t>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900113" y="2565400"/>
            <a:ext cx="7127875" cy="1190625"/>
          </a:xfrm>
          <a:prstGeom prst="rect">
            <a:avLst/>
          </a:prstGeom>
          <a:solidFill>
            <a:srgbClr val="C799B8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chemeClr val="bg1"/>
                </a:solidFill>
              </a:rPr>
              <a:t>Тема урока: «Возникновение средневековых городов»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-4763" y="357188"/>
            <a:ext cx="92471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bg1"/>
                </a:solidFill>
              </a:rPr>
              <a:t>Почему  в Европе в </a:t>
            </a:r>
            <a:r>
              <a:rPr lang="en-US" altLang="ru-RU" sz="2000">
                <a:solidFill>
                  <a:schemeClr val="bg1"/>
                </a:solidFill>
              </a:rPr>
              <a:t>XI </a:t>
            </a:r>
            <a:r>
              <a:rPr lang="ru-RU" altLang="ru-RU" sz="2000">
                <a:solidFill>
                  <a:schemeClr val="bg1"/>
                </a:solidFill>
              </a:rPr>
              <a:t>веке стали появляться города?</a:t>
            </a:r>
          </a:p>
          <a:p>
            <a:pPr algn="ctr" eaLnBrk="1" hangingPunct="1"/>
            <a:r>
              <a:rPr lang="ru-RU" altLang="ru-RU" sz="2000">
                <a:solidFill>
                  <a:schemeClr val="bg1"/>
                </a:solidFill>
              </a:rPr>
              <a:t> Используйте предложенную информацию и материал учебника (с.103-105).</a:t>
            </a:r>
          </a:p>
          <a:p>
            <a:pPr algn="ctr" eaLnBrk="1" hangingPunct="1"/>
            <a:endParaRPr lang="ru-RU" altLang="ru-RU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2522537" cy="1584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196975"/>
            <a:ext cx="2519363" cy="1590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196975"/>
            <a:ext cx="2519363" cy="1584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213100"/>
            <a:ext cx="16097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573463"/>
            <a:ext cx="2705100" cy="1655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2687638" cy="1655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2051050" y="5805488"/>
            <a:ext cx="54689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Составьте цепочку логических рассуждений</a:t>
            </a:r>
            <a:r>
              <a:rPr lang="ru-RU" altLang="ru-RU" sz="240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  <a:p>
            <a:pPr eaLnBrk="1" hangingPunct="1"/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2214563" y="142875"/>
            <a:ext cx="4702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chemeClr val="bg1"/>
                </a:solidFill>
                <a:latin typeface="Constantia" pitchFamily="18" charset="0"/>
              </a:rPr>
              <a:t>Проверим, что получилось.</a:t>
            </a:r>
          </a:p>
        </p:txBody>
      </p:sp>
      <p:sp>
        <p:nvSpPr>
          <p:cNvPr id="11267" name="Прямоугольник 18"/>
          <p:cNvSpPr>
            <a:spLocks noChangeArrowheads="1"/>
          </p:cNvSpPr>
          <p:nvPr/>
        </p:nvSpPr>
        <p:spPr bwMode="auto">
          <a:xfrm>
            <a:off x="214313" y="1000125"/>
            <a:ext cx="315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Улучшение орудий труда</a:t>
            </a:r>
          </a:p>
        </p:txBody>
      </p:sp>
      <p:sp>
        <p:nvSpPr>
          <p:cNvPr id="20" name="Двойная стрелка влево/вправо 19"/>
          <p:cNvSpPr/>
          <p:nvPr/>
        </p:nvSpPr>
        <p:spPr>
          <a:xfrm flipV="1">
            <a:off x="3357563" y="1071563"/>
            <a:ext cx="785812" cy="3571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9" name="Прямоугольник 20"/>
          <p:cNvSpPr>
            <a:spLocks noChangeArrowheads="1"/>
          </p:cNvSpPr>
          <p:nvPr/>
        </p:nvSpPr>
        <p:spPr bwMode="auto">
          <a:xfrm>
            <a:off x="4214813" y="1000125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Совершенствование трудовых навыков людей</a:t>
            </a:r>
          </a:p>
        </p:txBody>
      </p:sp>
      <p:sp>
        <p:nvSpPr>
          <p:cNvPr id="11270" name="TextBox 25"/>
          <p:cNvSpPr txBox="1">
            <a:spLocks noChangeArrowheads="1"/>
          </p:cNvSpPr>
          <p:nvPr/>
        </p:nvSpPr>
        <p:spPr bwMode="auto">
          <a:xfrm>
            <a:off x="1476375" y="2205038"/>
            <a:ext cx="5413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Увеличение количества продуктов питания, </a:t>
            </a:r>
          </a:p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появление излишков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5003800" y="177323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643188" y="178593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3" name="Прямоугольник 30"/>
          <p:cNvSpPr>
            <a:spLocks noChangeArrowheads="1"/>
          </p:cNvSpPr>
          <p:nvPr/>
        </p:nvSpPr>
        <p:spPr bwMode="auto">
          <a:xfrm>
            <a:off x="571500" y="3643313"/>
            <a:ext cx="2700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Возможность обмена</a:t>
            </a:r>
          </a:p>
        </p:txBody>
      </p:sp>
      <p:sp>
        <p:nvSpPr>
          <p:cNvPr id="11274" name="Прямоугольник 31"/>
          <p:cNvSpPr>
            <a:spLocks noChangeArrowheads="1"/>
          </p:cNvSpPr>
          <p:nvPr/>
        </p:nvSpPr>
        <p:spPr bwMode="auto">
          <a:xfrm>
            <a:off x="4357688" y="3714750"/>
            <a:ext cx="458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Появление мастеров-ремесленников</a:t>
            </a:r>
          </a:p>
        </p:txBody>
      </p:sp>
      <p:sp>
        <p:nvSpPr>
          <p:cNvPr id="11275" name="Прямоугольник 32"/>
          <p:cNvSpPr>
            <a:spLocks noChangeArrowheads="1"/>
          </p:cNvSpPr>
          <p:nvPr/>
        </p:nvSpPr>
        <p:spPr bwMode="auto">
          <a:xfrm>
            <a:off x="2051050" y="4868863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Отделение ремесла от сельского хозяйства</a:t>
            </a:r>
          </a:p>
        </p:txBody>
      </p:sp>
      <p:sp>
        <p:nvSpPr>
          <p:cNvPr id="11276" name="Прямоугольник 33"/>
          <p:cNvSpPr>
            <a:spLocks noChangeArrowheads="1"/>
          </p:cNvSpPr>
          <p:nvPr/>
        </p:nvSpPr>
        <p:spPr bwMode="auto">
          <a:xfrm>
            <a:off x="3071813" y="6072188"/>
            <a:ext cx="249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>
                <a:solidFill>
                  <a:schemeClr val="bg1"/>
                </a:solidFill>
                <a:latin typeface="Constantia" pitchFamily="18" charset="0"/>
              </a:rPr>
              <a:t>Появление городов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2143125" y="3000375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357813" y="2857500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9274221">
            <a:off x="2176463" y="4106863"/>
            <a:ext cx="428625" cy="835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2155885">
            <a:off x="5848350" y="4187825"/>
            <a:ext cx="428625" cy="777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143375" y="550068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539750" y="285750"/>
            <a:ext cx="8280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sz="3600">
              <a:latin typeface="Constantia" pitchFamily="18" charset="0"/>
            </a:endParaRPr>
          </a:p>
          <a:p>
            <a:r>
              <a:rPr lang="ru-RU" altLang="ru-RU" sz="3600">
                <a:latin typeface="Constantia" pitchFamily="18" charset="0"/>
              </a:rPr>
              <a:t> </a:t>
            </a:r>
            <a:r>
              <a:rPr lang="ru-RU" altLang="ru-RU" sz="3600">
                <a:solidFill>
                  <a:schemeClr val="bg1"/>
                </a:solidFill>
                <a:latin typeface="Constantia" pitchFamily="18" charset="0"/>
              </a:rPr>
              <a:t>Придумайте  самостоятельно название схемы.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68" y="1681453"/>
            <a:ext cx="6982955" cy="328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Moderately"/>
            <a:lightRig rig="threePt" dir="t"/>
          </a:scene3d>
        </p:spPr>
      </p:pic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539750" y="5229225"/>
            <a:ext cx="8318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chemeClr val="bg1"/>
                </a:solidFill>
                <a:latin typeface="Constantia" pitchFamily="18" charset="0"/>
              </a:rPr>
              <a:t>Выделите главную причину изменений, произошедших в средневековом обществе.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85750" y="1216025"/>
            <a:ext cx="860742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altLang="ru-RU" sz="2800">
                <a:solidFill>
                  <a:schemeClr val="bg1"/>
                </a:solidFill>
              </a:rPr>
              <a:t>1. Название схемы: «Причины возникновения средневековых городов».</a:t>
            </a:r>
          </a:p>
          <a:p>
            <a:pPr eaLnBrk="0" hangingPunct="0"/>
            <a:r>
              <a:rPr lang="ru-RU" altLang="ru-RU" sz="2800">
                <a:solidFill>
                  <a:schemeClr val="bg1"/>
                </a:solidFill>
              </a:rPr>
              <a:t> </a:t>
            </a:r>
          </a:p>
          <a:p>
            <a:pPr eaLnBrk="0" hangingPunct="0"/>
            <a:r>
              <a:rPr lang="ru-RU" altLang="ru-RU" sz="2800">
                <a:solidFill>
                  <a:schemeClr val="bg1"/>
                </a:solidFill>
              </a:rPr>
              <a:t>2. Главная причина изменений – развитие хозяйства. </a:t>
            </a:r>
          </a:p>
          <a:p>
            <a:pPr eaLnBrk="0" hangingPunct="0"/>
            <a:endParaRPr lang="ru-RU" altLang="ru-RU" sz="2800">
              <a:solidFill>
                <a:schemeClr val="bg1"/>
              </a:solidFill>
            </a:endParaRPr>
          </a:p>
          <a:p>
            <a:pPr eaLnBrk="0" hangingPunct="0"/>
            <a:r>
              <a:rPr lang="ru-RU" altLang="ru-RU" sz="2800">
                <a:solidFill>
                  <a:schemeClr val="bg1"/>
                </a:solidFill>
              </a:rPr>
              <a:t>Будет ли эта причина основной в переменах сегодняшнего времени? </a:t>
            </a:r>
          </a:p>
          <a:p>
            <a:pPr eaLnBrk="0" hangingPunct="0"/>
            <a:r>
              <a:rPr lang="ru-RU" altLang="ru-RU" sz="2800">
                <a:solidFill>
                  <a:schemeClr val="bg1"/>
                </a:solidFill>
              </a:rPr>
              <a:t>Отделение ремесла от сельского хозяйства и появление городов было настоящей революцией в обществе!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>
    <a:extraClrScheme>
      <a:clrScheme name="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мажная 2">
        <a:dk1>
          <a:srgbClr val="444D26"/>
        </a:dk1>
        <a:lt1>
          <a:srgbClr val="080808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060606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 2">
    <a:dk1>
      <a:srgbClr val="444D26"/>
    </a:dk1>
    <a:lt1>
      <a:srgbClr val="080808"/>
    </a:lt1>
    <a:dk2>
      <a:srgbClr val="000000"/>
    </a:dk2>
    <a:lt2>
      <a:srgbClr val="FEFAC9"/>
    </a:lt2>
    <a:accent1>
      <a:srgbClr val="A5B592"/>
    </a:accent1>
    <a:accent2>
      <a:srgbClr val="F3A447"/>
    </a:accent2>
    <a:accent3>
      <a:srgbClr val="AAAAAA"/>
    </a:accent3>
    <a:accent4>
      <a:srgbClr val="060606"/>
    </a:accent4>
    <a:accent5>
      <a:srgbClr val="CFD7C7"/>
    </a:accent5>
    <a:accent6>
      <a:srgbClr val="DC943F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419</TotalTime>
  <Words>646</Words>
  <Application>Microsoft Office PowerPoint</Application>
  <PresentationFormat>Экран (4:3)</PresentationFormat>
  <Paragraphs>136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Constantia</vt:lpstr>
      <vt:lpstr>Wingdings 2</vt:lpstr>
      <vt:lpstr>Calibri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Объясните почему названия многих средневековых городов имеют окончания: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понятия</vt:lpstr>
      <vt:lpstr>Докажите, что данные требования затрудняли подмастерьям доступ в цех.</vt:lpstr>
      <vt:lpstr>Презентация PowerPoint</vt:lpstr>
      <vt:lpstr>Презентация PowerPoint</vt:lpstr>
      <vt:lpstr>Почему к поясу торговца прикреплен меч?</vt:lpstr>
      <vt:lpstr>Представьте, что вы купец из Любека. Вам нужно отправиться с товаром в Данциг(Гданьск). Какой путь предпочтительней – по суше или по морю?</vt:lpstr>
      <vt:lpstr>Презентация PowerPoint</vt:lpstr>
      <vt:lpstr>Перед вами названия известных средневековых городов. Распределите их по соответствующим группам. Один и тот же город может быть представлен в разных группах. Используйте карту.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 Нерик</dc:creator>
  <cp:lastModifiedBy>Азарскова Надежда Викторовна</cp:lastModifiedBy>
  <cp:revision>25</cp:revision>
  <dcterms:created xsi:type="dcterms:W3CDTF">2011-07-25T15:27:49Z</dcterms:created>
  <dcterms:modified xsi:type="dcterms:W3CDTF">2016-01-19T06:19:26Z</dcterms:modified>
</cp:coreProperties>
</file>