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335" r:id="rId4"/>
    <p:sldId id="339" r:id="rId5"/>
    <p:sldId id="338" r:id="rId6"/>
    <p:sldId id="333" r:id="rId7"/>
    <p:sldId id="296" r:id="rId8"/>
    <p:sldId id="297" r:id="rId9"/>
    <p:sldId id="298" r:id="rId10"/>
    <p:sldId id="299" r:id="rId11"/>
    <p:sldId id="301" r:id="rId12"/>
    <p:sldId id="342" r:id="rId13"/>
    <p:sldId id="343" r:id="rId14"/>
    <p:sldId id="303" r:id="rId15"/>
    <p:sldId id="304" r:id="rId16"/>
    <p:sldId id="305" r:id="rId17"/>
    <p:sldId id="306" r:id="rId18"/>
    <p:sldId id="316" r:id="rId19"/>
    <p:sldId id="344" r:id="rId20"/>
    <p:sldId id="317" r:id="rId21"/>
    <p:sldId id="318" r:id="rId22"/>
    <p:sldId id="319" r:id="rId23"/>
    <p:sldId id="351" r:id="rId24"/>
    <p:sldId id="345" r:id="rId25"/>
    <p:sldId id="322" r:id="rId26"/>
    <p:sldId id="349" r:id="rId27"/>
    <p:sldId id="34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654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5C11A-B3ED-4EC7-951B-EBD6F9253ACD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</dgm:pt>
    <dgm:pt modelId="{1E81AC7D-647B-4E8E-BF45-4AAA3554302C}">
      <dgm:prSet phldrT="[Текст]"/>
      <dgm:spPr/>
      <dgm:t>
        <a:bodyPr/>
        <a:lstStyle/>
        <a:p>
          <a:endParaRPr lang="ru-RU" dirty="0"/>
        </a:p>
      </dgm:t>
    </dgm:pt>
    <dgm:pt modelId="{72B31098-1817-4FF9-8063-1729C8306767}" type="parTrans" cxnId="{92F354B1-0AE6-476D-A711-5156F7764DBE}">
      <dgm:prSet/>
      <dgm:spPr/>
      <dgm:t>
        <a:bodyPr/>
        <a:lstStyle/>
        <a:p>
          <a:endParaRPr lang="ru-RU"/>
        </a:p>
      </dgm:t>
    </dgm:pt>
    <dgm:pt modelId="{4F7F3286-134B-487B-827B-DF3013202E38}" type="sibTrans" cxnId="{92F354B1-0AE6-476D-A711-5156F7764DBE}">
      <dgm:prSet/>
      <dgm:spPr/>
      <dgm:t>
        <a:bodyPr/>
        <a:lstStyle/>
        <a:p>
          <a:endParaRPr lang="ru-RU"/>
        </a:p>
      </dgm:t>
    </dgm:pt>
    <dgm:pt modelId="{80F6E00F-523E-4E39-AA7A-355A69B46EB6}" type="pres">
      <dgm:prSet presAssocID="{9BA5C11A-B3ED-4EC7-951B-EBD6F9253ACD}" presName="rootNode" presStyleCnt="0">
        <dgm:presLayoutVars>
          <dgm:chMax/>
          <dgm:chPref/>
          <dgm:dir/>
          <dgm:animLvl val="lvl"/>
        </dgm:presLayoutVars>
      </dgm:prSet>
      <dgm:spPr/>
    </dgm:pt>
    <dgm:pt modelId="{2F8ED67C-0AF2-460A-A213-97762546D70C}" type="pres">
      <dgm:prSet presAssocID="{1E81AC7D-647B-4E8E-BF45-4AAA3554302C}" presName="composite" presStyleCnt="0"/>
      <dgm:spPr/>
    </dgm:pt>
    <dgm:pt modelId="{853DD807-54CF-4047-9CAA-951855B843AC}" type="pres">
      <dgm:prSet presAssocID="{1E81AC7D-647B-4E8E-BF45-4AAA3554302C}" presName="ParentText" presStyleLbl="node1" presStyleIdx="0" presStyleCnt="1" custLinFactY="-102718" custLinFactNeighborX="-50055" custLinFactNeighborY="-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BE953-4184-48EB-B13E-0821B7471FBE}" type="pres">
      <dgm:prSet presAssocID="{1E81AC7D-647B-4E8E-BF45-4AAA3554302C}" presName="Image" presStyleLbl="bgImgPlace1" presStyleIdx="0" presStyleCnt="1" custScaleX="161796" custScaleY="129130" custLinFactNeighborX="-5073" custLinFactNeighborY="-4572"/>
      <dgm:spPr/>
      <dgm:t>
        <a:bodyPr/>
        <a:lstStyle/>
        <a:p>
          <a:endParaRPr lang="ru-RU"/>
        </a:p>
      </dgm:t>
    </dgm:pt>
    <dgm:pt modelId="{5AFB3013-5AEA-4C6A-B66B-D71B957EFA22}" type="pres">
      <dgm:prSet presAssocID="{1E81AC7D-647B-4E8E-BF45-4AAA3554302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6C2FE82-AA73-46FD-AC8A-936894F8DCF2}" type="presOf" srcId="{1E81AC7D-647B-4E8E-BF45-4AAA3554302C}" destId="{853DD807-54CF-4047-9CAA-951855B843AC}" srcOrd="0" destOrd="0" presId="urn:microsoft.com/office/officeart/2008/layout/TitledPictureBlocks"/>
    <dgm:cxn modelId="{92F354B1-0AE6-476D-A711-5156F7764DBE}" srcId="{9BA5C11A-B3ED-4EC7-951B-EBD6F9253ACD}" destId="{1E81AC7D-647B-4E8E-BF45-4AAA3554302C}" srcOrd="0" destOrd="0" parTransId="{72B31098-1817-4FF9-8063-1729C8306767}" sibTransId="{4F7F3286-134B-487B-827B-DF3013202E38}"/>
    <dgm:cxn modelId="{276C401E-4356-4F8B-A684-CE5101DEA030}" type="presOf" srcId="{9BA5C11A-B3ED-4EC7-951B-EBD6F9253ACD}" destId="{80F6E00F-523E-4E39-AA7A-355A69B46EB6}" srcOrd="0" destOrd="0" presId="urn:microsoft.com/office/officeart/2008/layout/TitledPictureBlocks"/>
    <dgm:cxn modelId="{B2D41840-F542-4A5A-BA76-173B01841914}" type="presParOf" srcId="{80F6E00F-523E-4E39-AA7A-355A69B46EB6}" destId="{2F8ED67C-0AF2-460A-A213-97762546D70C}" srcOrd="0" destOrd="0" presId="urn:microsoft.com/office/officeart/2008/layout/TitledPictureBlocks"/>
    <dgm:cxn modelId="{99BA9F18-20FB-4027-9466-8327E8D89B69}" type="presParOf" srcId="{2F8ED67C-0AF2-460A-A213-97762546D70C}" destId="{853DD807-54CF-4047-9CAA-951855B843AC}" srcOrd="0" destOrd="0" presId="urn:microsoft.com/office/officeart/2008/layout/TitledPictureBlocks"/>
    <dgm:cxn modelId="{A3D024E4-D03E-4405-A65D-7DF80A4FCA44}" type="presParOf" srcId="{2F8ED67C-0AF2-460A-A213-97762546D70C}" destId="{C52BE953-4184-48EB-B13E-0821B7471FBE}" srcOrd="1" destOrd="0" presId="urn:microsoft.com/office/officeart/2008/layout/TitledPictureBlocks"/>
    <dgm:cxn modelId="{0A06B551-B9D2-495D-A47F-90517088C5E4}" type="presParOf" srcId="{2F8ED67C-0AF2-460A-A213-97762546D70C}" destId="{5AFB3013-5AEA-4C6A-B66B-D71B957EFA22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BE953-4184-48EB-B13E-0821B7471FBE}">
      <dsp:nvSpPr>
        <dsp:cNvPr id="0" name=""/>
        <dsp:cNvSpPr/>
      </dsp:nvSpPr>
      <dsp:spPr>
        <a:xfrm>
          <a:off x="0" y="12"/>
          <a:ext cx="6455978" cy="43657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DD807-54CF-4047-9CAA-951855B843AC}">
      <dsp:nvSpPr>
        <dsp:cNvPr id="0" name=""/>
        <dsp:cNvSpPr/>
      </dsp:nvSpPr>
      <dsp:spPr>
        <a:xfrm>
          <a:off x="0" y="0"/>
          <a:ext cx="3990196" cy="582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0" y="0"/>
        <a:ext cx="3990196" cy="582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78F6-67A3-4950-B9BE-0E2A134A4768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11BA-EEF6-4B5F-8520-3730168AA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78F6-67A3-4950-B9BE-0E2A134A4768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11BA-EEF6-4B5F-8520-3730168AA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78F6-67A3-4950-B9BE-0E2A134A4768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11BA-EEF6-4B5F-8520-3730168AA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78F6-67A3-4950-B9BE-0E2A134A4768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11BA-EEF6-4B5F-8520-3730168AA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78F6-67A3-4950-B9BE-0E2A134A4768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11BA-EEF6-4B5F-8520-3730168AA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78F6-67A3-4950-B9BE-0E2A134A4768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11BA-EEF6-4B5F-8520-3730168AA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78F6-67A3-4950-B9BE-0E2A134A4768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11BA-EEF6-4B5F-8520-3730168AA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78F6-67A3-4950-B9BE-0E2A134A4768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11BA-EEF6-4B5F-8520-3730168AA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78F6-67A3-4950-B9BE-0E2A134A4768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11BA-EEF6-4B5F-8520-3730168AA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78F6-67A3-4950-B9BE-0E2A134A4768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11BA-EEF6-4B5F-8520-3730168AA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78F6-67A3-4950-B9BE-0E2A134A4768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11BA-EEF6-4B5F-8520-3730168AA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478F6-67A3-4950-B9BE-0E2A134A4768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D11BA-EEF6-4B5F-8520-3730168AA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крестьянки любить умеют!» (по повести Н. М. Карамзина «Бедная Лиза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44824"/>
            <a:ext cx="7500990" cy="5357850"/>
          </a:xfrm>
        </p:spPr>
        <p:txBody>
          <a:bodyPr>
            <a:normAutofit/>
          </a:bodyPr>
          <a:lstStyle/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Познакомить учащихся с повестью Н.М.Карамзина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«Бедная Лиза» как ярким образцом произведений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сентиментализма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 учитель литература Православной классической гимназии Рыбакова О.В.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60455"/>
            <a:ext cx="2699792" cy="3171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Данилов монасты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71546"/>
            <a:ext cx="6264275" cy="4121150"/>
          </a:xfrm>
          <a:prstGeom prst="rect">
            <a:avLst/>
          </a:prstGeom>
          <a:noFill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11188" y="5445125"/>
            <a:ext cx="8064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подалее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густой зелени древних вязов, блистает златоглавый Данилов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монастырь».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14480" y="0"/>
            <a:ext cx="5643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Данилов монастырь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ело коломенсо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6517169" cy="4187710"/>
          </a:xfrm>
          <a:prstGeom prst="rect">
            <a:avLst/>
          </a:prstGeom>
          <a:noFill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5300663"/>
            <a:ext cx="8929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вдали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село Коломенское с высоким дворцом своим».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14480" y="0"/>
            <a:ext cx="5643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Село Коломенское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55650" y="1773238"/>
            <a:ext cx="770413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Пейзаж у Карамзина не только фон действия, но и средство психологической характеристики героя, «зеркало души». Вся история любви Лизы и Эраста погружена в картину жизни природы, постоянно меняющуюся соответственно стадиям развития любовного чувства.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85918" y="0"/>
            <a:ext cx="5643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Роль пейзажа в повести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11188" y="2122488"/>
            <a:ext cx="8064500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Рассказчик является полноценным героем повести.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Посредник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 читателем и жизнью героев, воплощенной его словом.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Рассказчик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задаёт эмоциональный тон повести своим переживанием за судьбы героев, его эмоции передаются читателю.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85918" y="0"/>
            <a:ext cx="56436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Образ повествователя в повести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2000232" y="1928802"/>
            <a:ext cx="2114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210078" y="1780370"/>
            <a:ext cx="4359304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«Повесть 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Петре 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Февронии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Муромских»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0" y="4502627"/>
            <a:ext cx="4733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«Барышня-крестьянка»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5786446" y="5072074"/>
            <a:ext cx="285752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7" name="WordArt 11"/>
          <p:cNvSpPr>
            <a:spLocks noChangeArrowheads="1" noChangeShapeType="1" noTextEdit="1"/>
          </p:cNvSpPr>
          <p:nvPr/>
        </p:nvSpPr>
        <p:spPr bwMode="auto">
          <a:xfrm>
            <a:off x="6072198" y="3143248"/>
            <a:ext cx="2490814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А.С.Пушкин</a:t>
            </a:r>
          </a:p>
        </p:txBody>
      </p:sp>
      <p:sp>
        <p:nvSpPr>
          <p:cNvPr id="19468" name="WordArt 12"/>
          <p:cNvSpPr>
            <a:spLocks noChangeArrowheads="1" noChangeShapeType="1" noTextEdit="1"/>
          </p:cNvSpPr>
          <p:nvPr/>
        </p:nvSpPr>
        <p:spPr bwMode="auto">
          <a:xfrm>
            <a:off x="5868144" y="1357302"/>
            <a:ext cx="314327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Ермолай-Еразм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H="1">
            <a:off x="3995936" y="1511300"/>
            <a:ext cx="1872208" cy="989001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H="1">
            <a:off x="4549005" y="3571876"/>
            <a:ext cx="1451754" cy="1009252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2405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любви и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социального неравенства 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3" grpId="0"/>
      <p:bldP spid="19464" grpId="0"/>
      <p:bldP spid="19466" grpId="0" animBg="1"/>
      <p:bldP spid="19467" grpId="0"/>
      <p:bldP spid="19468" grpId="0"/>
      <p:bldP spid="19470" grpId="0" animBg="1"/>
      <p:bldP spid="194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 descr="13"/>
          <p:cNvSpPr>
            <a:spLocks noChangeArrowheads="1" noChangeShapeType="1" noTextEdit="1"/>
          </p:cNvSpPr>
          <p:nvPr/>
        </p:nvSpPr>
        <p:spPr bwMode="auto">
          <a:xfrm>
            <a:off x="2214546" y="1571612"/>
            <a:ext cx="4786346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бедная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435492" y="2933706"/>
            <a:ext cx="3457575" cy="3671888"/>
          </a:xfrm>
          <a:prstGeom prst="upArrowCallout">
            <a:avLst>
              <a:gd name="adj1" fmla="val 25000"/>
              <a:gd name="adj2" fmla="val 25000"/>
              <a:gd name="adj3" fmla="val 17700"/>
              <a:gd name="adj4" fmla="val 6666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286380" y="2928934"/>
            <a:ext cx="3457575" cy="3671888"/>
          </a:xfrm>
          <a:prstGeom prst="upArrowCallout">
            <a:avLst>
              <a:gd name="adj1" fmla="val 25000"/>
              <a:gd name="adj2" fmla="val 25000"/>
              <a:gd name="adj3" fmla="val 17700"/>
              <a:gd name="adj4" fmla="val 6666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83568" y="4143381"/>
            <a:ext cx="305655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Социальное положение </a:t>
            </a:r>
          </a:p>
          <a:p>
            <a:pPr algn="ctr"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небогатая, живущая в бедности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580113" y="4143380"/>
            <a:ext cx="288032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Отношение автора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несчастная, горемычная, её жалко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0"/>
            <a:ext cx="6919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Социальный статус героини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4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0465E-6 L -0.21858 -3.0465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-9.9468E-7 L -0.22049 0.0002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 animBg="1"/>
      <p:bldP spid="20485" grpId="1" animBg="1"/>
      <p:bldP spid="20486" grpId="0" animBg="1"/>
      <p:bldP spid="20486" grpId="1" animBg="1"/>
      <p:bldP spid="20487" grpId="0"/>
      <p:bldP spid="20487" grpId="1"/>
      <p:bldP spid="20488" grpId="0"/>
      <p:bldP spid="2048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26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8600075"/>
              </p:ext>
            </p:extLst>
          </p:nvPr>
        </p:nvGraphicFramePr>
        <p:xfrm>
          <a:off x="714348" y="1357298"/>
          <a:ext cx="7775575" cy="4242250"/>
        </p:xfrm>
        <a:graphic>
          <a:graphicData uri="http://schemas.openxmlformats.org/drawingml/2006/table">
            <a:tbl>
              <a:tblPr/>
              <a:tblGrid>
                <a:gridCol w="3887787"/>
                <a:gridCol w="3887788"/>
              </a:tblGrid>
              <a:tr h="785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Лиза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Эраст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2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 Елизавета означает «почитающая Бога»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Прекрасная душой и телом, редкой красоты, трудилась день и ночь, любезная…крестьянка.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 Эраст означает «возлюбленный»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Довольно богатый дворянин, с изрядным умом и добрым сердцем… но слабым и ветреным. Он вёл рассеянную жизнь, думал только о своём удовольствии…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539750" y="5589588"/>
            <a:ext cx="81359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Героев разделяют не только социальные, но и нравственные барьеры.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0"/>
            <a:ext cx="5337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Сопоставление героев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Кипренский Б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4422"/>
            <a:ext cx="4152901" cy="4929222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929190" y="6150114"/>
            <a:ext cx="3960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Художник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Кипренский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«Бедная Лиза»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14282" y="1225689"/>
            <a:ext cx="44291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день своей первой встречи с Эрастом она появляется в Москве с 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ландышами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руках; при первом появлении Эраста под окнами Лизиной хижины она поит его </a:t>
            </a: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молоком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наливая его из «</a:t>
            </a: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чистой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кринки, покрытой </a:t>
            </a: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чистым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деревянным кружком» в стакан, вытертый </a:t>
            </a: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белым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полотенцем; в утро приезда Эраста на первое свидание Лиза,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«…смотрела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белые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туманы, которые волновались в воздухе».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0"/>
            <a:ext cx="8699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Мотив белизны, чистоты и свежести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92869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Первая встреча</a:t>
            </a:r>
            <a:endParaRPr lang="ru-RU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>
          <a:xfrm>
            <a:off x="357158" y="1714488"/>
            <a:ext cx="5286412" cy="3786214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«…. Лиза пришла в Москву с ландышами. Молодой, хорошо одетый человек, приятного вида, встретился ей на улице. Она показала ему цветы – и закраснелась. «Ты продаешь их, девушка?» – спросил он с улыбкою. – «Продаю», - отвечала она. – «А что тебе надобно?» – «Пять копеек».- «Это слишком дешево…….»</a:t>
            </a:r>
          </a:p>
        </p:txBody>
      </p:sp>
      <p:pic>
        <p:nvPicPr>
          <p:cNvPr id="9220" name="Рисунок 1" descr="Файл:Бедная Ли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6362" y="1532436"/>
            <a:ext cx="351763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00034" y="1500174"/>
            <a:ext cx="81439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первой встрече с Лизой он хочет </a:t>
            </a:r>
            <a:r>
              <a:rPr lang="ru-RU" sz="28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заплатить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ей за ландыши </a:t>
            </a:r>
            <a:r>
              <a:rPr lang="ru-RU" sz="28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вместо </a:t>
            </a:r>
            <a:r>
              <a:rPr lang="ru-RU" sz="28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пяти копеек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покупая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Лизину работу, он хочет «всегда </a:t>
            </a:r>
            <a:r>
              <a:rPr lang="ru-RU" sz="28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платить в десять раз дороже назначаемой ею цены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»; перед уходом на войну «он принудил ее взять у него </a:t>
            </a:r>
            <a:r>
              <a:rPr lang="ru-RU" sz="28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несколько денег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»; в армии он «вместо того, чтобы сражаться с неприятелем, играл в карты и </a:t>
            </a:r>
            <a:r>
              <a:rPr lang="ru-RU" sz="28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проиграл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почти все свое имение», из-за чего вынужден жениться на «пожилой </a:t>
            </a:r>
            <a:r>
              <a:rPr lang="ru-RU" sz="28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богатой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вдове».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71736" y="0"/>
            <a:ext cx="4357718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Мотив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денег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00298" y="2357430"/>
            <a:ext cx="4000528" cy="2286016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Н.М.Карамзин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643702" y="3571876"/>
            <a:ext cx="2271698" cy="64294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Военная служба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257800" y="4953000"/>
            <a:ext cx="3429000" cy="1600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Смерть отца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Отставка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Симбирск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" y="4876800"/>
            <a:ext cx="4114800" cy="1676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Увлечение масонством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Занятие литературой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Изучение истории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14282" y="304800"/>
            <a:ext cx="3857652" cy="1524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Симбирская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губерния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Родовитая, но небогатая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дворянская семья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72066" y="357166"/>
            <a:ext cx="3886200" cy="1447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Светское образование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Знание иностранных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языков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214282" y="2643182"/>
            <a:ext cx="2071702" cy="990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Путешествие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Европе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1285852" y="3857628"/>
            <a:ext cx="485775" cy="857256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 rot="16200000">
            <a:off x="4626769" y="5279231"/>
            <a:ext cx="485775" cy="747713"/>
          </a:xfrm>
          <a:prstGeom prst="upArrow">
            <a:avLst>
              <a:gd name="adj1" fmla="val 50000"/>
              <a:gd name="adj2" fmla="val 3848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 rot="10800000">
            <a:off x="7643834" y="1857364"/>
            <a:ext cx="485775" cy="1600200"/>
          </a:xfrm>
          <a:prstGeom prst="upArrow">
            <a:avLst>
              <a:gd name="adj1" fmla="val 50000"/>
              <a:gd name="adj2" fmla="val 8235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 rot="5400000">
            <a:off x="4391022" y="681020"/>
            <a:ext cx="485775" cy="838200"/>
          </a:xfrm>
          <a:prstGeom prst="upArrow">
            <a:avLst>
              <a:gd name="adj1" fmla="val 50000"/>
              <a:gd name="adj2" fmla="val 4313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3357554" y="1857364"/>
            <a:ext cx="381000" cy="381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 rot="10800000">
            <a:off x="7239000" y="4286256"/>
            <a:ext cx="457200" cy="666744"/>
          </a:xfrm>
          <a:prstGeom prst="upArrow">
            <a:avLst>
              <a:gd name="adj1" fmla="val 50000"/>
              <a:gd name="adj2" fmla="val 291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2" name="Picture 8" descr="Новый ри_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500306"/>
            <a:ext cx="15716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00167" y="214290"/>
            <a:ext cx="6215084" cy="1571648"/>
          </a:xfrm>
          <a:prstGeom prst="ellipse">
            <a:avLst/>
          </a:prstGeom>
          <a:solidFill>
            <a:srgbClr val="0066FF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Герои повести</a:t>
            </a:r>
          </a:p>
        </p:txBody>
      </p:sp>
      <p:sp>
        <p:nvSpPr>
          <p:cNvPr id="5" name="Овал 4"/>
          <p:cNvSpPr/>
          <p:nvPr/>
        </p:nvSpPr>
        <p:spPr>
          <a:xfrm>
            <a:off x="0" y="2143116"/>
            <a:ext cx="2857520" cy="1000132"/>
          </a:xfrm>
          <a:prstGeom prst="ellipse">
            <a:avLst/>
          </a:prstGeom>
          <a:solidFill>
            <a:srgbClr val="09ED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Эраст</a:t>
            </a:r>
          </a:p>
        </p:txBody>
      </p:sp>
      <p:sp>
        <p:nvSpPr>
          <p:cNvPr id="6" name="Овал 5"/>
          <p:cNvSpPr/>
          <p:nvPr/>
        </p:nvSpPr>
        <p:spPr>
          <a:xfrm>
            <a:off x="6215074" y="2357430"/>
            <a:ext cx="2714625" cy="857247"/>
          </a:xfrm>
          <a:prstGeom prst="ellipse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Лиза</a:t>
            </a:r>
          </a:p>
        </p:txBody>
      </p:sp>
      <p:sp>
        <p:nvSpPr>
          <p:cNvPr id="7" name="Овал 6"/>
          <p:cNvSpPr/>
          <p:nvPr/>
        </p:nvSpPr>
        <p:spPr>
          <a:xfrm>
            <a:off x="6215074" y="3929066"/>
            <a:ext cx="2643188" cy="92869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</a:p>
        </p:txBody>
      </p:sp>
      <p:sp>
        <p:nvSpPr>
          <p:cNvPr id="10" name="Овал 9"/>
          <p:cNvSpPr/>
          <p:nvPr/>
        </p:nvSpPr>
        <p:spPr>
          <a:xfrm>
            <a:off x="285720" y="4143380"/>
            <a:ext cx="2857501" cy="857256"/>
          </a:xfrm>
          <a:prstGeom prst="ellipse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мать Лизы</a:t>
            </a:r>
          </a:p>
        </p:txBody>
      </p:sp>
      <p:sp>
        <p:nvSpPr>
          <p:cNvPr id="11" name="Овал 10"/>
          <p:cNvSpPr/>
          <p:nvPr/>
        </p:nvSpPr>
        <p:spPr>
          <a:xfrm>
            <a:off x="5072066" y="5715016"/>
            <a:ext cx="3214688" cy="92869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богатая вдова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2143125" y="1643063"/>
            <a:ext cx="785813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6393669" y="1678769"/>
            <a:ext cx="642938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5000631" y="2214557"/>
            <a:ext cx="2143128" cy="12858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1678782" y="2107406"/>
            <a:ext cx="2357438" cy="1571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3893339" y="3036091"/>
            <a:ext cx="3786214" cy="1285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714480" y="5072074"/>
            <a:ext cx="2643188" cy="107157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подружка Анюта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2393156" y="3036095"/>
            <a:ext cx="3286125" cy="785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75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75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75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75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75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75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75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75"/>
                            </p:stCondLst>
                            <p:childTnLst>
                              <p:par>
                                <p:cTn id="6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75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75"/>
                            </p:stCondLst>
                            <p:childTnLst>
                              <p:par>
                                <p:cTn id="7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75"/>
                            </p:stCondLst>
                            <p:childTnLst>
                              <p:par>
                                <p:cTn id="7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28860" y="214290"/>
            <a:ext cx="3857652" cy="1143008"/>
          </a:xfrm>
          <a:prstGeom prst="ellipse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Лиза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15009" y="3143248"/>
            <a:ext cx="3143272" cy="857256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трудолюбивая</a:t>
            </a:r>
          </a:p>
        </p:txBody>
      </p:sp>
      <p:sp>
        <p:nvSpPr>
          <p:cNvPr id="6" name="Овал 5"/>
          <p:cNvSpPr/>
          <p:nvPr/>
        </p:nvSpPr>
        <p:spPr>
          <a:xfrm>
            <a:off x="6215074" y="1714488"/>
            <a:ext cx="2714644" cy="857251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кормилица</a:t>
            </a:r>
          </a:p>
        </p:txBody>
      </p:sp>
      <p:sp>
        <p:nvSpPr>
          <p:cNvPr id="7" name="Овал 6"/>
          <p:cNvSpPr/>
          <p:nvPr/>
        </p:nvSpPr>
        <p:spPr>
          <a:xfrm>
            <a:off x="285720" y="4857760"/>
            <a:ext cx="2500313" cy="785812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Божеская милость</a:t>
            </a:r>
          </a:p>
        </p:txBody>
      </p:sp>
      <p:sp>
        <p:nvSpPr>
          <p:cNvPr id="8" name="Овал 7"/>
          <p:cNvSpPr/>
          <p:nvPr/>
        </p:nvSpPr>
        <p:spPr>
          <a:xfrm>
            <a:off x="214282" y="3143248"/>
            <a:ext cx="2214563" cy="785812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отрада старости</a:t>
            </a:r>
          </a:p>
        </p:txBody>
      </p:sp>
      <p:sp>
        <p:nvSpPr>
          <p:cNvPr id="9" name="Овал 8"/>
          <p:cNvSpPr/>
          <p:nvPr/>
        </p:nvSpPr>
        <p:spPr>
          <a:xfrm>
            <a:off x="214282" y="1714488"/>
            <a:ext cx="2000264" cy="857256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милая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928927" y="5572124"/>
            <a:ext cx="2786082" cy="1143024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любезная</a:t>
            </a:r>
          </a:p>
        </p:txBody>
      </p: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 rot="10800000" flipV="1">
            <a:off x="1571604" y="785794"/>
            <a:ext cx="857256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1893076" y="1464454"/>
            <a:ext cx="1714512" cy="13573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1464447" y="2393149"/>
            <a:ext cx="3429024" cy="13573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0"/>
          </p:cNvCxnSpPr>
          <p:nvPr/>
        </p:nvCxnSpPr>
        <p:spPr>
          <a:xfrm rot="5400000">
            <a:off x="2214955" y="3464310"/>
            <a:ext cx="4214827" cy="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6215072" y="928668"/>
            <a:ext cx="857258" cy="7143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5036347" y="1750207"/>
            <a:ext cx="1857388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643570" y="4929198"/>
            <a:ext cx="2286016" cy="857256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нежная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rot="16200000" flipH="1">
            <a:off x="3714744" y="2571744"/>
            <a:ext cx="3500462" cy="1071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75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75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75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75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5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5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75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75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475"/>
                            </p:stCondLst>
                            <p:childTnLst>
                              <p:par>
                                <p:cTn id="6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975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825"/>
                            </p:stCondLst>
                            <p:childTnLst>
                              <p:par>
                                <p:cTn id="7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325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71813" y="2357430"/>
            <a:ext cx="2643187" cy="1571633"/>
          </a:xfrm>
          <a:prstGeom prst="ellipse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Лиза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00694" y="1142984"/>
            <a:ext cx="3357564" cy="857251"/>
          </a:xfrm>
          <a:prstGeom prst="ellipse">
            <a:avLst/>
          </a:prstGeom>
          <a:solidFill>
            <a:srgbClr val="09ED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любила  матушку </a:t>
            </a:r>
          </a:p>
        </p:txBody>
      </p:sp>
      <p:sp>
        <p:nvSpPr>
          <p:cNvPr id="6" name="Овал 5"/>
          <p:cNvSpPr/>
          <p:nvPr/>
        </p:nvSpPr>
        <p:spPr>
          <a:xfrm>
            <a:off x="2714612" y="357166"/>
            <a:ext cx="3214710" cy="785812"/>
          </a:xfrm>
          <a:prstGeom prst="ellipse">
            <a:avLst/>
          </a:prstGeom>
          <a:solidFill>
            <a:srgbClr val="09ED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трудолюбивая</a:t>
            </a:r>
          </a:p>
        </p:txBody>
      </p:sp>
      <p:sp>
        <p:nvSpPr>
          <p:cNvPr id="7" name="Овал 6"/>
          <p:cNvSpPr/>
          <p:nvPr/>
        </p:nvSpPr>
        <p:spPr>
          <a:xfrm>
            <a:off x="3071802" y="5715016"/>
            <a:ext cx="3857652" cy="785812"/>
          </a:xfrm>
          <a:prstGeom prst="ellipse">
            <a:avLst/>
          </a:prstGeom>
          <a:solidFill>
            <a:srgbClr val="09ED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самоотверженная</a:t>
            </a:r>
          </a:p>
        </p:txBody>
      </p:sp>
      <p:sp>
        <p:nvSpPr>
          <p:cNvPr id="8" name="Овал 7"/>
          <p:cNvSpPr/>
          <p:nvPr/>
        </p:nvSpPr>
        <p:spPr>
          <a:xfrm>
            <a:off x="6715140" y="2928934"/>
            <a:ext cx="2214562" cy="785814"/>
          </a:xfrm>
          <a:prstGeom prst="ellipse">
            <a:avLst/>
          </a:prstGeom>
          <a:solidFill>
            <a:srgbClr val="09ED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робкая</a:t>
            </a:r>
          </a:p>
        </p:txBody>
      </p:sp>
      <p:sp>
        <p:nvSpPr>
          <p:cNvPr id="9" name="Овал 8"/>
          <p:cNvSpPr/>
          <p:nvPr/>
        </p:nvSpPr>
        <p:spPr>
          <a:xfrm>
            <a:off x="214282" y="3071810"/>
            <a:ext cx="1928843" cy="857250"/>
          </a:xfrm>
          <a:prstGeom prst="ellipse">
            <a:avLst/>
          </a:prstGeom>
          <a:solidFill>
            <a:srgbClr val="09ED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чистая</a:t>
            </a:r>
          </a:p>
        </p:txBody>
      </p:sp>
      <p:sp>
        <p:nvSpPr>
          <p:cNvPr id="10" name="Овал 9"/>
          <p:cNvSpPr/>
          <p:nvPr/>
        </p:nvSpPr>
        <p:spPr>
          <a:xfrm>
            <a:off x="6215074" y="4429132"/>
            <a:ext cx="2643206" cy="857256"/>
          </a:xfrm>
          <a:prstGeom prst="ellipse">
            <a:avLst/>
          </a:prstGeom>
          <a:solidFill>
            <a:srgbClr val="09ED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услужливая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214282" y="5072074"/>
            <a:ext cx="3143250" cy="785813"/>
          </a:xfrm>
          <a:prstGeom prst="ellipse">
            <a:avLst/>
          </a:prstGeom>
          <a:solidFill>
            <a:srgbClr val="09ED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радостная душа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285720" y="1285860"/>
            <a:ext cx="2643206" cy="785812"/>
          </a:xfrm>
          <a:prstGeom prst="ellipse">
            <a:avLst/>
          </a:prstGeom>
          <a:solidFill>
            <a:srgbClr val="09ED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прелестная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4036215" y="4607727"/>
            <a:ext cx="1643074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571749" y="4000505"/>
            <a:ext cx="1285873" cy="8572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2"/>
          </p:cNvCxnSpPr>
          <p:nvPr/>
        </p:nvCxnSpPr>
        <p:spPr>
          <a:xfrm rot="10800000" flipV="1">
            <a:off x="2214547" y="3143246"/>
            <a:ext cx="857267" cy="3571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2285984" y="2000240"/>
            <a:ext cx="1071570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0"/>
          </p:cNvCxnSpPr>
          <p:nvPr/>
        </p:nvCxnSpPr>
        <p:spPr>
          <a:xfrm rot="5400000" flipH="1" flipV="1">
            <a:off x="3822298" y="1785531"/>
            <a:ext cx="1143008" cy="7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429256" y="1928803"/>
            <a:ext cx="744539" cy="7143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6"/>
            <a:endCxn id="8" idx="2"/>
          </p:cNvCxnSpPr>
          <p:nvPr/>
        </p:nvCxnSpPr>
        <p:spPr>
          <a:xfrm>
            <a:off x="5715000" y="3143247"/>
            <a:ext cx="1000140" cy="1785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4" idx="5"/>
          </p:cNvCxnSpPr>
          <p:nvPr/>
        </p:nvCxnSpPr>
        <p:spPr>
          <a:xfrm rot="16200000" flipH="1">
            <a:off x="5334942" y="3691875"/>
            <a:ext cx="944543" cy="9585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8976" y="313494"/>
            <a:ext cx="4504995" cy="2956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36" y="317645"/>
            <a:ext cx="4072424" cy="6118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7276" y="3269898"/>
            <a:ext cx="2372956" cy="3488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3158" y="3269433"/>
            <a:ext cx="2280842" cy="3495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41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Лиза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EBE0"/>
              </a:clrFrom>
              <a:clrTo>
                <a:srgbClr val="F3EB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252" y="571500"/>
            <a:ext cx="3067082" cy="4009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123107" y="685094"/>
            <a:ext cx="589912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«Лиза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рыдала — Эраст плакал — оставил её — она упала — стала на колени, подняла руки к небу и смотрела на Эраста, который удалялся — далее —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и, наконец, скрылся, — воссияло солнце, и Лиза, оставленная, бедная, лишилась чувств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памяти».</a:t>
            </a:r>
          </a:p>
          <a:p>
            <a:pPr algn="ctr">
              <a:spcBef>
                <a:spcPct val="50000"/>
              </a:spcBef>
            </a:pPr>
            <a:endParaRPr lang="ru-RU" sz="2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Сцена расставания героев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00235"/>
            <a:ext cx="2875951" cy="3533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73498"/>
            <a:ext cx="3600400" cy="237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357290" y="357166"/>
            <a:ext cx="7143771" cy="1928816"/>
          </a:xfrm>
          <a:prstGeom prst="ellipse">
            <a:avLst/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Причины самоубийства Лизы</a:t>
            </a:r>
          </a:p>
        </p:txBody>
      </p:sp>
      <p:sp>
        <p:nvSpPr>
          <p:cNvPr id="6" name="Овал 5"/>
          <p:cNvSpPr/>
          <p:nvPr/>
        </p:nvSpPr>
        <p:spPr>
          <a:xfrm>
            <a:off x="5000628" y="4714884"/>
            <a:ext cx="3143272" cy="107157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Потеря смысла жизни</a:t>
            </a:r>
          </a:p>
        </p:txBody>
      </p:sp>
      <p:sp>
        <p:nvSpPr>
          <p:cNvPr id="7" name="Овал 6"/>
          <p:cNvSpPr/>
          <p:nvPr/>
        </p:nvSpPr>
        <p:spPr>
          <a:xfrm>
            <a:off x="1857356" y="5643578"/>
            <a:ext cx="2928958" cy="10001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Измена Эраста</a:t>
            </a:r>
          </a:p>
        </p:txBody>
      </p:sp>
      <p:sp>
        <p:nvSpPr>
          <p:cNvPr id="8" name="Овал 7"/>
          <p:cNvSpPr/>
          <p:nvPr/>
        </p:nvSpPr>
        <p:spPr>
          <a:xfrm>
            <a:off x="214282" y="4357694"/>
            <a:ext cx="2928958" cy="9286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Легкомыслие Эраста</a:t>
            </a:r>
          </a:p>
        </p:txBody>
      </p:sp>
      <p:sp>
        <p:nvSpPr>
          <p:cNvPr id="9" name="Овал 8"/>
          <p:cNvSpPr/>
          <p:nvPr/>
        </p:nvSpPr>
        <p:spPr>
          <a:xfrm>
            <a:off x="142844" y="2786058"/>
            <a:ext cx="2214578" cy="92869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Любовь к Эрасту</a:t>
            </a:r>
          </a:p>
        </p:txBody>
      </p:sp>
      <p:sp>
        <p:nvSpPr>
          <p:cNvPr id="10" name="Овал 9"/>
          <p:cNvSpPr/>
          <p:nvPr/>
        </p:nvSpPr>
        <p:spPr>
          <a:xfrm>
            <a:off x="6357950" y="3000372"/>
            <a:ext cx="2571768" cy="10001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Обманутое доверие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2143109" y="2143114"/>
            <a:ext cx="928695" cy="7858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8" idx="7"/>
          </p:cNvCxnSpPr>
          <p:nvPr/>
        </p:nvCxnSpPr>
        <p:spPr>
          <a:xfrm rot="5400000">
            <a:off x="2182111" y="2746749"/>
            <a:ext cx="2279141" cy="12147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2500298" y="3500438"/>
            <a:ext cx="3357586" cy="928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4893471" y="3178967"/>
            <a:ext cx="2357454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6858016" y="2214555"/>
            <a:ext cx="857257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00034" y="857232"/>
            <a:ext cx="8135937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герои не смогли быть счастливы, только ли социальное неравенство явилось препятствием их счастью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 понимаете значение слов Карамзина: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 крестьянки любить умеют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проявляются в повести черты сентиментализма?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Какие ее эпизоды показались вам особенно трогательными?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чем смысл заглавия?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Какие, на ваш взгляд, чувства воспитывает в читателях повесть Карамзина?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Итоги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2332037"/>
            <a:ext cx="7829576" cy="4525963"/>
          </a:xfrm>
        </p:spPr>
        <p:txBody>
          <a:bodyPr/>
          <a:lstStyle/>
          <a:p>
            <a:pPr marL="609600" indent="-60960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Письменно ответить на вопрос:</a:t>
            </a:r>
          </a:p>
          <a:p>
            <a:pPr marL="609600" indent="-60960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Какие чувства у вас вызвала повесть Н.М. Карамзина </a:t>
            </a:r>
          </a:p>
          <a:p>
            <a:pPr marL="609600" indent="-60960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«Бедная Лиза»?</a:t>
            </a:r>
          </a:p>
          <a:p>
            <a:pPr marL="609600" indent="-609600" algn="just">
              <a:buNone/>
            </a:pP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Сентиментализм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7824814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Художественное направление (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течение)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искусстве и литературе   конца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– начала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веков.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англ.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SENTIMENTAL –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чувствительный.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Изящное изображение основного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повседневного» 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П.А.Вяземский)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Работа с полотном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Новый ри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1071546"/>
            <a:ext cx="400206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 descr="Новый ри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66800"/>
            <a:ext cx="3857652" cy="507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5720" y="6150114"/>
            <a:ext cx="41386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Ф. Рокотов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«Портрет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Екатерины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286380" y="6150114"/>
            <a:ext cx="335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Боровиковский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«Екатерина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29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4107520"/>
              </p:ext>
            </p:extLst>
          </p:nvPr>
        </p:nvGraphicFramePr>
        <p:xfrm>
          <a:off x="0" y="785793"/>
          <a:ext cx="9144000" cy="6072231"/>
        </p:xfrm>
        <a:graphic>
          <a:graphicData uri="http://schemas.openxmlformats.org/drawingml/2006/table">
            <a:tbl>
              <a:tblPr/>
              <a:tblGrid>
                <a:gridCol w="3471863"/>
                <a:gridCol w="2038350"/>
                <a:gridCol w="3633787"/>
              </a:tblGrid>
              <a:tr h="77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Классицизм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Линия сравнения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Сентиментализм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5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Воспитание человека в духе верности государству, культ разума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Основная идея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Стремление представить человеческую личность                        в движениях души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0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Гражданская , общественная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Основная тематика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Любовная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01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Строгое деление                           на положительных                                и отрицательных, однолинейность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Герои 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характеры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Отказ от прямолинейности                  в оценке характеров, внимание к простым людям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0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Вспомогательная, условная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Роль пейзажа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Средство психологической характеристики героев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6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Трагедия, ода, эпопея, комедия, басня, сатира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Основные жанры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Повесть, путешествие, роман в письмах, дневник, элегия, послание, идиллия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500430" y="500042"/>
            <a:ext cx="1943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Сравнительная таблица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772400" cy="71438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История создания повести</a:t>
            </a:r>
            <a:endParaRPr lang="ru-RU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>
          <a:xfrm>
            <a:off x="4214810" y="1000108"/>
            <a:ext cx="4714908" cy="5143535"/>
          </a:xfrm>
        </p:spPr>
        <p:txBody>
          <a:bodyPr>
            <a:noAutofit/>
          </a:bodyPr>
          <a:lstStyle/>
          <a:p>
            <a:pPr indent="357188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Повесть «Бедная Лиза» написана  в 1792 году. В 1796 году повесть вышла отдельной книгой.</a:t>
            </a:r>
          </a:p>
          <a:p>
            <a:pPr indent="357188" eaLnBrk="1" hangingPunct="1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Повесть «Бедная Лиза» потому и была принята русской публикой с таким восторгом, что в этом произведении Карамзин первый у нас высказал  «новое слово».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3500462" cy="4929222"/>
          </a:xfrm>
          <a:prstGeom prst="rect">
            <a:avLst/>
          </a:prstGeom>
          <a:noFill/>
          <a:ln w="57150">
            <a:solidFill>
              <a:srgbClr val="660033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 descr="ф2"/>
          <p:cNvSpPr>
            <a:spLocks noChangeArrowheads="1" noChangeShapeType="1" noTextEdit="1"/>
          </p:cNvSpPr>
          <p:nvPr/>
        </p:nvSpPr>
        <p:spPr bwMode="auto">
          <a:xfrm>
            <a:off x="1071538" y="0"/>
            <a:ext cx="7099325" cy="15557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WordArt 5" descr="ф2"/>
          <p:cNvSpPr>
            <a:spLocks noChangeArrowheads="1" noChangeShapeType="1" noTextEdit="1"/>
          </p:cNvSpPr>
          <p:nvPr/>
        </p:nvSpPr>
        <p:spPr bwMode="auto">
          <a:xfrm>
            <a:off x="1258888" y="5157788"/>
            <a:ext cx="648176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42909" y="0"/>
            <a:ext cx="79200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«Может быть, никто из живущих в Москве не знает так хорошо окрестностей города сего, как я, потому что никто чаще моего не бродит пешком, без плана, без цели – куда глаза глядят – по лугам и рощам, по холмам 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равнинам»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263689322"/>
              </p:ext>
            </p:extLst>
          </p:nvPr>
        </p:nvGraphicFramePr>
        <p:xfrm>
          <a:off x="1071538" y="2246769"/>
          <a:ext cx="6988674" cy="4522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351" y="2274215"/>
            <a:ext cx="7056784" cy="5071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симонов монасты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628" y="116633"/>
            <a:ext cx="6970182" cy="4509342"/>
          </a:xfrm>
          <a:prstGeom prst="rect">
            <a:avLst/>
          </a:prstGeom>
          <a:noFill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79930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«Но всего приятнее для меня то место, на котором возвышаются мрачные готические башни Си…нова монастыря».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москва-р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517" y="620688"/>
            <a:ext cx="6667500" cy="4071966"/>
          </a:xfrm>
          <a:prstGeom prst="rect">
            <a:avLst/>
          </a:prstGeom>
          <a:noFill/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71348" y="4797152"/>
            <a:ext cx="83518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 другой стороне реки видна дубовая роща, подле которой пасутся многочисленные стада: там молодые пастухи, сидя под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тенью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дерев, поют простые, унылые песни и сокращают тем летние дни, столь для них однообразные».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14480" y="0"/>
            <a:ext cx="5643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Москва-река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963</Words>
  <Application>Microsoft Office PowerPoint</Application>
  <PresentationFormat>Экран (4:3)</PresentationFormat>
  <Paragraphs>145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 «И крестьянки любить умеют!» (по повести Н. М. Карамзина «Бедная Лиза»)    Цель урока: </vt:lpstr>
      <vt:lpstr>Слайд 2</vt:lpstr>
      <vt:lpstr>Сентиментализм</vt:lpstr>
      <vt:lpstr>Работа с полотном</vt:lpstr>
      <vt:lpstr>Слайд 5</vt:lpstr>
      <vt:lpstr>История создания повести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Первая встреча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литературы по теме: Николай Михайлович Карамзин (1766 – 1826)</dc:title>
  <dc:creator>Admin</dc:creator>
  <cp:lastModifiedBy>XTreme.ws</cp:lastModifiedBy>
  <cp:revision>69</cp:revision>
  <dcterms:created xsi:type="dcterms:W3CDTF">2011-09-28T11:57:19Z</dcterms:created>
  <dcterms:modified xsi:type="dcterms:W3CDTF">2016-01-18T16:14:20Z</dcterms:modified>
</cp:coreProperties>
</file>