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56" r:id="rId2"/>
    <p:sldId id="256" r:id="rId3"/>
    <p:sldId id="297" r:id="rId4"/>
    <p:sldId id="298" r:id="rId5"/>
    <p:sldId id="315" r:id="rId6"/>
    <p:sldId id="329" r:id="rId7"/>
    <p:sldId id="330" r:id="rId8"/>
    <p:sldId id="307" r:id="rId9"/>
    <p:sldId id="318" r:id="rId10"/>
    <p:sldId id="319" r:id="rId11"/>
    <p:sldId id="320" r:id="rId12"/>
    <p:sldId id="340" r:id="rId13"/>
    <p:sldId id="321" r:id="rId14"/>
    <p:sldId id="334" r:id="rId15"/>
    <p:sldId id="322" r:id="rId16"/>
    <p:sldId id="325" r:id="rId17"/>
    <p:sldId id="336" r:id="rId18"/>
    <p:sldId id="339" r:id="rId19"/>
    <p:sldId id="323" r:id="rId20"/>
    <p:sldId id="324" r:id="rId21"/>
    <p:sldId id="335" r:id="rId22"/>
    <p:sldId id="333" r:id="rId23"/>
    <p:sldId id="343" r:id="rId24"/>
    <p:sldId id="353" r:id="rId25"/>
    <p:sldId id="354" r:id="rId26"/>
    <p:sldId id="355" r:id="rId27"/>
    <p:sldId id="327" r:id="rId28"/>
    <p:sldId id="316" r:id="rId29"/>
    <p:sldId id="338" r:id="rId30"/>
    <p:sldId id="33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102" autoAdjust="0"/>
  </p:normalViewPr>
  <p:slideViewPr>
    <p:cSldViewPr>
      <p:cViewPr varScale="1">
        <p:scale>
          <a:sx n="79" d="100"/>
          <a:sy n="79" d="100"/>
        </p:scale>
        <p:origin x="-12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96AFD-10A8-48BD-A35C-5E8DD80B82B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CAF9F-A2C6-42CB-9D80-4074FEC42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CAF9F-A2C6-42CB-9D80-4074FEC42FB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285992"/>
            <a:ext cx="8501122" cy="142876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20699999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Нюрнбергский процесс</a:t>
            </a:r>
            <a:endParaRPr lang="ru-RU" sz="60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3" y="214291"/>
            <a:ext cx="2786081" cy="191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15604" y="4143380"/>
            <a:ext cx="3042644" cy="204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0"/>
            <a:ext cx="2500330" cy="190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4500570"/>
            <a:ext cx="2919640" cy="191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43240" y="3643314"/>
            <a:ext cx="2742718" cy="180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00364" y="500042"/>
            <a:ext cx="2666986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91977" y="2500306"/>
            <a:ext cx="2066303" cy="157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2500306"/>
            <a:ext cx="2286016" cy="143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8" name="Picture 4" descr="Цветные фотографии нацистской Герман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428604"/>
            <a:ext cx="4943475" cy="3643338"/>
          </a:xfrm>
          <a:prstGeom prst="rect">
            <a:avLst/>
          </a:prstGeom>
          <a:noFill/>
        </p:spPr>
      </p:pic>
      <p:pic>
        <p:nvPicPr>
          <p:cNvPr id="6" name="Picture 2" descr="Цветные фотографии нацистской Германи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66"/>
            <a:ext cx="4657755" cy="3571900"/>
          </a:xfrm>
          <a:prstGeom prst="rect">
            <a:avLst/>
          </a:prstGeom>
          <a:noFill/>
        </p:spPr>
      </p:pic>
      <p:pic>
        <p:nvPicPr>
          <p:cNvPr id="67590" name="Picture 6" descr="Цветные фотографии нацистской Германии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643314"/>
            <a:ext cx="3000396" cy="3000396"/>
          </a:xfrm>
          <a:prstGeom prst="rect">
            <a:avLst/>
          </a:prstGeom>
          <a:noFill/>
        </p:spPr>
      </p:pic>
      <p:pic>
        <p:nvPicPr>
          <p:cNvPr id="67592" name="Picture 8" descr="http://www.annefrankguide.net/en-us/content/5_07_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43636" y="4071942"/>
            <a:ext cx="2795566" cy="2428892"/>
          </a:xfrm>
          <a:prstGeom prst="rect">
            <a:avLst/>
          </a:prstGeom>
          <a:noFill/>
        </p:spPr>
      </p:pic>
      <p:pic>
        <p:nvPicPr>
          <p:cNvPr id="9" name="Picture 2" descr="Цветные фотографии нацистской Германии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43240" y="3643314"/>
            <a:ext cx="321471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58" y="428605"/>
            <a:ext cx="8429684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Обвинения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2.Преступления против мира.</a:t>
            </a:r>
          </a:p>
          <a:p>
            <a:pPr algn="ctr"/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/>
              <a:t>“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Все обвиняемые и различные другие лица в течение ряда лет до 8 мая 1945 года участвовали в планировании, подготовке, развязывании и ведении агрессивных войн, которые также являлись войнами в нарушение международных договоров, соглашений и обязательств: против Польши - 1 сентября 1939 года, против Соединенного Королевства и Франции - 3 сентября 1939 года, против Дании и Норвегии - 9 апреля 1940 года, против Бельгии, Нидерландов, Люксембурга - 10 мая 1940 года, против Югославии и Греции - 6 апреля 1941 года, против СССР - 22 июня 1941 года, против США - 11 декабря 1941 года.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www.ww2incolor.com/d/65540-2/Polish-civiliansEXECUT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642918"/>
            <a:ext cx="3929090" cy="2714644"/>
          </a:xfrm>
          <a:prstGeom prst="rect">
            <a:avLst/>
          </a:prstGeom>
          <a:noFill/>
        </p:spPr>
      </p:pic>
      <p:pic>
        <p:nvPicPr>
          <p:cNvPr id="7" name="Picture 2" descr="http://ic.pics.livejournal.com/stevekyiv/29332183/678185/678185_64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3714752"/>
            <a:ext cx="4071966" cy="27860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357166"/>
            <a:ext cx="450059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Вторая мировая война была самой кровавой, масштабной и разрушительной в истории человечества. Она продолжалась 2194 дня, в ней приняло участие 61 государство мира, при этом 40 из них были непосредственной ареной военных действий. площадь территорий, на которых шли бои составляла  22 млн. кв. км.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Фото: 6471-2947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928670"/>
            <a:ext cx="4214842" cy="292895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42910" y="428605"/>
            <a:ext cx="8072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Ужасы войны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857232"/>
            <a:ext cx="43577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Число ее жертв до сих пор уточняется, приближаясь к 100 млн. убитых и раненых. Наибольшие потери понесли Китай (около 35 млн. </a:t>
            </a:r>
            <a:r>
              <a:rPr lang="ru-RU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чело-век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 и СССР (около 27 млн. человек).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ковентри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7356" y="3286124"/>
            <a:ext cx="535785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Вторая Мировая в Тихом океане (105 фото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60" y="3143248"/>
            <a:ext cx="4143404" cy="3143272"/>
          </a:xfrm>
          <a:prstGeom prst="rect">
            <a:avLst/>
          </a:prstGeom>
          <a:noFill/>
        </p:spPr>
      </p:pic>
      <p:pic>
        <p:nvPicPr>
          <p:cNvPr id="4" name="Picture 4" descr="http://pics2.pokazuha.ru/p442/9/r/6304479ir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428604"/>
            <a:ext cx="3929090" cy="32147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500042"/>
            <a:ext cx="38576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Военные расходы и военные убытки составили 4 триллиона долларов. Материальные затраты достигли 60—70 % национального дохода воевавших государств.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85786" y="428604"/>
            <a:ext cx="76438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Рудольф Гесс, заместитель А.Гитлера по партии, подсудимый Нюрнбергского процесса.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М.Борман, Р.Гесс, Р.Лей в 1935 г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14686"/>
            <a:ext cx="3214710" cy="2505075"/>
          </a:xfrm>
          <a:prstGeom prst="rect">
            <a:avLst/>
          </a:prstGeom>
          <a:noFill/>
        </p:spPr>
      </p:pic>
      <p:pic>
        <p:nvPicPr>
          <p:cNvPr id="8196" name="Picture 4" descr="http://www.hrono.ru/img/vov/gess_rudol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285860"/>
            <a:ext cx="2500330" cy="3071834"/>
          </a:xfrm>
          <a:prstGeom prst="rect">
            <a:avLst/>
          </a:prstGeom>
          <a:noFill/>
        </p:spPr>
      </p:pic>
      <p:pic>
        <p:nvPicPr>
          <p:cNvPr id="8198" name="Picture 6" descr="http://www.hrono.ru/img/vov/gitl_gess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14678" y="1857364"/>
            <a:ext cx="3071833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8596" y="428604"/>
            <a:ext cx="835824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Обвинения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3.Военные преступления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Убийства и жестокое обращение с гражданским населением на оккупированных территориях и в открытом море.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Увод гражданского населения оккупированных территорий в рабство и для других целей.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Убийства и жестокое обращение с военнопленными и военнослужащими стран, с которыми Германия находилась в состоянии войны, а также с лицами, находившимися в плавании в открытом море.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Бесцельные разрушения больших и малых городов и деревень, опустошения, не оправданные военной необходимостью.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Германизация оккупированных территорий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58" y="5500702"/>
            <a:ext cx="4000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Герман Геринг на трибуне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28604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Герман Геринг, «нацист № 2», подсудимый Нюрнбергского процесса.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Гитлер, Геббельс, Герин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71612"/>
            <a:ext cx="3929090" cy="3857652"/>
          </a:xfrm>
          <a:prstGeom prst="rect">
            <a:avLst/>
          </a:prstGeom>
          <a:noFill/>
        </p:spPr>
      </p:pic>
      <p:pic>
        <p:nvPicPr>
          <p:cNvPr id="10" name="Picture 2" descr="http://www.hrono.ru/img/vov/gering_tri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571612"/>
            <a:ext cx="3571900" cy="392909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714876" y="5429264"/>
            <a:ext cx="4143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А.Гитлер , Г.Геринг на митинге.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 descr="Г.Геринг во время Нюрнбергского процесс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071678"/>
            <a:ext cx="4071966" cy="4143404"/>
          </a:xfrm>
          <a:prstGeom prst="rect">
            <a:avLst/>
          </a:prstGeom>
          <a:noFill/>
        </p:spPr>
      </p:pic>
      <p:pic>
        <p:nvPicPr>
          <p:cNvPr id="5" name="Picture 9" descr="http://waralbum.ru/wp-content/uploads/yapb_cache/9d3b5a6140083907868130c7635d0b3d1f867384629d42bf945ab6e7ff664c92.39664dly7nmscw0sk8s0c4scg.a4c4bbbo8s0s8gkgs4ksg8ckc.th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2071678"/>
            <a:ext cx="4000528" cy="42148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714356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Герман Геринг на заседании суда в Нюрнберге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335846"/>
            <a:ext cx="871543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Обвинения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Против человечности.</a:t>
            </a:r>
          </a:p>
          <a:p>
            <a:pPr algn="ctr"/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Все обвиняемые совершили преступления против человечности в период с 1939 года по 8 мая 1945 года в Германии и на территориях, оккупированных германскими вооруженными силами .Обвиняемые проводили политику преследования, репрессий и истребления тех граждан, которые были врагами нацистского правительства, нацисты бросали в тюрьмы людей без судебного процесса, содержали их в так называемом "предварительном заключении" и концентрационных лагерях, подвергали их преследованиям, унижениям, порабощению, пыткам, убивали их.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500043"/>
            <a:ext cx="51435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Нюрнбергский процесс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— международный судебный процесс над бывшими руководителями 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гитлеров-ской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Германии. Проходил с 10 часов утра 20 ноября 1945 по 1октября 1946 года в Международном военном трибунале в Нюрнберге(Германия), располагавшемся в «Зале 600» здания суда присяжных в Нюрнберге.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upload.wikimedia.org/wikipedia/commons/thumb/b/b6/%D0%97%D0%B4%D0%B0%D0%BD%D0%B8%D0%B5_%D1%81%D1%83%D0%B4%D0%B0_%D0%BF%D1%80%D0%B8%D1%81%D1%8F%D0%B6%D0%BD%D1%8B%D1%85.%D0%9D%D1%8E%D1%80%D0%BD%D0%B1%D0%B5%D1%80%D0%B3.jpg/200px-%D0%97%D0%B4%D0%B0%D0%BD%D0%B8%D0%B5_%D1%81%D1%83%D0%B4%D0%B0_%D0%BF%D1%80%D0%B8%D1%81%D1%8F%D0%B6%D0%BD%D1%8B%D1%85.%D0%9D%D1%8E%D1%80%D0%BD%D0%B1%D0%B5%D1%80%D0%B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57166"/>
            <a:ext cx="3429024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286380" y="5286388"/>
            <a:ext cx="3286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Здание суда присяжных. Нюрнберг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 descr="http://topwar.ru/uploads/posts/2012-09/1347159672_nara___531275.cx1q1k8iokgk0gswok0c8sgo4.ejcuplo1l0oo0sk8c40s8osc4.th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214554"/>
            <a:ext cx="4049950" cy="38576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28604"/>
            <a:ext cx="91439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Почти половину общих потерь составили потери гражданского населения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Концлагеря</a:t>
            </a:r>
          </a:p>
          <a:p>
            <a:pPr algn="ctr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im2-tub-ru.yandex.net/i?id=330786910-20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285992"/>
            <a:ext cx="3857652" cy="3714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 descr="http://www.ushmm.org/lcmedia/photo/lc/image/19/195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4071966" cy="36433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4357694"/>
            <a:ext cx="4429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Советские военнопленные в концентрационном лагере Маутхаузен. Австрия, январь 1942 года.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ushmm.org/lcmedia/photo/lc/image/03/03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500042"/>
            <a:ext cx="4143404" cy="3643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628" y="4357694"/>
            <a:ext cx="3786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Человеческие останки, найденные в крематории концентрационного лагеря Дахау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 descr="http://waralbum.ru/wp-content/uploads/yapb_cache/vov_1941_1945_1000_406.2k1iliif4nggo44gcg4w048ss.ejcuplo1l0oo0sk8c40s8osc4.th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1785926"/>
            <a:ext cx="3929090" cy="3933820"/>
          </a:xfrm>
          <a:prstGeom prst="rect">
            <a:avLst/>
          </a:prstGeom>
          <a:noFill/>
        </p:spPr>
      </p:pic>
      <p:pic>
        <p:nvPicPr>
          <p:cNvPr id="6" name="Picture 2" descr="http://www.vovfoto.ru/_ph/7/2/73194952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1785926"/>
            <a:ext cx="4000528" cy="39290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642918"/>
            <a:ext cx="8001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Убийство мирных граждан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282" y="571480"/>
            <a:ext cx="8572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Угон гражданского населения на работу  в Германию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http://im4-tub-ru.yandex.net/i?id=383634095-1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14554"/>
            <a:ext cx="4071966" cy="4000518"/>
          </a:xfrm>
          <a:prstGeom prst="rect">
            <a:avLst/>
          </a:prstGeom>
          <a:noFill/>
        </p:spPr>
      </p:pic>
      <p:pic>
        <p:nvPicPr>
          <p:cNvPr id="13316" name="Picture 4" descr="http://im1-tub-ru.yandex.net/i?id=12697257-31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214554"/>
            <a:ext cx="392909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57166"/>
            <a:ext cx="4286280" cy="452914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4857760"/>
            <a:ext cx="47863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Немецкие преступники из концлагеря 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Бельзене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начальник концлагеря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И.Крамер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главный доктор концлагеря Ф.Клейн, начальник барака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П.Вейнгарт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Г.Крафт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357166"/>
            <a:ext cx="4071966" cy="46434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628" y="4929198"/>
            <a:ext cx="38576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Начальник Генерального штаба вермахта генерал от инфантерии Альфред фон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Иодль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428604"/>
            <a:ext cx="4000528" cy="435771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4929198"/>
            <a:ext cx="3857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Подсудимый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В.Функ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 скамье подсудимых во время Нюрнбергского процесса. 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428605"/>
            <a:ext cx="4143404" cy="44291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00562" y="4929198"/>
            <a:ext cx="44291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Уполномоченный по трудоиспользованию </a:t>
            </a:r>
            <a:r>
              <a:rPr lang="ru-RU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Ф.Заукель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и начальник штаба ОКВ генерал-фельдмаршал Вильгельм </a:t>
            </a:r>
            <a:r>
              <a:rPr lang="ru-RU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Кейтель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http://i029.radikal.ru/0805/1a/21d21fd08df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3871914" cy="471963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5214951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А. Розенберг -главный идеолог нацизма, </a:t>
            </a:r>
            <a:r>
              <a:rPr lang="ru-RU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рейхсминистр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по делам оккупированных восточных территорий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4143372" y="5214951"/>
            <a:ext cx="4857784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Главнокомандующий военно-морскими силами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Iгросс-адмирал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Карл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Дениц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2" descr="Нюрнбергский процесс. 96 ФОТО.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428604"/>
            <a:ext cx="4286280" cy="4714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 descr="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500174"/>
            <a:ext cx="8001056" cy="47863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500042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Вид на скамью подсудимых Нюрнбергского процесса во время оглашения приговора. 01.10.1946 г.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00034" y="500042"/>
            <a:ext cx="8358246" cy="4136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Приговор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 смертной казни через повешение: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Геринга, Риббентропа,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Кейтеля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Кальтенбруннера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Розенберга, Франка,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Фрика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Штрейхера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Заукеля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Зейсс-Инкварта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Бормана (заочно), Йодля.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 пожизненному заключению: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Гесса,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Функа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Редера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 20 годам тюремного заключения: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Шираха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Шпеера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 15 годам тюремного заключения: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Нейрата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 10 годам тюремного заключения: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Дёница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Оправданы: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Фриче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Папен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Шахт. 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Трибунал признал преступными организации СС, СД, СА, Гестапо и руководящий состав нацистской партии.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500042"/>
            <a:ext cx="84296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Итоги и выводы</a:t>
            </a:r>
          </a:p>
          <a:p>
            <a:r>
              <a:rPr lang="ru-RU" sz="2400" dirty="0" smtClean="0"/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Нюрнбергский процесс явился одним из наиболее важных политико-правовых итогов разгрома нацистской Германии. Вынеся обвинительный приговор главным нацистским преступникам, Международный военный трибунал признал агрессию тягчайшим преступлением международного характера. Нюрнбергский процесс иногда называют «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Судом истории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», поскольку он оказал существенное влияние на окончательный разгром нацизма.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571480"/>
            <a:ext cx="564360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Вскоре после завершения войны страны-победительницы СССР, США, Великобритания и Франция в ходе лондонской конференции утвердили Соглашение о создании Международного военного трибунала и его Устава, принципы которого Генеральная Ассамблея ООН утвердила как общепризнанные в борьбе с преступлениями против человечества. 29 августа 1945 года был опубликован список главных военных преступников, включавший 24 видных нациста.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1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1071546"/>
            <a:ext cx="3000396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786446" y="4500570"/>
            <a:ext cx="314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Советский караул заступает на смену у здания суда.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500042"/>
            <a:ext cx="850112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Литература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http://www.hrono.ru/biograf/bio_g/gering2.php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http://mil-history.livejournal.com/1257035.html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http://waralbum.ru/category/stories/war_criminals/nuremberg_trial/page/2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http://pravo.ru/process/view/466/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http://www.hrono.ru/dokum/194_dok/1945nurn.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http://slice-of-ice.livejournal.com/243322.html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http://www.protown.ru/information/hide/5504.html http://victory.rusarchives.ru/index.php?p=31&amp;photo_id=662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285728"/>
            <a:ext cx="87154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Суду были преданы высшие государственные и военные деятели Третьего рейха: Герман Геринг, Рудольф Гесс,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Иоахим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фон Риббентроп, Вильгельм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Кейтель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Эрнст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Кальтенбруннер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Альфред Розенберг,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Ханс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Франк, Вильгельм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Фрик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Юлиус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Штрайхер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Вальтер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Функ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Карл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Дёниц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Эрнст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Редер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Бальдур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фон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Ширах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Фриц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Заукель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Альфред Йодль, Артур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Зейс-Инкварт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Альберт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Шпеер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Константин фон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Нейрат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Ханс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Фриче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Ялмар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Шахт, Роберт Лей (повесился до начала процесса), Г.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Крупп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(был признан неизлечимо больным, и его дело было приостановлено), Мартин Борман (судился заочно, т. к. скрылся и не был разыскан) и Франц фон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Папен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282" y="0"/>
            <a:ext cx="892971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Нюрнбергском процессе.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первом ряду на скамье подсудимых: Геринг, Гесс, фон Риббентроп,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Кейтель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Розенберг, Франк,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Фрик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Штрайхер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Функ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Шахт. Во втором ряду —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Дениц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Редер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фон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Ширах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Заукель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Йодль, фон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Папен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Зейсс-Ингварт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Шпеер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фон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Нойрат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Фриче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.).</a:t>
            </a:r>
            <a:r>
              <a:rPr lang="ru-RU" sz="2400" dirty="0" smtClean="0"/>
              <a:t> </a:t>
            </a:r>
            <a:endParaRPr lang="ru-RU" sz="2400" dirty="0"/>
          </a:p>
        </p:txBody>
      </p:sp>
      <p:pic>
        <p:nvPicPr>
          <p:cNvPr id="5" name="Picture 2" descr="http://www.ushmm.org/lcmedia/photo/lc/image/61/613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714620"/>
            <a:ext cx="5572164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1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428736"/>
            <a:ext cx="742955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50004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Члены Международного суда 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1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714356"/>
            <a:ext cx="392909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14876" y="4929198"/>
            <a:ext cx="3929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Главный обвинитель от СССР Руденко Р.А.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waralbum.ru/wp-content/uploads/yapb_cache/9d29344b70826833813b0fbc0a63130aa530ded86fa01d47f7445e66808fa28a.554tl2zhd5cscw4gw0c0oogcs.a4c4bbbo8s0s8gkgs4ksg8ckc.th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714356"/>
            <a:ext cx="4143404" cy="421484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4857760"/>
            <a:ext cx="4143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Британский судья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Джеффри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Лоуренс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285728"/>
            <a:ext cx="571504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Обвинения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1.Планы нацистской партии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Использование нацистского контроля для агрессии против иностранных государств.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Агрессивные действия против Австрии и Чехословакии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Нападение на 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Польшу.Агрессивная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война против всего мира (1939—1945).Вторжение Германии на территорию СССР в нарушение пакта о ненападении от 23 августа1939 года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Сотрудничество с Италией и Японией и война против США  (ноябрь 1936 года — декабрь 1941 года).</a:t>
            </a:r>
          </a:p>
          <a:p>
            <a:endParaRPr lang="ru-RU" sz="24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2215866" y="3931928"/>
          <a:ext cx="441960" cy="1280160"/>
        </p:xfrm>
        <a:graphic>
          <a:graphicData uri="http://schemas.openxmlformats.org/drawingml/2006/table">
            <a:tbl>
              <a:tblPr/>
              <a:tblGrid>
                <a:gridCol w="116840"/>
                <a:gridCol w="116840"/>
                <a:gridCol w="208280"/>
              </a:tblGrid>
              <a:tr h="0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endParaRPr lang="ru-RU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algn="ctr" fontAlgn="ctr"/>
                      <a:endParaRPr lang="ru-RU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6" name="Picture 5" descr="Flag of the NSDAP (1920–1945)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500042"/>
            <a:ext cx="3286180" cy="25717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572132" y="3143248"/>
            <a:ext cx="35718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Флаг третьего рейха.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Reichsadler der Deutsches Reich (1933–1945).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643314"/>
            <a:ext cx="3071834" cy="242889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214942" y="5929330"/>
            <a:ext cx="371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Герб третьего рейха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 descr="http://www.hrono.ru/img/vov/ribb_shir_zauk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00108"/>
            <a:ext cx="4000528" cy="335758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4572007"/>
            <a:ext cx="41434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И.Риббентроп,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Б.Ширах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Ф.Заукель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 Нюрнбергском процессе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6" name="Picture 4" descr="http://www.hrono.ru/img/foto/stal_rib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000108"/>
            <a:ext cx="4071966" cy="33575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43438" y="4500570"/>
            <a:ext cx="4071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И. Сталин и И.Риббентроп. 1939 год.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860</Words>
  <PresentationFormat>Экран (4:3)</PresentationFormat>
  <Paragraphs>83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63</cp:revision>
  <dcterms:modified xsi:type="dcterms:W3CDTF">2016-01-18T08:38:11Z</dcterms:modified>
</cp:coreProperties>
</file>