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>
      <p:cViewPr varScale="1">
        <p:scale>
          <a:sx n="71" d="100"/>
          <a:sy n="71" d="100"/>
        </p:scale>
        <p:origin x="-10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39D73-4EBF-4114-9D35-5FA2A10AF63B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EC11-2395-48D5-8CD3-2697AC1E7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51" name="Picture 27" descr="h gfhf kuymmk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6E0864A6-6569-4CBF-A548-609BDF4589B4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 Формирование УУД на уроках иностранного языка при обучении </a:t>
            </a:r>
            <a:r>
              <a:rPr lang="ru-RU" sz="6000" dirty="0" err="1" smtClean="0"/>
              <a:t>аудированию</a:t>
            </a:r>
            <a:endParaRPr lang="ru-RU" sz="6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Главной целью обучения иностранному языку  в начальной школе является </a:t>
            </a:r>
            <a:r>
              <a:rPr lang="ru-RU" sz="3200" i="1" dirty="0" smtClean="0"/>
              <a:t>формирование коммуникативной ком-петенции</a:t>
            </a:r>
            <a:r>
              <a:rPr lang="ru-RU" sz="3200" dirty="0" smtClean="0"/>
              <a:t> младшего школьника на доступном для него уровне в основных видах речевой деятельности: ауди-ровании, говорении, чтении и письме.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Цели первого года обучения </a:t>
            </a:r>
            <a:r>
              <a:rPr lang="ru-RU" dirty="0" smtClean="0"/>
              <a:t>:</a:t>
            </a:r>
          </a:p>
          <a:p>
            <a:pPr lvl="0" algn="just"/>
            <a:r>
              <a:rPr lang="ru-RU" sz="3000" dirty="0" smtClean="0"/>
              <a:t>формирование </a:t>
            </a:r>
            <a:r>
              <a:rPr lang="ru-RU" sz="3000" i="1" dirty="0" smtClean="0"/>
              <a:t>умения общаться </a:t>
            </a:r>
            <a:r>
              <a:rPr lang="ru-RU" sz="3000" dirty="0" smtClean="0"/>
              <a:t>на иностранном языке в устной и письменной формах на элементарном уровне  с учётом возможностей  и потребностей младших школьников;</a:t>
            </a:r>
          </a:p>
          <a:p>
            <a:pPr lvl="0" algn="just"/>
            <a:r>
              <a:rPr lang="ru-RU" sz="3000" i="1" dirty="0" smtClean="0"/>
              <a:t>знакомство</a:t>
            </a:r>
            <a:r>
              <a:rPr lang="ru-RU" sz="3000" dirty="0" smtClean="0"/>
              <a:t> младших школьников </a:t>
            </a:r>
            <a:r>
              <a:rPr lang="ru-RU" sz="3000" i="1" dirty="0" smtClean="0"/>
              <a:t>с миром зарубежных сверстников</a:t>
            </a:r>
            <a:r>
              <a:rPr lang="ru-RU" sz="3000" dirty="0" smtClean="0"/>
              <a:t>, воспитание </a:t>
            </a:r>
            <a:r>
              <a:rPr lang="ru-RU" sz="3000" i="1" dirty="0" smtClean="0"/>
              <a:t>дружелюбного отношения </a:t>
            </a:r>
            <a:r>
              <a:rPr lang="ru-RU" sz="3000" dirty="0" smtClean="0"/>
              <a:t>к </a:t>
            </a:r>
            <a:r>
              <a:rPr lang="ru-RU" sz="3000" dirty="0" err="1" smtClean="0"/>
              <a:t>предста-вителям</a:t>
            </a:r>
            <a:r>
              <a:rPr lang="ru-RU" sz="3000" dirty="0" smtClean="0"/>
              <a:t> других стран;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83163"/>
          </a:xfrm>
        </p:spPr>
        <p:txBody>
          <a:bodyPr>
            <a:normAutofit/>
          </a:bodyPr>
          <a:lstStyle/>
          <a:p>
            <a:pPr lvl="0" algn="just"/>
            <a:r>
              <a:rPr lang="ru-RU" sz="3000" dirty="0" smtClean="0"/>
              <a:t>развитие </a:t>
            </a:r>
            <a:r>
              <a:rPr lang="ru-RU" sz="3000" i="1" dirty="0" smtClean="0"/>
              <a:t>речевых, интеллектуальных и познавательных способностей</a:t>
            </a:r>
            <a:r>
              <a:rPr lang="ru-RU" sz="3000" dirty="0" smtClean="0"/>
              <a:t>, обще-учебных умений; развитие </a:t>
            </a:r>
            <a:r>
              <a:rPr lang="ru-RU" sz="3000" i="1" dirty="0" smtClean="0"/>
              <a:t>мотивации</a:t>
            </a:r>
            <a:r>
              <a:rPr lang="ru-RU" sz="3000" dirty="0" smtClean="0"/>
              <a:t> к дальнейшему овладению иностранным языком;</a:t>
            </a:r>
          </a:p>
          <a:p>
            <a:pPr lvl="0" algn="just"/>
            <a:r>
              <a:rPr lang="ru-RU" sz="3000" i="1" dirty="0" smtClean="0"/>
              <a:t>воспитание и разностороннее развитие </a:t>
            </a:r>
            <a:r>
              <a:rPr lang="ru-RU" sz="3000" dirty="0" smtClean="0"/>
              <a:t>младшего школьника средствами иностранного языка.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153400" cy="3687763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   Аудирование как </a:t>
            </a:r>
            <a:r>
              <a:rPr lang="ru-RU" sz="3600" b="1" dirty="0" smtClean="0"/>
              <a:t>средство </a:t>
            </a:r>
            <a:r>
              <a:rPr lang="ru-RU" sz="3600" dirty="0" smtClean="0"/>
              <a:t>ознакомления с новым материалом и как </a:t>
            </a:r>
            <a:r>
              <a:rPr lang="ru-RU" sz="3600" b="1" dirty="0" smtClean="0"/>
              <a:t>цель</a:t>
            </a:r>
            <a:r>
              <a:rPr lang="ru-RU" sz="3600" dirty="0" smtClean="0"/>
              <a:t> обучения этому виду речевой деятельности. </a:t>
            </a:r>
            <a:endParaRPr lang="ru-RU" sz="36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ru-RU" sz="3600" dirty="0" smtClean="0"/>
              <a:t>Введение новых слов, фраз: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352800"/>
          </a:xfrm>
        </p:spPr>
        <p:txBody>
          <a:bodyPr/>
          <a:lstStyle/>
          <a:p>
            <a:pPr algn="just"/>
            <a:r>
              <a:rPr lang="ru-RU" dirty="0" smtClean="0"/>
              <a:t>прослушивание текста, контроль понимания нового материала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повторение за диктором отдельных звуков, слов и предложений. 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"/>
            <a:ext cx="9144000" cy="68887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ринято разбивать работу с аудиотекстом на три этапа: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0" i="1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PRE-listening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ученика к прослушиванию через разнообразные задания, для того чтобы вызвать интерес, сфокусировать на теме и актуализировать лексику);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3600" b="0" i="1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WHILE</a:t>
            </a:r>
            <a:r>
              <a:rPr kumimoji="0" lang="ru-RU" sz="3600" b="0" i="1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-listening</a:t>
            </a:r>
            <a:r>
              <a:rPr kumimoji="0" lang="ru-RU" sz="3600" b="0" i="1" u="sng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снять трудностей во время аудирования, научить слышать именно нужную информацию); 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600" b="0" i="1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POST-listening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обсуждение, выводы после прослушивания).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76999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 listening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  <a:endParaRPr kumimoji="0" lang="ru-RU" sz="3200" b="1" i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становить ситуацию, тему, о которой пойдет речь.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опросить учеников сформулировать собственные цели аудирования данной информации, в случае необходимости помочь ученикам в постановке верной цели.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ознакомить с новыми словами.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ктивизировать лексику по теме.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ктуализировать знания по теме.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ызвать интерес к теме.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рогнозировать содержание. 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0942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WHILE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-listening:</a:t>
            </a: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Listening for gist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 аудирование для понимания общего содержания текста, без концентрации внимания на конкретных деталях. После первого прослушивания можно попросить учащихся обменяться карточками и произвести взаимооценку верности или неверности догадок, сделанных в процессе PRE-listening.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Listening for specific information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или аудирование для понимания определённых деталей текста. На данном этапе можно использовать такие задания, как: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Multiple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choice questions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True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False questions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 filling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Исходя из требований ФГОС, задания могут быть дифференцированными. После данного этапа ученикам необходимо сделать выводы по тексту и произвести самооценку правильности выполнения заданий, а затем отметить свой результат на «лесенке достижений».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748228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POST-listening: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Реакция на текст.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Проверить эту реакцию можно в форме обсуждения таких вопросов как: согласны ли ученики с данным текстом или нет, попросить их выразить свою точку зрения, попытаться связать с опытом из собственной жизни.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языковых черт текста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После прослушивания текста очень полезно обсудить его языковые особенности, заострить внимание учеников на использованных грамматических конструкциях, временных формах глаголов, притяжательных местоимениях и т.д. Ученики уже достаточно отработали текст, а значит, самостоятельно смогут проанализировать грамматические кострукции и явления и сделать выводы.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Итак, рассмотрим примерный ход работы над текстом для </a:t>
            </a:r>
            <a:r>
              <a:rPr lang="ru-RU" dirty="0" err="1" smtClean="0"/>
              <a:t>аудирования</a:t>
            </a:r>
            <a:r>
              <a:rPr lang="ru-RU" dirty="0" smtClean="0"/>
              <a:t> с учётом требований ФГОС на конкретном примере диалога из учебника "</a:t>
            </a:r>
            <a:r>
              <a:rPr lang="en-US" dirty="0" smtClean="0"/>
              <a:t>Enjoy English” </a:t>
            </a:r>
            <a:r>
              <a:rPr lang="ru-RU" dirty="0" smtClean="0"/>
              <a:t>для 3 класса (упр. 1, с.27), авторы: </a:t>
            </a:r>
            <a:r>
              <a:rPr lang="ru-RU" dirty="0" err="1" smtClean="0"/>
              <a:t>Биболетова</a:t>
            </a:r>
            <a:r>
              <a:rPr lang="ru-RU" dirty="0" smtClean="0"/>
              <a:t> М.З., </a:t>
            </a:r>
            <a:r>
              <a:rPr lang="ru-RU" dirty="0" err="1" smtClean="0"/>
              <a:t>Трубанёва</a:t>
            </a:r>
            <a:r>
              <a:rPr lang="ru-RU" dirty="0" smtClean="0"/>
              <a:t> Н.Н., Денисенко О.А.: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rgbClr val="FFFF00"/>
                </a:solidFill>
              </a:rPr>
              <a:t>Dino: Miss Chatter, what can we buy in the Green Shop?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Miss Chatter: We can buy carrots.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Dino: And apples?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Miss Chatter: Yes, and apples, too. Have you got any pens and pencils?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Dino: I don’t think so.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Miss Chatter: Let’s go to the School Shop, then.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Dino: I would like to buy a blue pen and a green pencil.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Miss Chatter: OK. Let’s buy them then.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2879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Федеральные государственные стандарты устанавливаются в Российской Федерации в соответствии с требованием Статьи 7 "Закона об образовании" и представляют собой "совокупность требований, </a:t>
            </a:r>
            <a:r>
              <a:rPr lang="ru-RU" dirty="0" err="1" smtClean="0"/>
              <a:t>обя-зательных</a:t>
            </a:r>
            <a:r>
              <a:rPr lang="ru-RU" dirty="0" smtClean="0"/>
              <a:t> при реализации основных образовательных программ начального общего образования образовательными учреждениями, имеющими </a:t>
            </a:r>
            <a:r>
              <a:rPr lang="ru-RU" dirty="0" err="1" smtClean="0"/>
              <a:t>государствен-ную</a:t>
            </a:r>
            <a:r>
              <a:rPr lang="ru-RU" dirty="0" smtClean="0"/>
              <a:t> аккредитацию". 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304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PRE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listening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. В ходе этапа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PRE-listening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необходимо соблюдать следующую последовательность заданий: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установить ситуацию, тему, о которой пойдет речь – дать представление, о чем пойдет речь. Конкретно для нашего диалога это можно сделать следующим образом: «Сейчас вы услышите разговор между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Дайно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мисс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Чэттер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 котором они обсуждают, что они хотели бы купить, а также какие продукты в каких магазинах продаются»;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попросить учеников сформулировать собственные цели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аудирования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данной информации, в случае необходимости помочь ученикам в постановке верной цели;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познакомить с новыми словами - незнакомые слова не должны мешать восприятию речи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 buy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(разместить на доске фото из журнала с изображением человека, покупающего яблоки в магазине. Эту картинку можно озвучить: "I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buy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apples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”. После этого ученики самостоятельно догадываются о значении нового слова;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05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Следующий этап </a:t>
            </a:r>
            <a:r>
              <a:rPr lang="ru-RU" dirty="0" err="1" smtClean="0"/>
              <a:t>WHILE-listening</a:t>
            </a:r>
            <a:r>
              <a:rPr lang="ru-RU" dirty="0" smtClean="0"/>
              <a:t>, который целесообразно будет разделить на две части: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Listening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понимания определённых деталей текста. На данном этапе можно использовать такие задания, как: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Multiple-choice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Следует также учитывать, что, исходя из требований ФГОС, задания могут быть дифференцированными. Например, применительно к нашему тексту для заданий более лёгкого уровня мы будем использовать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Multiple-choice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 для заданий более сложного уровня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filling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Все задания выполняются на индивидуальных карточках. После данного этапа ученикам необходимо сделать выводы по тексту и произвести самооценку правильности выполнения заданий, а затем отметить свой результат на «лесенке достижений», нарисовав свою фигурку на определённой ступеньке, в зависимости от того, насколько близко, на его взгляд, приблизился ученик к панируемой цели. 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33400"/>
            <a:ext cx="86106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POST-listening</a:t>
            </a:r>
            <a:r>
              <a:rPr lang="ru-RU" dirty="0" smtClean="0"/>
              <a:t>. Цель данного этапа суммировать информацию, выполнить это в виде устных высказываний, презентаций, инсценировки диалогов и т.д.　Данный этап можно разделить на две части: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FF00"/>
                </a:solidFill>
              </a:rPr>
              <a:t>Реакция на текст. Когда мы воспринимаем на слух информацию в реальной жизни, то предполагается, что после прослушивания последует определённая реакция на полученное сообщение.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Анализ языковых черт текста. После прослушивания текста очень полезно обсудить его языковые особенности, заострить внимание учеников на использованных грамматических конструкциях, временных формах глаголов, притяжательных местоимениях и т.д.  Применительно к нашему диалогу, работу можно построить следующим образом: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Учитель: Ребята, </a:t>
            </a:r>
            <a:r>
              <a:rPr lang="ru-RU" b="1" dirty="0" err="1" smtClean="0">
                <a:solidFill>
                  <a:srgbClr val="FFFF00"/>
                </a:solidFill>
              </a:rPr>
              <a:t>вспомите</a:t>
            </a:r>
            <a:r>
              <a:rPr lang="ru-RU" b="1" dirty="0" smtClean="0">
                <a:solidFill>
                  <a:srgbClr val="FFFF00"/>
                </a:solidFill>
              </a:rPr>
              <a:t> диалог и скажите, как </a:t>
            </a:r>
            <a:r>
              <a:rPr lang="ru-RU" b="1" dirty="0" err="1" smtClean="0">
                <a:solidFill>
                  <a:srgbClr val="FFFF00"/>
                </a:solidFill>
              </a:rPr>
              <a:t>Дайно</a:t>
            </a:r>
            <a:r>
              <a:rPr lang="ru-RU" b="1" dirty="0" smtClean="0">
                <a:solidFill>
                  <a:srgbClr val="FFFF00"/>
                </a:solidFill>
              </a:rPr>
              <a:t> спрашивал о том, что мы можем купить в магазине?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Ученики: </a:t>
            </a:r>
            <a:r>
              <a:rPr lang="ru-RU" b="1" dirty="0" err="1" smtClean="0">
                <a:solidFill>
                  <a:srgbClr val="FFFF00"/>
                </a:solidFill>
              </a:rPr>
              <a:t>What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can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we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buy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in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the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shop</a:t>
            </a:r>
            <a:r>
              <a:rPr lang="ru-RU" b="1" dirty="0" smtClean="0">
                <a:solidFill>
                  <a:srgbClr val="FFFF00"/>
                </a:solidFill>
              </a:rPr>
              <a:t>?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Учитель: Значит, какой глагол мы используем, чтобы сказать, что мы можем сделать что-либо?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Ученики: </a:t>
            </a:r>
            <a:r>
              <a:rPr lang="ru-RU" b="1" dirty="0" err="1" smtClean="0">
                <a:solidFill>
                  <a:srgbClr val="FFFF00"/>
                </a:solidFill>
              </a:rPr>
              <a:t>Сan</a:t>
            </a:r>
            <a:r>
              <a:rPr lang="ru-RU" b="1" dirty="0" smtClean="0">
                <a:solidFill>
                  <a:srgbClr val="FFFF00"/>
                </a:solidFill>
              </a:rPr>
              <a:t>. (и т.п.)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335845"/>
            <a:ext cx="9144000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Name: ___________________________________________________________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Соедини названия магазинов и товары, которые можно в них купить: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bananas                                       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The Green Shop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eggs            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coffee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pens                                             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The White Shop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carrots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apples         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 sweets                                        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The Sweet Shop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milk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cakes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10) butter                                         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The School Shop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 books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12) pencils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 список товаров, которые ты хотел бы купить в магазине:</a:t>
            </a:r>
            <a:r>
              <a:rPr kumimoji="0" lang="ru-RU" b="1" i="1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ты думаешь, что захотят купить мисс Чэттер и Дайно? 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Заполни бланк, ответив на вопросы: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 can we buy in the Green shop? ___________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Has Dino got any pens and pencils?_______________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What would Dino like to buy in the School Shop? ____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1752601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/>
              <a:t> Спасибо за внимание!</a:t>
            </a:r>
            <a:endParaRPr lang="ru-RU" sz="6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600" dirty="0" smtClean="0"/>
              <a:t>В основе  нового стандарта лежит  </a:t>
            </a:r>
            <a:r>
              <a:rPr lang="ru-RU" sz="3600" dirty="0" err="1" smtClean="0"/>
              <a:t>системно-деятельностный</a:t>
            </a:r>
            <a:r>
              <a:rPr lang="ru-RU" sz="3600" dirty="0" smtClean="0"/>
              <a:t> подход: главная цель - развитие личности учащегося. </a:t>
            </a:r>
          </a:p>
          <a:p>
            <a:pPr algn="just"/>
            <a:r>
              <a:rPr lang="ru-RU" sz="3600" dirty="0" smtClean="0"/>
              <a:t>Требования к результатам обучения сформулированы в виде </a:t>
            </a:r>
            <a:r>
              <a:rPr lang="ru-RU" sz="3600" dirty="0" err="1" smtClean="0"/>
              <a:t>лич-ностных</a:t>
            </a:r>
            <a:r>
              <a:rPr lang="ru-RU" sz="3600" dirty="0" smtClean="0"/>
              <a:t>, метапредметных и </a:t>
            </a:r>
            <a:r>
              <a:rPr lang="ru-RU" sz="3600" dirty="0" err="1" smtClean="0"/>
              <a:t>пред-метных</a:t>
            </a:r>
            <a:r>
              <a:rPr lang="ru-RU" sz="3600" dirty="0" smtClean="0"/>
              <a:t> результатов.</a:t>
            </a:r>
            <a:endParaRPr lang="ru-RU" sz="3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991600" cy="1295400"/>
          </a:xfrm>
        </p:spPr>
        <p:txBody>
          <a:bodyPr numCol="2" spcCol="360000">
            <a:normAutofit fontScale="90000"/>
          </a:bodyPr>
          <a:lstStyle/>
          <a:p>
            <a:r>
              <a:rPr lang="ru-RU" sz="4000" dirty="0" smtClean="0"/>
              <a:t>Цель</a:t>
            </a:r>
            <a:br>
              <a:rPr lang="ru-RU" sz="4000" dirty="0" smtClean="0"/>
            </a:br>
            <a:r>
              <a:rPr lang="ru-RU" sz="4000" dirty="0" smtClean="0"/>
              <a:t>ФГОС 2004 года   </a:t>
            </a:r>
            <a:br>
              <a:rPr lang="ru-RU" sz="4000" dirty="0" smtClean="0"/>
            </a:br>
            <a:r>
              <a:rPr lang="ru-RU" sz="4000" dirty="0" smtClean="0"/>
              <a:t>Цель   </a:t>
            </a:r>
            <a:br>
              <a:rPr lang="ru-RU" sz="4000" dirty="0" smtClean="0"/>
            </a:br>
            <a:r>
              <a:rPr lang="ru-RU" sz="4000" dirty="0" smtClean="0"/>
              <a:t>ФГОС 2009 года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221163"/>
          </a:xfrm>
        </p:spPr>
        <p:txBody>
          <a:bodyPr numCol="2">
            <a:normAutofit fontScale="25000" lnSpcReduction="20000"/>
          </a:bodyPr>
          <a:lstStyle/>
          <a:p>
            <a:pPr algn="just">
              <a:buNone/>
            </a:pPr>
            <a:r>
              <a:rPr lang="ru-RU" sz="6000" i="1" dirty="0" smtClean="0"/>
              <a:t>   </a:t>
            </a:r>
          </a:p>
          <a:p>
            <a:pPr algn="just">
              <a:buNone/>
            </a:pPr>
            <a:r>
              <a:rPr lang="ru-RU" sz="6000" i="1" dirty="0" smtClean="0"/>
              <a:t>        </a:t>
            </a:r>
            <a:r>
              <a:rPr lang="ru-RU" sz="8800" i="1" dirty="0" smtClean="0"/>
              <a:t>Развитие и воспитание </a:t>
            </a:r>
            <a:r>
              <a:rPr lang="ru-RU" sz="8800" i="1" dirty="0" err="1" smtClean="0"/>
              <a:t>пони-мания</a:t>
            </a:r>
            <a:r>
              <a:rPr lang="ru-RU" sz="8800" i="1" dirty="0" smtClean="0"/>
              <a:t> важности изучения ИЯ в современном мире и потребности пользоваться им как средством общения, познания, самореализации и социальной адаптации</a:t>
            </a:r>
          </a:p>
          <a:p>
            <a:pPr algn="just">
              <a:buNone/>
            </a:pPr>
            <a:endParaRPr lang="ru-RU" sz="9600" i="1" dirty="0" smtClean="0"/>
          </a:p>
          <a:p>
            <a:pPr algn="just">
              <a:buNone/>
            </a:pPr>
            <a:endParaRPr lang="ru-RU" sz="9600" i="1" dirty="0" smtClean="0"/>
          </a:p>
          <a:p>
            <a:pPr>
              <a:buNone/>
            </a:pPr>
            <a:endParaRPr lang="ru-RU" sz="6000" i="1" dirty="0" smtClean="0"/>
          </a:p>
          <a:p>
            <a:pPr>
              <a:buNone/>
            </a:pPr>
            <a:endParaRPr lang="ru-RU" sz="6000" i="1" dirty="0" smtClean="0"/>
          </a:p>
          <a:p>
            <a:endParaRPr lang="ru-RU" sz="6000" i="1" dirty="0" smtClean="0"/>
          </a:p>
          <a:p>
            <a:endParaRPr lang="ru-RU" sz="6000" i="1" dirty="0" smtClean="0"/>
          </a:p>
          <a:p>
            <a:endParaRPr lang="ru-RU" sz="6000" i="1" dirty="0" smtClean="0"/>
          </a:p>
          <a:p>
            <a:pPr>
              <a:buNone/>
            </a:pPr>
            <a:endParaRPr lang="ru-RU" sz="6000" i="1" dirty="0" smtClean="0"/>
          </a:p>
          <a:p>
            <a:pPr algn="just">
              <a:buNone/>
            </a:pPr>
            <a:r>
              <a:rPr lang="ru-RU" sz="6000" i="1" dirty="0" smtClean="0"/>
              <a:t>        </a:t>
            </a:r>
            <a:r>
              <a:rPr lang="ru-RU" sz="8800" i="1" dirty="0" smtClean="0"/>
              <a:t>Формирование у учащихся потребности изучения ИЯ и овладения им как средством общения, познания, </a:t>
            </a:r>
            <a:r>
              <a:rPr lang="ru-RU" sz="8800" i="1" dirty="0" err="1" smtClean="0"/>
              <a:t>само-реализации</a:t>
            </a:r>
            <a:r>
              <a:rPr lang="ru-RU" sz="8800" i="1" dirty="0" smtClean="0"/>
              <a:t> и социальной адаптации в поликультурном и </a:t>
            </a:r>
            <a:r>
              <a:rPr lang="ru-RU" sz="8800" i="1" dirty="0" err="1" smtClean="0"/>
              <a:t>полиэтническом</a:t>
            </a:r>
            <a:r>
              <a:rPr lang="ru-RU" sz="8800" i="1" dirty="0" smtClean="0"/>
              <a:t> мире в условиях глобализации на основе осознания важности изучения ИЯ и родного языка как средства познания и общения в современном мире.</a:t>
            </a:r>
            <a:endParaRPr lang="ru-RU" sz="8800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Системно- деятельностный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Ученик</a:t>
            </a:r>
            <a:r>
              <a:rPr lang="ru-RU" sz="2800" dirty="0" smtClean="0"/>
              <a:t> - субъект </a:t>
            </a:r>
            <a:r>
              <a:rPr lang="ru-RU" sz="2800" dirty="0" err="1" smtClean="0"/>
              <a:t>поисково-исследователь-ской</a:t>
            </a:r>
            <a:r>
              <a:rPr lang="ru-RU" sz="2800" dirty="0" smtClean="0"/>
              <a:t> деятельности, он самостоятелен и осознаёт эту деятельность, получает знания не в готовом виде, а ищет их сам, играет активную роль в конструировании урока </a:t>
            </a:r>
          </a:p>
          <a:p>
            <a:pPr algn="just"/>
            <a:r>
              <a:rPr lang="ru-RU" sz="2800" b="1" dirty="0" smtClean="0"/>
              <a:t>Учитель</a:t>
            </a:r>
            <a:r>
              <a:rPr lang="ru-RU" sz="2800" dirty="0" smtClean="0"/>
              <a:t> - организатор </a:t>
            </a:r>
            <a:r>
              <a:rPr lang="ru-RU" sz="2800" dirty="0" err="1" smtClean="0"/>
              <a:t>учебно-воспитатель-ного</a:t>
            </a:r>
            <a:r>
              <a:rPr lang="ru-RU" sz="2800" dirty="0" smtClean="0"/>
              <a:t> процесса, помощник, консультант.</a:t>
            </a:r>
          </a:p>
          <a:p>
            <a:pPr algn="just"/>
            <a:r>
              <a:rPr lang="ru-RU" sz="2800" b="1" dirty="0" smtClean="0"/>
              <a:t>Методы обучения</a:t>
            </a:r>
            <a:r>
              <a:rPr lang="ru-RU" sz="2800" dirty="0" smtClean="0"/>
              <a:t>: коллективный диалог, </a:t>
            </a:r>
            <a:r>
              <a:rPr lang="ru-RU" sz="2800" dirty="0" err="1" smtClean="0"/>
              <a:t>бе-седа</a:t>
            </a:r>
            <a:r>
              <a:rPr lang="ru-RU" sz="2800" dirty="0" smtClean="0"/>
              <a:t>, полилог, игровые формы деятельности, драматизация, проектные методы.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209800"/>
          </a:xfrm>
        </p:spPr>
        <p:txBody>
          <a:bodyPr/>
          <a:lstStyle/>
          <a:p>
            <a:pPr algn="just"/>
            <a:r>
              <a:rPr lang="ru-RU" sz="3200" dirty="0" smtClean="0"/>
              <a:t>универсальные</a:t>
            </a:r>
            <a:r>
              <a:rPr lang="ru-RU" sz="3200" b="1" dirty="0" smtClean="0"/>
              <a:t> </a:t>
            </a:r>
            <a:r>
              <a:rPr lang="ru-RU" sz="3200" dirty="0" smtClean="0"/>
              <a:t>учебные умения, обеспечивающие способность </a:t>
            </a:r>
            <a:r>
              <a:rPr lang="ru-RU" sz="3200" dirty="0" err="1" smtClean="0"/>
              <a:t>исполь-зовать</a:t>
            </a:r>
            <a:r>
              <a:rPr lang="ru-RU" sz="3200" dirty="0" smtClean="0"/>
              <a:t> самостоятельно приобретённые умения в любом виде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124200"/>
            <a:ext cx="8229600" cy="2590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Личностные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Регулятивные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Познавательные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/>
              <a:t>Коммуникативные</a:t>
            </a:r>
            <a:endParaRPr lang="ru-RU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Универсальные Учебные действия 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  Аудирование на уроках 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Обучение аудированию с учётом требований ФГОС предполагает овладение:</a:t>
            </a:r>
          </a:p>
          <a:p>
            <a:pPr lvl="0" algn="just"/>
            <a:r>
              <a:rPr lang="ru-RU" i="1" dirty="0" smtClean="0"/>
              <a:t>личностными результатами</a:t>
            </a:r>
            <a:r>
              <a:rPr lang="ru-RU" dirty="0" smtClean="0"/>
              <a:t>, такими как:</a:t>
            </a:r>
          </a:p>
          <a:p>
            <a:pPr algn="just">
              <a:buNone/>
            </a:pPr>
            <a:r>
              <a:rPr lang="ru-RU" dirty="0" smtClean="0"/>
              <a:t>        - общее представление о мире как многоязычном и поликультурном </a:t>
            </a:r>
            <a:r>
              <a:rPr lang="ru-RU" dirty="0" err="1" smtClean="0"/>
              <a:t>сооб-ществе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       - осознание языка, в том числе иностранного, как основного средства общения между людьми.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i="1" dirty="0" smtClean="0"/>
              <a:t>метапредметными результатами</a:t>
            </a:r>
            <a:r>
              <a:rPr lang="ru-RU" dirty="0" smtClean="0"/>
              <a:t>, такими как:</a:t>
            </a:r>
          </a:p>
          <a:p>
            <a:pPr algn="just">
              <a:buNone/>
            </a:pPr>
            <a:r>
              <a:rPr lang="ru-RU" dirty="0" smtClean="0"/>
              <a:t>        - развитие коммуникативных способностей школьника, умение выбирать адекватные языковые и речевые средства для успешного решения  коммуникативной задачи;</a:t>
            </a:r>
          </a:p>
          <a:p>
            <a:pPr algn="just">
              <a:buNone/>
            </a:pPr>
            <a:r>
              <a:rPr lang="ru-RU" dirty="0" smtClean="0"/>
              <a:t>        - расширение общего лингвистического </a:t>
            </a:r>
            <a:r>
              <a:rPr lang="ru-RU" dirty="0" err="1" smtClean="0"/>
              <a:t>кру-гозора</a:t>
            </a:r>
            <a:r>
              <a:rPr lang="ru-RU" dirty="0" smtClean="0"/>
              <a:t> школьника;</a:t>
            </a:r>
          </a:p>
          <a:p>
            <a:pPr algn="just">
              <a:buNone/>
            </a:pPr>
            <a:r>
              <a:rPr lang="ru-RU" dirty="0" smtClean="0"/>
              <a:t>        - развитие познавательной, эмоциональной и волевой сфер школьника; </a:t>
            </a:r>
          </a:p>
          <a:p>
            <a:pPr algn="just">
              <a:buNone/>
            </a:pPr>
            <a:r>
              <a:rPr lang="ru-RU" dirty="0" smtClean="0"/>
              <a:t>        - формирование мотивации к изучению </a:t>
            </a:r>
            <a:r>
              <a:rPr lang="ru-RU" dirty="0" err="1" smtClean="0"/>
              <a:t>ино-странного</a:t>
            </a:r>
            <a:r>
              <a:rPr lang="ru-RU" dirty="0" smtClean="0"/>
              <a:t> языка;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i="1" dirty="0" smtClean="0"/>
              <a:t> предметными результатами</a:t>
            </a:r>
            <a:r>
              <a:rPr lang="ru-RU" dirty="0" smtClean="0"/>
              <a:t>, такими как:</a:t>
            </a:r>
          </a:p>
          <a:p>
            <a:pPr lvl="0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sz="2800" dirty="0" smtClean="0"/>
              <a:t>приобретение навыков общения в устной </a:t>
            </a:r>
            <a:r>
              <a:rPr lang="ru-RU" sz="2800" dirty="0" err="1" smtClean="0"/>
              <a:t>фор-ме</a:t>
            </a:r>
            <a:r>
              <a:rPr lang="ru-RU" sz="2800" dirty="0" smtClean="0"/>
              <a:t>; освоение правил речевого поведения;</a:t>
            </a:r>
          </a:p>
          <a:p>
            <a:pPr algn="just">
              <a:buNone/>
            </a:pPr>
            <a:r>
              <a:rPr lang="ru-RU" sz="2800" dirty="0" smtClean="0"/>
              <a:t> - расширение лингвистического кругозора;</a:t>
            </a:r>
          </a:p>
          <a:p>
            <a:pPr algn="just">
              <a:buNone/>
            </a:pPr>
            <a:r>
              <a:rPr lang="ru-RU" sz="2800" dirty="0" smtClean="0"/>
              <a:t> - сформированность дружелюбного отношения и толерантности к носителям другого языка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Modèle par défau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547</TotalTime>
  <Words>978</Words>
  <Application>Microsoft Office PowerPoint</Application>
  <PresentationFormat>Экран (4:3)</PresentationFormat>
  <Paragraphs>95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Тема6</vt:lpstr>
      <vt:lpstr> Формирование УУД на уроках иностранного языка при обучении аудированию</vt:lpstr>
      <vt:lpstr>ФГОС</vt:lpstr>
      <vt:lpstr>Слайд 3</vt:lpstr>
      <vt:lpstr>Цель ФГОС 2004 года    Цель    ФГОС 2009 года</vt:lpstr>
      <vt:lpstr>Системно- деятельностный подход</vt:lpstr>
      <vt:lpstr>универсальные учебные умения, обеспечивающие способность исполь-зовать самостоятельно приобретённые умения в любом виде деятельности</vt:lpstr>
      <vt:lpstr>  Аудирование на уроках ИЯ</vt:lpstr>
      <vt:lpstr>Слайд 8</vt:lpstr>
      <vt:lpstr>Слайд 9</vt:lpstr>
      <vt:lpstr>Слайд 10</vt:lpstr>
      <vt:lpstr>Слайд 11</vt:lpstr>
      <vt:lpstr>Слайд 12</vt:lpstr>
      <vt:lpstr>Слайд 13</vt:lpstr>
      <vt:lpstr>Введение новых слов, фраз: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аудирования в начальной школе с учётом требований ФГОС</dc:title>
  <dc:creator>Босс</dc:creator>
  <cp:lastModifiedBy>Al</cp:lastModifiedBy>
  <cp:revision>84</cp:revision>
  <dcterms:created xsi:type="dcterms:W3CDTF">2013-01-05T10:45:20Z</dcterms:created>
  <dcterms:modified xsi:type="dcterms:W3CDTF">2015-02-03T14:48:43Z</dcterms:modified>
</cp:coreProperties>
</file>