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7" r:id="rId2"/>
    <p:sldId id="352" r:id="rId3"/>
    <p:sldId id="353" r:id="rId4"/>
    <p:sldId id="326" r:id="rId5"/>
    <p:sldId id="258" r:id="rId6"/>
    <p:sldId id="317" r:id="rId7"/>
    <p:sldId id="342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40" r:id="rId17"/>
    <p:sldId id="341" r:id="rId18"/>
    <p:sldId id="329" r:id="rId19"/>
    <p:sldId id="300" r:id="rId20"/>
    <p:sldId id="347" r:id="rId21"/>
    <p:sldId id="348" r:id="rId22"/>
    <p:sldId id="307" r:id="rId23"/>
    <p:sldId id="350" r:id="rId24"/>
    <p:sldId id="351" r:id="rId25"/>
    <p:sldId id="349" r:id="rId26"/>
  </p:sldIdLst>
  <p:sldSz cx="9144000" cy="6858000" type="screen4x3"/>
  <p:notesSz cx="9945688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 varScale="1">
        <p:scale>
          <a:sx n="109" d="100"/>
          <a:sy n="109" d="100"/>
        </p:scale>
        <p:origin x="-2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17D25C-987F-4190-8944-EB03B4DC7824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D00BA8-5A4F-4BF8-9D1D-6CA6E1FFB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619787-D60F-4A38-8F0A-F160DB4A50D3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561AB9-6EC8-4417-A7DD-8EFE15132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0E4DB3-D560-4E56-BF3F-CD548EC60760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56B588-9C08-48B5-915D-485091711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E38A9-B705-4BD9-B178-DA5C840622F8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7EA0-DB2C-4A5B-9AAD-6AA245191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539F-159D-4354-AD52-383F33EC1595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FD01F-25BA-4DFA-B12F-94F58CB3E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EF841-FDC8-4441-8DB9-B88EABE14F18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6266-4FFB-4899-9235-3712B2476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5701A6-0639-44D0-B3B8-9A65D4850DFE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72A427-3651-493B-816E-55DB23AEF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0E4B-7642-4C71-8645-A2A437527983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E816-03CF-4CDE-A5E5-09B04D634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FBC6A4-6ADE-4EAA-9892-9B2B94A59355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B4BDD8-D6F9-4DE7-B58F-C494585A0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1B48E5-4097-4F11-8983-B82EAB9E0939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FF9B78-E9C8-429B-AFA5-55CA81742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ECF3D0-657B-440F-92FD-23FD9FC45F12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E52DA6-A6C8-42FE-A7C2-20A9C1876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A977-7CF1-46D9-8F09-CCC0730032AA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DBC3-FF44-470F-9EA2-3965A2216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C74B857-C947-4BFB-844E-A29F4A8F0151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5EEE29B3-3D4A-46E0-BF3E-98B3CE03F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76" r:id="rId8"/>
    <p:sldLayoutId id="2147483668" r:id="rId9"/>
    <p:sldLayoutId id="214748366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915816" y="260649"/>
            <a:ext cx="5542384" cy="333980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ru-RU" sz="2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«Ученик - не сосуд, который надо наполнить, а факел, который необходимо зажечь».</a:t>
            </a:r>
            <a:r>
              <a:rPr lang="ru-RU" sz="180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 </a:t>
            </a:r>
          </a:p>
        </p:txBody>
      </p:sp>
      <p:sp>
        <p:nvSpPr>
          <p:cNvPr id="15364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87450" y="3933825"/>
            <a:ext cx="7407275" cy="1752600"/>
          </a:xfrm>
        </p:spPr>
        <p:txBody>
          <a:bodyPr/>
          <a:lstStyle/>
          <a:p>
            <a:pPr marL="26988" algn="r" eaLnBrk="1" hangingPunct="1"/>
            <a:endParaRPr lang="ru-RU" sz="2800" smtClean="0">
              <a:solidFill>
                <a:srgbClr val="320E04"/>
              </a:solidFill>
            </a:endParaRPr>
          </a:p>
          <a:p>
            <a:pPr marL="26988" algn="ctr" eaLnBrk="1" hangingPunct="1"/>
            <a:r>
              <a:rPr lang="ru-RU" sz="2800" smtClean="0">
                <a:solidFill>
                  <a:srgbClr val="320E04"/>
                </a:solidFill>
              </a:rPr>
              <a:t> Формирование УУД на уроках иностранного языка при обучении говорению </a:t>
            </a:r>
          </a:p>
        </p:txBody>
      </p:sp>
      <p:pic>
        <p:nvPicPr>
          <p:cNvPr id="4" name="Picture 6" descr="Рисунок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25" y="1196975"/>
            <a:ext cx="23241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effectLst/>
              </a:rPr>
              <a:t>Этапы работы над обучением говорению 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341438"/>
            <a:ext cx="8229600" cy="4456112"/>
          </a:xfrm>
          <a:noFill/>
          <a:ln/>
        </p:spPr>
        <p:txBody>
          <a:bodyPr/>
          <a:lstStyle/>
          <a:p>
            <a:r>
              <a:rPr lang="ru-RU" smtClean="0"/>
              <a:t>Путь – «сверху вниз» (видео)</a:t>
            </a:r>
          </a:p>
          <a:p>
            <a:r>
              <a:rPr lang="en-US" b="1" smtClean="0">
                <a:latin typeface="Corbel" pitchFamily="34" charset="0"/>
              </a:rPr>
              <a:t>I</a:t>
            </a:r>
            <a:r>
              <a:rPr lang="ru-RU" b="1" smtClean="0"/>
              <a:t> этап</a:t>
            </a:r>
            <a:r>
              <a:rPr lang="ru-RU" smtClean="0"/>
              <a:t> – упражнения до просмотра видеосюжета на снятие трудностей понимания</a:t>
            </a:r>
            <a:endParaRPr lang="en-US" smtClean="0">
              <a:latin typeface="Corbel" pitchFamily="34" charset="0"/>
            </a:endParaRPr>
          </a:p>
          <a:p>
            <a:r>
              <a:rPr lang="en-US" b="1" smtClean="0">
                <a:latin typeface="Corbel" pitchFamily="34" charset="0"/>
              </a:rPr>
              <a:t>II</a:t>
            </a:r>
            <a:r>
              <a:rPr lang="ru-RU" b="1" smtClean="0"/>
              <a:t> этап</a:t>
            </a:r>
            <a:r>
              <a:rPr lang="ru-RU" smtClean="0"/>
              <a:t> – просмотр видеосюжета</a:t>
            </a:r>
            <a:endParaRPr lang="en-US" smtClean="0">
              <a:latin typeface="Corbel" pitchFamily="34" charset="0"/>
            </a:endParaRPr>
          </a:p>
          <a:p>
            <a:r>
              <a:rPr lang="en-US" b="1" smtClean="0">
                <a:latin typeface="Corbel" pitchFamily="34" charset="0"/>
              </a:rPr>
              <a:t>III</a:t>
            </a:r>
            <a:r>
              <a:rPr lang="ru-RU" b="1" smtClean="0"/>
              <a:t> этап</a:t>
            </a:r>
            <a:r>
              <a:rPr lang="ru-RU" smtClean="0"/>
              <a:t> – упражнения на проверку понимания и отработку лексических навыков после просмотра видеосюжета</a:t>
            </a:r>
          </a:p>
          <a:p>
            <a:r>
              <a:rPr lang="en-US" b="1" smtClean="0">
                <a:latin typeface="Corbel" pitchFamily="34" charset="0"/>
              </a:rPr>
              <a:t>IV - </a:t>
            </a:r>
            <a:r>
              <a:rPr lang="ru-RU" b="1" smtClean="0"/>
              <a:t>этап</a:t>
            </a:r>
            <a:r>
              <a:rPr lang="ru-RU" smtClean="0"/>
              <a:t> - говорение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9"/>
          <p:cNvSpPr>
            <a:spLocks noChangeArrowheads="1"/>
          </p:cNvSpPr>
          <p:nvPr/>
        </p:nvSpPr>
        <p:spPr bwMode="auto">
          <a:xfrm>
            <a:off x="457200" y="228600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Активизация монологической речи.</a:t>
            </a:r>
          </a:p>
          <a:p>
            <a:pPr algn="ctr"/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 Создание  на уроках ситуации успеха.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2400" i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endParaRPr lang="ru-RU" sz="2400" i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86010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8" descr="ANd9GcQYQ0hvkY1r8Mmyc36suz4PbbjIVleMC0j9leSNEJ3syWQqf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44675"/>
            <a:ext cx="28194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2" descr="http://im5-tub-ru.yandex.net/i?id=126774475-4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844675"/>
            <a:ext cx="28813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4" descr="http://im0-tub-ru.yandex.net/i?id=235791049-3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844675"/>
            <a:ext cx="25908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6" descr="http://www.azhockey.com/images%20-%20posters/Ice%20Hockey%20Play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3860800"/>
            <a:ext cx="1981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6" descr="ANd9GcS-q-diDEszp9jDAZGL8eKV6SW2uXGF6AMn8Zs2jgUYfV1KFWxfd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4437063"/>
            <a:ext cx="34290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7" descr="ANd9GcSpybIVERVqt_F5b8mMWpSlb7AU411bMCGC4FW8JsTdVb62L7k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4038600"/>
            <a:ext cx="27209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38200" y="1524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chemeClr val="tx2"/>
                </a:solidFill>
                <a:latin typeface="Times New Roman" pitchFamily="18" charset="0"/>
              </a:rPr>
              <a:t>Разучивание песен.</a:t>
            </a:r>
          </a:p>
        </p:txBody>
      </p:sp>
      <p:pic>
        <p:nvPicPr>
          <p:cNvPr id="55301" name="Picture 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43000"/>
            <a:ext cx="80025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331913" y="188913"/>
            <a:ext cx="701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tx2"/>
                </a:solidFill>
                <a:latin typeface="Times New Roman" pitchFamily="18" charset="0"/>
              </a:rPr>
              <a:t>Использование </a:t>
            </a:r>
            <a:r>
              <a:rPr lang="en-US" sz="2800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b="1" i="1">
                <a:solidFill>
                  <a:schemeClr val="tx2"/>
                </a:solidFill>
                <a:latin typeface="Times New Roman" pitchFamily="18" charset="0"/>
              </a:rPr>
              <a:t>стихов </a:t>
            </a:r>
            <a:r>
              <a:rPr lang="ru-RU" b="1" i="1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b="1" i="1">
                <a:solidFill>
                  <a:schemeClr val="tx2"/>
                </a:solidFill>
                <a:latin typeface="Times New Roman" pitchFamily="18" charset="0"/>
              </a:rPr>
              <a:t>договорок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US" sz="2800" b="1" i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sz="2800" b="1" i="1">
                <a:solidFill>
                  <a:schemeClr val="tx2"/>
                </a:solidFill>
                <a:latin typeface="Times New Roman" pitchFamily="18" charset="0"/>
              </a:rPr>
              <a:t>при разучивании лексики.</a:t>
            </a:r>
          </a:p>
        </p:txBody>
      </p:sp>
      <p:sp>
        <p:nvSpPr>
          <p:cNvPr id="56326" name="Rectangle 2"/>
          <p:cNvSpPr>
            <a:spLocks noChangeArrowheads="1"/>
          </p:cNvSpPr>
          <p:nvPr/>
        </p:nvSpPr>
        <p:spPr bwMode="auto">
          <a:xfrm>
            <a:off x="457200" y="914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800">
                <a:solidFill>
                  <a:srgbClr val="FF0000"/>
                </a:solidFill>
                <a:latin typeface="Corbel" pitchFamily="34" charset="0"/>
              </a:rPr>
              <a:t>C</a:t>
            </a:r>
            <a:r>
              <a:rPr lang="en-US" sz="5800">
                <a:solidFill>
                  <a:schemeClr val="hlink"/>
                </a:solidFill>
                <a:latin typeface="Corbel" pitchFamily="34" charset="0"/>
              </a:rPr>
              <a:t>o</a:t>
            </a:r>
            <a:r>
              <a:rPr lang="en-US" sz="5800">
                <a:solidFill>
                  <a:schemeClr val="folHlink"/>
                </a:solidFill>
                <a:latin typeface="Corbel" pitchFamily="34" charset="0"/>
              </a:rPr>
              <a:t>l</a:t>
            </a:r>
            <a:r>
              <a:rPr lang="en-US" sz="5800">
                <a:solidFill>
                  <a:srgbClr val="FF6600"/>
                </a:solidFill>
                <a:latin typeface="Corbel" pitchFamily="34" charset="0"/>
              </a:rPr>
              <a:t>o</a:t>
            </a:r>
            <a:r>
              <a:rPr lang="en-US" sz="5800">
                <a:solidFill>
                  <a:srgbClr val="663300"/>
                </a:solidFill>
                <a:latin typeface="Corbel" pitchFamily="34" charset="0"/>
              </a:rPr>
              <a:t>u</a:t>
            </a:r>
            <a:r>
              <a:rPr lang="en-US" sz="5800">
                <a:solidFill>
                  <a:srgbClr val="572314"/>
                </a:solidFill>
                <a:latin typeface="Corbel" pitchFamily="34" charset="0"/>
              </a:rPr>
              <a:t>r</a:t>
            </a:r>
            <a:r>
              <a:rPr lang="en-US" sz="5800">
                <a:solidFill>
                  <a:srgbClr val="990099"/>
                </a:solidFill>
                <a:latin typeface="Corbel" pitchFamily="34" charset="0"/>
              </a:rPr>
              <a:t>s</a:t>
            </a:r>
            <a:endParaRPr lang="ru-RU" sz="5800">
              <a:solidFill>
                <a:srgbClr val="990099"/>
              </a:solidFill>
              <a:latin typeface="Corbel" pitchFamily="34" charset="0"/>
            </a:endParaRPr>
          </a:p>
        </p:txBody>
      </p:sp>
      <p:sp>
        <p:nvSpPr>
          <p:cNvPr id="56327" name="Rectangle 3"/>
          <p:cNvSpPr>
            <a:spLocks noChangeArrowheads="1"/>
          </p:cNvSpPr>
          <p:nvPr/>
        </p:nvSpPr>
        <p:spPr bwMode="auto">
          <a:xfrm>
            <a:off x="971550" y="1828800"/>
            <a:ext cx="77152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>
                <a:latin typeface="Times New Roman" pitchFamily="18" charset="0"/>
              </a:rPr>
              <a:t>Я рисую твой портрет: ротик будет красный-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red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>
                <a:latin typeface="Times New Roman" pitchFamily="18" charset="0"/>
              </a:rPr>
              <a:t>Глазки голубые</a:t>
            </a:r>
            <a:r>
              <a:rPr lang="en-US" sz="2800">
                <a:latin typeface="Times New Roman" pitchFamily="18" charset="0"/>
              </a:rPr>
              <a:t>-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blue</a:t>
            </a:r>
            <a:r>
              <a:rPr lang="ru-RU" sz="2800">
                <a:latin typeface="Times New Roman" pitchFamily="18" charset="0"/>
              </a:rPr>
              <a:t> ,эту краску я люблю.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>
                <a:latin typeface="Times New Roman" pitchFamily="18" charset="0"/>
              </a:rPr>
              <a:t>Нет давайте мы один сделаем зеленым-</a:t>
            </a:r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green</a:t>
            </a:r>
            <a:r>
              <a:rPr lang="en-US" sz="2800">
                <a:latin typeface="Times New Roman" pitchFamily="18" charset="0"/>
              </a:rPr>
              <a:t>.</a:t>
            </a:r>
            <a:endParaRPr lang="ru-RU" sz="2800">
              <a:latin typeface="Times New Roman" pitchFamily="18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>
                <a:latin typeface="Times New Roman" pitchFamily="18" charset="0"/>
              </a:rPr>
              <a:t>Щечки вымазались в соус - стали розовые-</a:t>
            </a:r>
            <a:r>
              <a:rPr lang="en-US" sz="2800">
                <a:solidFill>
                  <a:srgbClr val="FF3399"/>
                </a:solidFill>
                <a:latin typeface="Times New Roman" pitchFamily="18" charset="0"/>
              </a:rPr>
              <a:t>r</a:t>
            </a:r>
            <a:r>
              <a:rPr lang="en-US" sz="2800" b="1">
                <a:solidFill>
                  <a:srgbClr val="FF3399"/>
                </a:solidFill>
                <a:latin typeface="Times New Roman" pitchFamily="18" charset="0"/>
              </a:rPr>
              <a:t>ose</a:t>
            </a:r>
            <a:r>
              <a:rPr lang="en-US" sz="2800">
                <a:latin typeface="Times New Roman" pitchFamily="18" charset="0"/>
              </a:rPr>
              <a:t>.</a:t>
            </a:r>
            <a:endParaRPr lang="ru-RU" sz="2800">
              <a:latin typeface="Times New Roman" pitchFamily="18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>
                <a:latin typeface="Times New Roman" pitchFamily="18" charset="0"/>
              </a:rPr>
              <a:t>Бровки нарисуй скорей кар</a:t>
            </a:r>
            <a:r>
              <a:rPr lang="en-US" sz="2800">
                <a:latin typeface="Times New Roman" pitchFamily="18" charset="0"/>
              </a:rPr>
              <a:t>a</a:t>
            </a:r>
            <a:r>
              <a:rPr lang="ru-RU" sz="2800">
                <a:latin typeface="Times New Roman" pitchFamily="18" charset="0"/>
              </a:rPr>
              <a:t>ндашик серый-</a:t>
            </a:r>
            <a:r>
              <a:rPr lang="en-US" sz="2800" b="1">
                <a:solidFill>
                  <a:schemeClr val="bg2"/>
                </a:solidFill>
                <a:latin typeface="Times New Roman" pitchFamily="18" charset="0"/>
              </a:rPr>
              <a:t>grey</a:t>
            </a:r>
            <a:r>
              <a:rPr lang="en-US" sz="2800">
                <a:solidFill>
                  <a:schemeClr val="bg2"/>
                </a:solidFill>
                <a:latin typeface="Times New Roman" pitchFamily="18" charset="0"/>
              </a:rPr>
              <a:t>.</a:t>
            </a:r>
            <a:endParaRPr lang="ru-RU" sz="2800">
              <a:solidFill>
                <a:schemeClr val="bg2"/>
              </a:solidFill>
              <a:latin typeface="Times New Roman" pitchFamily="18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>
                <a:latin typeface="Times New Roman" pitchFamily="18" charset="0"/>
              </a:rPr>
              <a:t>Фиолетовый жилет - карандашик </a:t>
            </a:r>
            <a:r>
              <a:rPr lang="en-US" sz="2800" b="1">
                <a:solidFill>
                  <a:srgbClr val="CC00FF"/>
                </a:solidFill>
                <a:latin typeface="Times New Roman" pitchFamily="18" charset="0"/>
              </a:rPr>
              <a:t>violet</a:t>
            </a:r>
            <a:r>
              <a:rPr lang="ru-RU" sz="2800" b="1">
                <a:solidFill>
                  <a:srgbClr val="CC00FF"/>
                </a:solidFill>
                <a:latin typeface="Times New Roman" pitchFamily="18" charset="0"/>
              </a:rPr>
              <a:t>.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>
                <a:latin typeface="Times New Roman" pitchFamily="18" charset="0"/>
              </a:rPr>
              <a:t>Чубчик будет черный –</a:t>
            </a:r>
            <a:r>
              <a:rPr lang="en-US" sz="2800" b="1">
                <a:latin typeface="Times New Roman" pitchFamily="18" charset="0"/>
              </a:rPr>
              <a:t>black</a:t>
            </a:r>
            <a:r>
              <a:rPr lang="ru-RU" sz="2800">
                <a:latin typeface="Times New Roman" pitchFamily="18" charset="0"/>
              </a:rPr>
              <a:t>,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>
                <a:latin typeface="Times New Roman" pitchFamily="18" charset="0"/>
              </a:rPr>
              <a:t>Симпатичный человек!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800">
              <a:latin typeface="Times New Roman" pitchFamily="18" charset="0"/>
            </a:endParaRPr>
          </a:p>
        </p:txBody>
      </p:sp>
      <p:pic>
        <p:nvPicPr>
          <p:cNvPr id="56328" name="Picture 5" descr="ANd9GcR8Ept44XFlXmlHjTUIiHjdnrOs9Qk7vRwdGql6xsUD8qCAnQuE0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5229225"/>
            <a:ext cx="19319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0" y="274638"/>
            <a:ext cx="88392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 algn="ctr"/>
            <a:r>
              <a:rPr lang="ru-RU" sz="3000">
                <a:solidFill>
                  <a:srgbClr val="572314"/>
                </a:solidFill>
                <a:latin typeface="Corbel" pitchFamily="34" charset="0"/>
              </a:rPr>
              <a:t>3. </a:t>
            </a:r>
            <a:r>
              <a:rPr lang="ru-RU" sz="3000" b="1" i="1">
                <a:solidFill>
                  <a:srgbClr val="572314"/>
                </a:solidFill>
                <a:latin typeface="Corbel" pitchFamily="34" charset="0"/>
              </a:rPr>
              <a:t>Постановка и решение проблем осуществляется при проектной деятельности.</a:t>
            </a:r>
            <a:r>
              <a:rPr lang="ru-RU" sz="3900" b="1" i="1">
                <a:solidFill>
                  <a:srgbClr val="572314"/>
                </a:solidFill>
                <a:latin typeface="Corbel" pitchFamily="34" charset="0"/>
              </a:rPr>
              <a:t/>
            </a:r>
            <a:br>
              <a:rPr lang="ru-RU" sz="3900" b="1" i="1">
                <a:solidFill>
                  <a:srgbClr val="572314"/>
                </a:solidFill>
                <a:latin typeface="Corbel" pitchFamily="34" charset="0"/>
              </a:rPr>
            </a:br>
            <a:endParaRPr lang="ru-RU" sz="3900" b="1" i="1">
              <a:solidFill>
                <a:srgbClr val="572314"/>
              </a:solidFill>
              <a:latin typeface="Corbel" pitchFamily="34" charset="0"/>
            </a:endParaRPr>
          </a:p>
        </p:txBody>
      </p:sp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971550" y="1916113"/>
            <a:ext cx="4038600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>
                <a:solidFill>
                  <a:schemeClr val="accent1"/>
                </a:solidFill>
                <a:latin typeface="Corbel" pitchFamily="34" charset="0"/>
              </a:rPr>
              <a:t>Нарисуй  и расскажи о своей любимой игрушке.</a:t>
            </a:r>
          </a:p>
        </p:txBody>
      </p:sp>
      <p:pic>
        <p:nvPicPr>
          <p:cNvPr id="57350" name="Picture 4" descr="SAM_1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4588" y="1773238"/>
            <a:ext cx="3865562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762000" y="115888"/>
            <a:ext cx="83820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Придумай, нарисуй и опиши инопланетянина по опорным вопросам.</a:t>
            </a:r>
          </a:p>
        </p:txBody>
      </p:sp>
      <p:pic>
        <p:nvPicPr>
          <p:cNvPr id="58373" name="Picture 5" descr="26042013(00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9342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5651500" y="1066800"/>
            <a:ext cx="3241675" cy="45942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2400" smtClean="0"/>
              <a:t>Элементы обучения: </a:t>
            </a:r>
            <a:br>
              <a:rPr lang="ru-RU" sz="2400" smtClean="0"/>
            </a:br>
            <a:r>
              <a:rPr lang="ru-RU" sz="2000" b="0" i="1" smtClean="0"/>
              <a:t>-умение начать беседу и поддержать её, </a:t>
            </a:r>
            <a:br>
              <a:rPr lang="ru-RU" sz="2000" b="0" i="1" smtClean="0"/>
            </a:br>
            <a:r>
              <a:rPr lang="ru-RU" sz="2000" b="0" i="1" smtClean="0"/>
              <a:t>-прервать собеседника в нужный момент, </a:t>
            </a:r>
            <a:br>
              <a:rPr lang="ru-RU" sz="2000" b="0" i="1" smtClean="0"/>
            </a:br>
            <a:r>
              <a:rPr lang="ru-RU" sz="2000" b="0" i="1" smtClean="0"/>
              <a:t>-согласиться с его мнением или опровергнуть его, </a:t>
            </a:r>
            <a:br>
              <a:rPr lang="ru-RU" sz="2000" b="0" i="1" smtClean="0"/>
            </a:br>
            <a:r>
              <a:rPr lang="ru-RU" sz="2000" b="0" i="1" smtClean="0"/>
              <a:t>-умение целенаправленно слушать собеседника, задавать уточняющие вопросы</a:t>
            </a:r>
          </a:p>
        </p:txBody>
      </p:sp>
      <p:sp>
        <p:nvSpPr>
          <p:cNvPr id="29698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0"/>
            <a:ext cx="4419600" cy="3514725"/>
          </a:xfrm>
          <a:prstGeom prst="roundRect">
            <a:avLst>
              <a:gd name="adj" fmla="val 782"/>
            </a:avLst>
          </a:prstGeom>
          <a:ln w="9525"/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Ролевая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игра-модель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межличностного общения.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96975"/>
            <a:ext cx="4392612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92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чебные 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ситуации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2" name="Объект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 </a:t>
            </a:r>
            <a:r>
              <a:rPr lang="ru-RU" i="1" smtClean="0">
                <a:solidFill>
                  <a:srgbClr val="000000"/>
                </a:solidFill>
              </a:rPr>
              <a:t>ситуация-проблема</a:t>
            </a:r>
            <a:r>
              <a:rPr lang="ru-RU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 </a:t>
            </a:r>
            <a:r>
              <a:rPr lang="ru-RU" i="1" smtClean="0">
                <a:solidFill>
                  <a:srgbClr val="000000"/>
                </a:solidFill>
              </a:rPr>
              <a:t>ситуация-иллюстрация</a:t>
            </a:r>
            <a:r>
              <a:rPr lang="ru-RU" smtClean="0">
                <a:solidFill>
                  <a:srgbClr val="000000"/>
                </a:solidFill>
              </a:rPr>
              <a:t>  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 </a:t>
            </a:r>
            <a:r>
              <a:rPr lang="ru-RU" i="1" smtClean="0">
                <a:solidFill>
                  <a:srgbClr val="000000"/>
                </a:solidFill>
              </a:rPr>
              <a:t>ситуация-оценка</a:t>
            </a:r>
            <a:r>
              <a:rPr lang="ru-RU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 </a:t>
            </a:r>
            <a:r>
              <a:rPr lang="ru-RU" i="1" smtClean="0">
                <a:solidFill>
                  <a:srgbClr val="000000"/>
                </a:solidFill>
              </a:rPr>
              <a:t>учебно-речевая ситуация</a:t>
            </a:r>
            <a:endParaRPr lang="ru-RU" smtClean="0">
              <a:solidFill>
                <a:srgbClr val="000000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825" y="188913"/>
            <a:ext cx="4067175" cy="5999162"/>
          </a:xfrm>
        </p:spPr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Учебно-речевые 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ситуации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/>
              <a:t>реальные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/>
              <a:t>воображаемые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i="1" dirty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Воображаемые ситуации.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/>
              <a:t> </a:t>
            </a:r>
            <a:r>
              <a:rPr lang="ru-RU" i="1" dirty="0" smtClean="0"/>
              <a:t>вероятные</a:t>
            </a:r>
            <a:endParaRPr lang="ru-RU" i="1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/>
              <a:t>невероятные</a:t>
            </a:r>
            <a:endParaRPr lang="ru-RU" i="1" dirty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32813" y="6381750"/>
            <a:ext cx="611187" cy="476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417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satMod val="130000"/>
                  </a:schemeClr>
                </a:solidFill>
              </a:rPr>
              <a:t>Приемы активизации устной речи учащихся на уроках английского </a:t>
            </a:r>
            <a:r>
              <a:rPr lang="ru-RU" sz="2400" b="1" i="1" dirty="0" smtClean="0">
                <a:solidFill>
                  <a:schemeClr val="tx2">
                    <a:satMod val="130000"/>
                  </a:schemeClr>
                </a:solidFill>
              </a:rPr>
              <a:t>языка (Приёмы развития КУУД)</a:t>
            </a:r>
            <a:endParaRPr lang="ru-RU" sz="24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1435100" y="1196975"/>
            <a:ext cx="7499350" cy="5661025"/>
          </a:xfrm>
        </p:spPr>
        <p:txBody>
          <a:bodyPr/>
          <a:lstStyle/>
          <a:p>
            <a:pPr eaLnBrk="1" hangingPunct="1"/>
            <a:endParaRPr lang="ru-RU" sz="3600" smtClean="0"/>
          </a:p>
        </p:txBody>
      </p:sp>
      <p:pic>
        <p:nvPicPr>
          <p:cNvPr id="34819" name="Picture 2" descr="C:\Users\1\Desktop\мотивация\картинки\рис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8101012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08400" y="5221288"/>
            <a:ext cx="54356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</a:rPr>
              <a:t>- </a:t>
            </a:r>
            <a:r>
              <a:rPr lang="ru-RU" sz="3200" b="1" i="1" u="sng" dirty="0">
                <a:solidFill>
                  <a:schemeClr val="tx2">
                    <a:lumMod val="75000"/>
                  </a:schemeClr>
                </a:solidFill>
                <a:latin typeface="+mn-lt"/>
                <a:hlinkClick r:id="rId3" action="ppaction://hlinksldjump"/>
              </a:rPr>
              <a:t>интерактивные приемы</a:t>
            </a:r>
            <a:endParaRPr lang="ru-RU" sz="3200" b="1" i="1" u="sng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</a:rPr>
              <a:t>- </a:t>
            </a:r>
            <a:r>
              <a:rPr lang="ru-RU" sz="3200" b="1" i="1" u="sng" dirty="0">
                <a:latin typeface="+mn-lt"/>
                <a:hlinkClick r:id="rId4" action="ppaction://hlinksldjump"/>
              </a:rPr>
              <a:t>приём использования визуальной наглядности</a:t>
            </a:r>
            <a:endParaRPr lang="ru-RU" sz="3200" b="1" i="1" u="sng" dirty="0">
              <a:latin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9810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tx2">
                    <a:satMod val="130000"/>
                  </a:schemeClr>
                </a:solidFill>
              </a:rPr>
              <a:t>Интерактивные приёмы.</a:t>
            </a:r>
            <a:endParaRPr lang="ru-RU" sz="2800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1268413"/>
            <a:ext cx="7499350" cy="4979987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300" i="1" dirty="0" smtClean="0"/>
              <a:t>Приемы </a:t>
            </a:r>
            <a:r>
              <a:rPr lang="ru-RU" sz="3300" i="1" dirty="0"/>
              <a:t>закрепления грамматических структур в устной речи учеников.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300" i="1" dirty="0"/>
              <a:t>Приемы активизации использования эмоционально-окрашенных выражений взаимодействия при обучении диалогической речи.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300" i="1" dirty="0"/>
              <a:t>Приемы активизации устно-речевых высказываний при выполнении творческих заданий. </a:t>
            </a:r>
            <a:endParaRPr lang="en-US" sz="3300" i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300" i="1" dirty="0"/>
              <a:t>Компьютерные обучающие </a:t>
            </a:r>
            <a:r>
              <a:rPr lang="ru-RU" sz="3300" i="1" dirty="0" smtClean="0"/>
              <a:t>системы</a:t>
            </a:r>
            <a:r>
              <a:rPr lang="en-US" sz="3300" i="1" dirty="0" smtClean="0"/>
              <a:t>.</a:t>
            </a:r>
            <a:endParaRPr lang="ru-RU" sz="3300" i="1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1187450" y="260350"/>
            <a:ext cx="777240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>
                <a:latin typeface="Corbel" pitchFamily="34" charset="0"/>
              </a:rPr>
              <a:t>Стандарты второго поколения</a:t>
            </a:r>
            <a:r>
              <a:rPr lang="en-US" sz="2800">
                <a:latin typeface="Corbel" pitchFamily="34" charset="0"/>
              </a:rPr>
              <a:t> </a:t>
            </a:r>
            <a:r>
              <a:rPr lang="ru-RU" sz="2800">
                <a:latin typeface="Corbel" pitchFamily="34" charset="0"/>
              </a:rPr>
              <a:t>определяют следующие </a:t>
            </a:r>
            <a:endParaRPr lang="en-US" sz="2800">
              <a:latin typeface="Corbel" pitchFamily="34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i="1">
                <a:solidFill>
                  <a:srgbClr val="CC0000"/>
                </a:solidFill>
                <a:latin typeface="Corbel" pitchFamily="34" charset="0"/>
              </a:rPr>
              <a:t>цели обучения иностранному языку: 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2800">
                <a:latin typeface="Corbel" pitchFamily="34" charset="0"/>
              </a:rPr>
              <a:t>Развитие иноязычной коммуникативной компетенции в совокупности ее составляющих: речевая, языковая, социокультурная/межкультурная, компенсаторная, учебно-познавательная компетенции. 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2800">
                <a:latin typeface="Corbel" pitchFamily="34" charset="0"/>
              </a:rPr>
              <a:t>Развитие личности учащихся. 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2800">
                <a:latin typeface="Corbel" pitchFamily="34" charset="0"/>
              </a:rPr>
              <a:t>Формирование и развитие универсальных учебных действий (УУД). 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ru-RU" sz="280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025"/>
            <a:ext cx="8229600" cy="6429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8913"/>
            <a:ext cx="4022725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Приемы </a:t>
            </a:r>
            <a: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закрепления грамматических структур в устной речи учеников. </a:t>
            </a:r>
            <a:b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4075" y="260350"/>
            <a:ext cx="4022725" cy="17287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Приемы активизации использования эмоционально-окрашенных выражений взаимодействия при обучении диалогической речи.</a:t>
            </a:r>
          </a:p>
        </p:txBody>
      </p:sp>
      <p:sp>
        <p:nvSpPr>
          <p:cNvPr id="36868" name="Объект 4"/>
          <p:cNvSpPr>
            <a:spLocks noGrp="1"/>
          </p:cNvSpPr>
          <p:nvPr>
            <p:ph sz="quarter" idx="2"/>
          </p:nvPr>
        </p:nvSpPr>
        <p:spPr>
          <a:xfrm>
            <a:off x="457200" y="1484313"/>
            <a:ext cx="4022725" cy="4897437"/>
          </a:xfrm>
        </p:spPr>
        <p:txBody>
          <a:bodyPr/>
          <a:lstStyle/>
          <a:p>
            <a:pPr marL="117475" indent="0" eaLnBrk="1" hangingPunct="1">
              <a:buFont typeface="Wingdings 2" pitchFamily="18" charset="2"/>
              <a:buNone/>
            </a:pPr>
            <a:r>
              <a:rPr lang="ru-RU" smtClean="0"/>
              <a:t>Во время изучения грамматики одной из основных целей является формирование умения учеников использовать грамматические структуры в речи. Использование </a:t>
            </a:r>
            <a:r>
              <a:rPr lang="ru-RU" b="1" smtClean="0"/>
              <a:t>мини-диалогов</a:t>
            </a:r>
            <a:r>
              <a:rPr lang="ru-RU" smtClean="0"/>
              <a:t>, содержащих личностно ориентированные вопросы - один из эффективных способов добиться этого.</a:t>
            </a:r>
          </a:p>
        </p:txBody>
      </p:sp>
      <p:sp>
        <p:nvSpPr>
          <p:cNvPr id="36869" name="Объект 5"/>
          <p:cNvSpPr>
            <a:spLocks noGrp="1"/>
          </p:cNvSpPr>
          <p:nvPr>
            <p:ph sz="quarter" idx="4"/>
          </p:nvPr>
        </p:nvSpPr>
        <p:spPr>
          <a:xfrm>
            <a:off x="4664075" y="2060575"/>
            <a:ext cx="4022725" cy="4248150"/>
          </a:xfrm>
        </p:spPr>
        <p:txBody>
          <a:bodyPr/>
          <a:lstStyle/>
          <a:p>
            <a:pPr marL="117475" indent="0" eaLnBrk="1" hangingPunct="1">
              <a:buFont typeface="Wingdings 2" pitchFamily="18" charset="2"/>
              <a:buNone/>
            </a:pPr>
            <a:endParaRPr lang="ru-RU" smtClean="0"/>
          </a:p>
          <a:p>
            <a:pPr marL="117475" indent="0" eaLnBrk="1" hangingPunct="1">
              <a:buFont typeface="Wingdings 2" pitchFamily="18" charset="2"/>
              <a:buNone/>
            </a:pPr>
            <a:r>
              <a:rPr lang="ru-RU" smtClean="0"/>
              <a:t>Любой учитель английского языка стремится не только научить говорить ученика на языке, но и работает над обогащением речи учащихся. </a:t>
            </a:r>
            <a:r>
              <a:rPr lang="ru-RU" b="1" smtClean="0"/>
              <a:t>Оценочно- эмоциональные выражения </a:t>
            </a:r>
            <a:r>
              <a:rPr lang="ru-RU" smtClean="0"/>
              <a:t>украшают речь и помогают высказать мысль в интересной форме.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21388"/>
            <a:ext cx="8229600" cy="2825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8913"/>
            <a:ext cx="4022725" cy="14398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Приемы </a:t>
            </a:r>
            <a: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активизации устно-речевых высказываний при выполнении творческих заданий. </a:t>
            </a:r>
            <a:br>
              <a:rPr lang="ru-RU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4075" y="188913"/>
            <a:ext cx="4022725" cy="10080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Компьютерные обучающие системы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892" name="Объект 4"/>
          <p:cNvSpPr>
            <a:spLocks noGrp="1"/>
          </p:cNvSpPr>
          <p:nvPr>
            <p:ph sz="quarter" idx="2"/>
          </p:nvPr>
        </p:nvSpPr>
        <p:spPr>
          <a:xfrm>
            <a:off x="457200" y="1916113"/>
            <a:ext cx="4022725" cy="4249737"/>
          </a:xfrm>
        </p:spPr>
        <p:txBody>
          <a:bodyPr/>
          <a:lstStyle/>
          <a:p>
            <a:pPr marL="117475" indent="0" eaLnBrk="1" hangingPunct="1">
              <a:buFont typeface="Wingdings 2" pitchFamily="18" charset="2"/>
              <a:buNone/>
            </a:pPr>
            <a:r>
              <a:rPr lang="ru-RU" smtClean="0"/>
              <a:t>К творческим заданиям при коммуникативной методике обучения английскому языку относят </a:t>
            </a:r>
            <a:r>
              <a:rPr lang="ru-RU" b="1" smtClean="0"/>
              <a:t>интерактивные ролевые игры и открытые обсуждения.</a:t>
            </a:r>
          </a:p>
        </p:txBody>
      </p:sp>
      <p:sp>
        <p:nvSpPr>
          <p:cNvPr id="37893" name="Объект 10"/>
          <p:cNvSpPr>
            <a:spLocks noGrp="1"/>
          </p:cNvSpPr>
          <p:nvPr>
            <p:ph sz="quarter" idx="4"/>
          </p:nvPr>
        </p:nvSpPr>
        <p:spPr>
          <a:xfrm>
            <a:off x="4664075" y="1268413"/>
            <a:ext cx="4022725" cy="5113337"/>
          </a:xfrm>
        </p:spPr>
        <p:txBody>
          <a:bodyPr/>
          <a:lstStyle/>
          <a:p>
            <a:pPr marL="117475" indent="0" eaLnBrk="1" hangingPunct="1">
              <a:buFont typeface="Wingdings 2" pitchFamily="18" charset="2"/>
              <a:buNone/>
            </a:pPr>
            <a:r>
              <a:rPr lang="ru-RU" sz="2200" smtClean="0"/>
              <a:t>Обучение с                       помощью                  компьютеров</a:t>
            </a:r>
            <a:r>
              <a:rPr lang="en-US" sz="2200" smtClean="0"/>
              <a:t> </a:t>
            </a:r>
            <a:r>
              <a:rPr lang="ru-RU" sz="2200" smtClean="0"/>
              <a:t>     подразумевает      обязательное </a:t>
            </a:r>
            <a:r>
              <a:rPr lang="ru-RU" sz="2200" b="1" smtClean="0"/>
              <a:t>взаимодействие каждого учащегося с системой </a:t>
            </a:r>
            <a:r>
              <a:rPr lang="ru-RU" sz="2200" smtClean="0"/>
              <a:t>с целью усвоения урока.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7263" y="4149725"/>
            <a:ext cx="3971925" cy="2600325"/>
          </a:xfrm>
          <a:prstGeom prst="rect">
            <a:avLst/>
          </a:prstGeom>
          <a:noFill/>
          <a:ln w="10795">
            <a:noFill/>
            <a:miter lim="800000"/>
            <a:headEnd/>
            <a:tailEnd/>
          </a:ln>
        </p:spPr>
      </p:pic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341438"/>
            <a:ext cx="19939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0" y="6364288"/>
            <a:ext cx="611188" cy="4778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738" y="2205038"/>
            <a:ext cx="57292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818437" cy="1009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satMod val="130000"/>
                  </a:schemeClr>
                </a:solidFill>
              </a:rPr>
              <a:t>Приём использования визуальной наглядности.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Наглядность - </a:t>
            </a:r>
            <a:r>
              <a:rPr lang="ru-RU" sz="2400" smtClean="0"/>
              <a:t>специально организованный показ языкового и экстралингвистического материала с целью облегчения его объяснения, усвоения и использования в речевой деятельности. </a:t>
            </a:r>
          </a:p>
          <a:p>
            <a:pPr eaLnBrk="1" hangingPunct="1"/>
            <a:endParaRPr lang="ru-RU" sz="3800" smtClean="0"/>
          </a:p>
          <a:p>
            <a:pPr eaLnBrk="1" hangingPunct="1"/>
            <a:endParaRPr lang="ru-RU" sz="3800" smtClean="0"/>
          </a:p>
          <a:p>
            <a:pPr eaLnBrk="1" hangingPunct="1"/>
            <a:endParaRPr lang="ru-RU" sz="3800" smtClean="0"/>
          </a:p>
          <a:p>
            <a:pPr eaLnBrk="1" hangingPunct="1"/>
            <a:endParaRPr lang="ru-RU" sz="3800" smtClean="0"/>
          </a:p>
          <a:p>
            <a:pPr eaLnBrk="1" hangingPunct="1"/>
            <a:endParaRPr lang="ru-RU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659188"/>
            <a:ext cx="34544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925" y="0"/>
            <a:ext cx="91090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63500"/>
            <a:ext cx="9144000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243263"/>
            <a:ext cx="399573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4F271C">
                    <a:satMod val="130000"/>
                  </a:srgbClr>
                </a:solidFill>
              </a:rPr>
              <a:t>Условия и средства формирования универсальных учебных </a:t>
            </a:r>
            <a:r>
              <a:rPr lang="ru-RU" sz="2800" b="1" i="1" dirty="0" smtClean="0">
                <a:solidFill>
                  <a:srgbClr val="4F271C">
                    <a:satMod val="130000"/>
                  </a:srgbClr>
                </a:solidFill>
              </a:rPr>
              <a:t>действий.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/>
              <a:t>Учебное </a:t>
            </a:r>
            <a:r>
              <a:rPr lang="ru-RU" b="1" i="1" dirty="0" smtClean="0"/>
              <a:t>сотрудничество </a:t>
            </a:r>
            <a:endParaRPr lang="ru-R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/>
              <a:t>Совместная </a:t>
            </a:r>
            <a:r>
              <a:rPr lang="ru-RU" b="1" i="1" dirty="0" smtClean="0"/>
              <a:t>деятельность    Проектная </a:t>
            </a:r>
            <a:r>
              <a:rPr lang="ru-RU" b="1" i="1" dirty="0"/>
              <a:t>деятельность обучающихся как форма </a:t>
            </a:r>
            <a:r>
              <a:rPr lang="ru-RU" b="1" i="1" dirty="0" smtClean="0"/>
              <a:t>сотрудничества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/>
              <a:t>Разновозрастное </a:t>
            </a:r>
            <a:r>
              <a:rPr lang="ru-RU" b="1" i="1" dirty="0" smtClean="0"/>
              <a:t>сотрудничество</a:t>
            </a:r>
            <a:endParaRPr lang="ru-R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/>
              <a:t>Дискуссия</a:t>
            </a:r>
            <a:endParaRPr lang="ru-R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/>
              <a:t>Рефлексия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/>
              <a:t>Педагогическое общение</a:t>
            </a:r>
            <a:endParaRPr lang="ru-R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9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Виды Универсальных Учебных Действий:</a:t>
            </a: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1042988" y="1600200"/>
            <a:ext cx="76438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4400" i="1">
                <a:solidFill>
                  <a:srgbClr val="3366FF"/>
                </a:solidFill>
                <a:latin typeface="Corbel" pitchFamily="34" charset="0"/>
              </a:rPr>
              <a:t>Личностные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4400" i="1">
                <a:solidFill>
                  <a:srgbClr val="3366FF"/>
                </a:solidFill>
                <a:latin typeface="Corbel" pitchFamily="34" charset="0"/>
              </a:rPr>
              <a:t>Регулятивные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4400" i="1">
                <a:solidFill>
                  <a:srgbClr val="3366FF"/>
                </a:solidFill>
                <a:latin typeface="Corbel" pitchFamily="34" charset="0"/>
              </a:rPr>
              <a:t>Познавательные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4400" i="1">
                <a:solidFill>
                  <a:srgbClr val="3366FF"/>
                </a:solidFill>
                <a:latin typeface="Corbel" pitchFamily="34" charset="0"/>
              </a:rPr>
              <a:t>Коммуникативные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71550" y="762000"/>
            <a:ext cx="7874000" cy="5334000"/>
          </a:xfrm>
        </p:spPr>
        <p:txBody>
          <a:bodyPr>
            <a:normAutofit fontScale="70000" lnSpcReduction="20000"/>
          </a:bodyPr>
          <a:lstStyle/>
          <a:p>
            <a:pPr marL="365760" indent="-283464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dirty="0" smtClean="0"/>
              <a:t>	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Коммуникативные </a:t>
            </a:r>
            <a:r>
              <a:rPr lang="ru-RU" sz="4800" b="1" dirty="0">
                <a:solidFill>
                  <a:srgbClr val="C00000"/>
                </a:solidFill>
              </a:rPr>
              <a:t>действия </a:t>
            </a:r>
            <a:r>
              <a:rPr lang="ru-RU" sz="4500" b="1" i="1" dirty="0"/>
              <a:t>обеспечивают социальную компетентность и учет позиции других людей, партнеров по общению или деятельности; умение слушать и вступать в диалог; участвовать в коллективном обсуждении проблем; интегрироваться в группы сверстников и строить продуктивное взаимодействие и сотрудничество со сверстниками и </a:t>
            </a:r>
            <a:r>
              <a:rPr lang="ru-RU" sz="4500" b="1" i="1" dirty="0" smtClean="0"/>
              <a:t>взрослыми.</a:t>
            </a:r>
            <a:endParaRPr lang="ru-RU" sz="4500" b="1" i="1" dirty="0"/>
          </a:p>
          <a:p>
            <a:pPr marL="365760" indent="-283464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sz="4800" dirty="0" smtClean="0">
              <a:latin typeface="Arial" charset="0"/>
              <a:cs typeface="Arial" charset="0"/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42988" y="115888"/>
            <a:ext cx="1433512" cy="1490662"/>
            <a:chOff x="2575" y="18"/>
            <a:chExt cx="903" cy="939"/>
          </a:xfrm>
        </p:grpSpPr>
        <p:pic>
          <p:nvPicPr>
            <p:cNvPr id="20483" name="Picture 28" descr="J00787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000" y="81"/>
              <a:ext cx="478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4" name="Picture 29" descr="J00786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5" y="18"/>
              <a:ext cx="477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Планируемые результаты освоения учебных и междисциплинарных программ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052513"/>
            <a:ext cx="7891462" cy="5689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Коммуникативные универсальные учебные действия</a:t>
            </a:r>
            <a:endParaRPr lang="ru-RU" sz="2400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smtClean="0"/>
              <a:t>Выпускник научится: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</a:rPr>
              <a:t>• учитывать разные мнения и стремиться к координации различных позиций в сотрудничестве;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</a:rPr>
              <a:t>• формулировать собственное мнение и позицию, аргументировать и координировать её с позициями партнёров в сотрудничестве при выработке общего решения в совместной деятельности;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</a:rPr>
              <a:t>• устанавливать и сравнивать разные точки зрения, прежде чем принимать решения и делать выбор;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</a:rPr>
              <a:t>• аргументировать свою точку зрения, спорить и отстаивать свою позицию не враждебным для оппонентов образом;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</a:rPr>
              <a:t>• задавать вопросы, необходимые для организации собственной деятельности и сотрудничества с партнёром;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</a:rPr>
              <a:t>• осуществлять контроль, коррекцию, оценку действий партнёра, уметь убеждать;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</a:rPr>
              <a:t>• основам коммуникативной рефлексии;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</a:rPr>
              <a:t>• использовать адекватные языковые средства для отображения своих чувств, мыслей, мотивов и потребностей;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</a:rPr>
              <a:t>•</a:t>
            </a:r>
            <a:r>
              <a:rPr lang="en-US" sz="1600" smtClean="0">
                <a:latin typeface="Times New Roman" pitchFamily="18" charset="0"/>
              </a:rPr>
              <a:t> </a:t>
            </a:r>
            <a:r>
              <a:rPr lang="ru-RU" sz="1600" smtClean="0">
                <a:latin typeface="Times New Roman" pitchFamily="18" charset="0"/>
              </a:rPr>
              <a:t>отображать в речи (описание, объяснение) содержание совершаемых действий как в форме громкой социализированной речи, так и в форме внутренней речи.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1600" smtClean="0">
              <a:latin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32813" y="6381750"/>
            <a:ext cx="611187" cy="476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2">
                    <a:satMod val="130000"/>
                  </a:schemeClr>
                </a:solidFill>
              </a:rPr>
              <a:t>Коммуникативные универсальные учебные действия,</a:t>
            </a:r>
            <a:r>
              <a:rPr lang="ru-RU" sz="24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i="1" dirty="0">
                <a:solidFill>
                  <a:schemeClr val="tx2">
                    <a:satMod val="130000"/>
                  </a:schemeClr>
                </a:solidFill>
              </a:rPr>
              <a:t>отражающие умения участвовать в учебном диалоге и </a:t>
            </a:r>
            <a:r>
              <a:rPr lang="ru-RU" sz="2400" i="1" dirty="0" smtClean="0">
                <a:solidFill>
                  <a:schemeClr val="tx2">
                    <a:satMod val="130000"/>
                  </a:schemeClr>
                </a:solidFill>
              </a:rPr>
              <a:t>строить</a:t>
            </a:r>
            <a:r>
              <a:rPr lang="ru-RU" sz="24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2">
                    <a:satMod val="130000"/>
                  </a:schemeClr>
                </a:solidFill>
              </a:rPr>
              <a:t>монологические </a:t>
            </a:r>
            <a:r>
              <a:rPr lang="ru-RU" sz="2400" i="1" dirty="0">
                <a:solidFill>
                  <a:schemeClr val="tx2">
                    <a:satMod val="130000"/>
                  </a:schemeClr>
                </a:solidFill>
              </a:rPr>
              <a:t>высказывания</a:t>
            </a: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410200"/>
          </a:xfrm>
        </p:spPr>
        <p:txBody>
          <a:bodyPr/>
          <a:lstStyle/>
          <a:p>
            <a:pPr eaLnBrk="1" hangingPunct="1"/>
            <a:r>
              <a:rPr lang="ru-RU" sz="1800" i="1" smtClean="0"/>
              <a:t>оформлять </a:t>
            </a:r>
            <a:r>
              <a:rPr lang="ru-RU" sz="1800" smtClean="0"/>
              <a:t>диалогическое высказывание в соответствии с требованиями речевого этикета;</a:t>
            </a:r>
          </a:p>
          <a:p>
            <a:pPr eaLnBrk="1" hangingPunct="1"/>
            <a:r>
              <a:rPr lang="ru-RU" sz="1800" smtClean="0"/>
              <a:t> </a:t>
            </a:r>
            <a:r>
              <a:rPr lang="ru-RU" sz="1800" i="1" smtClean="0"/>
              <a:t>различать </a:t>
            </a:r>
            <a:r>
              <a:rPr lang="ru-RU" sz="1800" smtClean="0"/>
              <a:t>особенности диалогической и монологической речи;</a:t>
            </a:r>
          </a:p>
          <a:p>
            <a:pPr eaLnBrk="1" hangingPunct="1"/>
            <a:r>
              <a:rPr lang="ru-RU" sz="1800" i="1" smtClean="0"/>
              <a:t> описывать </a:t>
            </a:r>
            <a:r>
              <a:rPr lang="ru-RU" sz="1800" smtClean="0"/>
              <a:t>объект: передавать его внешние характеристики, используя выразительные средства языка;</a:t>
            </a:r>
          </a:p>
          <a:p>
            <a:pPr eaLnBrk="1" hangingPunct="1"/>
            <a:r>
              <a:rPr lang="ru-RU" sz="1800" i="1" smtClean="0"/>
              <a:t> характеризовать </a:t>
            </a:r>
            <a:r>
              <a:rPr lang="ru-RU" sz="1800" smtClean="0"/>
              <a:t>качества, признаки объекта, относящие его к определенному классу (виду);</a:t>
            </a:r>
          </a:p>
          <a:p>
            <a:pPr eaLnBrk="1" hangingPunct="1"/>
            <a:r>
              <a:rPr lang="ru-RU" sz="1800" i="1" smtClean="0"/>
              <a:t> характеризовать </a:t>
            </a:r>
            <a:r>
              <a:rPr lang="ru-RU" sz="1800" smtClean="0"/>
              <a:t>существенный признак разбиения объектов на группы (классификации); приводить доказательства истинности проведенной классификации;</a:t>
            </a:r>
          </a:p>
          <a:p>
            <a:pPr eaLnBrk="1" hangingPunct="1"/>
            <a:r>
              <a:rPr lang="ru-RU" sz="1800" smtClean="0"/>
              <a:t> </a:t>
            </a:r>
            <a:r>
              <a:rPr lang="ru-RU" sz="1800" i="1" smtClean="0"/>
              <a:t>выбирать </a:t>
            </a:r>
            <a:r>
              <a:rPr lang="ru-RU" sz="1800" smtClean="0"/>
              <a:t>вид пересказа (полный, краткий, выборочный) в соответствии с поставленной целью;</a:t>
            </a:r>
          </a:p>
          <a:p>
            <a:pPr eaLnBrk="1" hangingPunct="1"/>
            <a:r>
              <a:rPr lang="ru-RU" sz="1800" smtClean="0"/>
              <a:t> </a:t>
            </a:r>
            <a:r>
              <a:rPr lang="ru-RU" sz="1800" i="1" smtClean="0"/>
              <a:t>составлять </a:t>
            </a:r>
            <a:r>
              <a:rPr lang="ru-RU" sz="1800" smtClean="0"/>
              <a:t>небольшие устные монологические высказывания, «удерживать»  доказательства;</a:t>
            </a:r>
          </a:p>
          <a:p>
            <a:pPr eaLnBrk="1" hangingPunct="1"/>
            <a:r>
              <a:rPr lang="ru-RU" sz="1800" i="1" smtClean="0"/>
              <a:t>писать </a:t>
            </a:r>
            <a:r>
              <a:rPr lang="ru-RU" sz="1800" smtClean="0"/>
              <a:t>сочинения (небольшие рефераты, доклады), используя информацию, полученную из разных источников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49935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satMod val="130000"/>
                  </a:schemeClr>
                </a:solidFill>
              </a:rPr>
              <a:t>«Иностранный язык» </a:t>
            </a:r>
            <a:r>
              <a:rPr lang="ru-RU" sz="2400" i="1" dirty="0">
                <a:solidFill>
                  <a:schemeClr val="tx2">
                    <a:satMod val="130000"/>
                  </a:schemeClr>
                </a:solidFill>
              </a:rPr>
              <a:t>обеспечивает прежде всего развитие </a:t>
            </a:r>
            <a:r>
              <a:rPr lang="ru-RU" sz="2400" b="1" i="1" dirty="0">
                <a:solidFill>
                  <a:schemeClr val="tx2">
                    <a:satMod val="130000"/>
                  </a:schemeClr>
                </a:solidFill>
              </a:rPr>
              <a:t>коммуникативных действий</a:t>
            </a:r>
            <a:r>
              <a:rPr lang="ru-RU" sz="2400" i="1" dirty="0">
                <a:solidFill>
                  <a:schemeClr val="tx2">
                    <a:satMod val="130000"/>
                  </a:schemeClr>
                </a:solidFill>
              </a:rPr>
              <a:t>, формируя коммуникативную культуру обучающегося.</a:t>
            </a:r>
            <a:endParaRPr lang="ru-RU" sz="24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6" name="Picture 2" descr="C:\Users\1\Desktop\английский 9-11\sou1\3\f\2\h4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268413"/>
            <a:ext cx="8101012" cy="5589587"/>
          </a:xfrm>
        </p:spPr>
      </p:pic>
      <p:sp>
        <p:nvSpPr>
          <p:cNvPr id="6" name="Прямоугольник 5"/>
          <p:cNvSpPr/>
          <p:nvPr/>
        </p:nvSpPr>
        <p:spPr>
          <a:xfrm>
            <a:off x="1116013" y="890588"/>
            <a:ext cx="8208962" cy="5492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82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</a:endParaRPr>
          </a:p>
          <a:p>
            <a:pPr marL="82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i="1" dirty="0">
                <a:solidFill>
                  <a:prstClr val="black"/>
                </a:solidFill>
                <a:latin typeface="+mn-lt"/>
              </a:rPr>
              <a:t>Специфические признаки   речевой деятельности</a:t>
            </a:r>
            <a:r>
              <a:rPr lang="ru-RU" sz="2700" dirty="0">
                <a:solidFill>
                  <a:prstClr val="black"/>
                </a:solidFill>
                <a:latin typeface="+mn-lt"/>
              </a:rPr>
              <a:t>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+mn-lt"/>
              </a:rPr>
              <a:t> - мотивированность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+mn-lt"/>
              </a:rPr>
              <a:t> - целенаправленность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+mn-lt"/>
              </a:rPr>
              <a:t> - активность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+mn-lt"/>
              </a:rPr>
              <a:t>-  связь с личностью и мыслительной деятельностью человека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+mn-lt"/>
              </a:rPr>
              <a:t>-  эвристичность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+mn-lt"/>
              </a:rPr>
              <a:t>- самостоятельность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+mn-lt"/>
              </a:rPr>
              <a:t>-  темп и ситуативность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effectLst/>
              </a:rPr>
              <a:t>Говорение как вид речевой деятельности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87450" y="1600200"/>
            <a:ext cx="7499350" cy="4456113"/>
          </a:xfrm>
          <a:noFill/>
          <a:ln/>
        </p:spPr>
        <p:txBody>
          <a:bodyPr/>
          <a:lstStyle/>
          <a:p>
            <a:r>
              <a:rPr lang="ru-RU" smtClean="0"/>
              <a:t>Устная речь - слушание и говорение</a:t>
            </a:r>
          </a:p>
          <a:p>
            <a:r>
              <a:rPr lang="ru-RU" smtClean="0"/>
              <a:t>Письменная речь – чтение и письмо</a:t>
            </a:r>
          </a:p>
          <a:p>
            <a:r>
              <a:rPr lang="ru-RU" b="1" i="1" smtClean="0"/>
              <a:t>Говорение</a:t>
            </a:r>
            <a:r>
              <a:rPr lang="ru-RU" smtClean="0"/>
              <a:t> - </a:t>
            </a:r>
            <a:r>
              <a:rPr lang="ru-RU" i="1" smtClean="0"/>
              <a:t>сложный многогранный процесс, позволяющий осуществлять вместе с аудированием устное вербальное общение.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55875" y="260350"/>
            <a:ext cx="525621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/>
              <a:t>Обучение говорению</a:t>
            </a:r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 flipH="1">
            <a:off x="2555875" y="1341438"/>
            <a:ext cx="10795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6156325" y="1341438"/>
            <a:ext cx="10795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042988" y="1989138"/>
            <a:ext cx="2952750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Обучение монологу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5580063" y="1989138"/>
            <a:ext cx="280828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Обучение диалогу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2339975" y="31416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5724525" y="3141663"/>
            <a:ext cx="6492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7308850" y="3141663"/>
            <a:ext cx="7207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971550" y="3716338"/>
            <a:ext cx="2665413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Рассказ</a:t>
            </a:r>
          </a:p>
          <a:p>
            <a:pPr algn="ctr"/>
            <a:r>
              <a:rPr lang="ru-RU" b="1"/>
              <a:t>лекция</a:t>
            </a:r>
          </a:p>
          <a:p>
            <a:pPr algn="ctr"/>
            <a:r>
              <a:rPr lang="ru-RU" b="1"/>
              <a:t>Описание</a:t>
            </a:r>
          </a:p>
          <a:p>
            <a:pPr algn="ctr"/>
            <a:r>
              <a:rPr lang="ru-RU" b="1"/>
              <a:t>Характеристика</a:t>
            </a:r>
          </a:p>
          <a:p>
            <a:pPr algn="ctr"/>
            <a:r>
              <a:rPr lang="ru-RU" b="1"/>
              <a:t>Похвала</a:t>
            </a:r>
          </a:p>
          <a:p>
            <a:pPr algn="ctr"/>
            <a:r>
              <a:rPr lang="ru-RU" b="1"/>
              <a:t>Порицание</a:t>
            </a:r>
          </a:p>
          <a:p>
            <a:pPr algn="ctr"/>
            <a:r>
              <a:rPr lang="ru-RU" b="1"/>
              <a:t>Приветственная речь</a:t>
            </a:r>
          </a:p>
          <a:p>
            <a:pPr algn="ctr"/>
            <a:r>
              <a:rPr lang="ru-RU" b="1"/>
              <a:t>…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4716463" y="3789363"/>
            <a:ext cx="1728787" cy="1944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Свободные</a:t>
            </a:r>
          </a:p>
          <a:p>
            <a:pPr algn="ctr"/>
            <a:endParaRPr lang="ru-RU" b="1"/>
          </a:p>
          <a:p>
            <a:pPr algn="ctr"/>
            <a:r>
              <a:rPr lang="ru-RU" b="1"/>
              <a:t>беседы</a:t>
            </a:r>
          </a:p>
          <a:p>
            <a:pPr algn="ctr"/>
            <a:r>
              <a:rPr lang="ru-RU" b="1"/>
              <a:t>дискуссии</a:t>
            </a:r>
          </a:p>
          <a:p>
            <a:pPr algn="ctr"/>
            <a:r>
              <a:rPr lang="ru-RU" b="1"/>
              <a:t>интервью</a:t>
            </a:r>
          </a:p>
          <a:p>
            <a:pPr algn="ctr"/>
            <a:r>
              <a:rPr lang="ru-RU" b="1"/>
              <a:t>…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7235825" y="3789363"/>
            <a:ext cx="1728788" cy="1944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Стандартные</a:t>
            </a:r>
          </a:p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r>
              <a:rPr lang="ru-RU" b="1"/>
              <a:t>Как дела?</a:t>
            </a:r>
          </a:p>
          <a:p>
            <a:pPr algn="ctr"/>
            <a:r>
              <a:rPr lang="ru-RU" b="1"/>
              <a:t>Какие успехи?</a:t>
            </a:r>
          </a:p>
          <a:p>
            <a:pPr algn="ctr"/>
            <a:r>
              <a:rPr lang="ru-RU" b="1"/>
              <a:t>….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1129</TotalTime>
  <Words>788</Words>
  <Application>Microsoft Office PowerPoint</Application>
  <PresentationFormat>Экран (4:3)</PresentationFormat>
  <Paragraphs>143</Paragraphs>
  <Slides>25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25</vt:i4>
      </vt:variant>
    </vt:vector>
  </HeadingPairs>
  <TitlesOfParts>
    <vt:vector size="39" baseType="lpstr">
      <vt:lpstr>Arial</vt:lpstr>
      <vt:lpstr>Corbel</vt:lpstr>
      <vt:lpstr>Wingdings 2</vt:lpstr>
      <vt:lpstr>Verdana</vt:lpstr>
      <vt:lpstr>Calibri</vt:lpstr>
      <vt:lpstr>Gill Sans MT</vt:lpstr>
      <vt:lpstr>Wingdings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Слайд 3</vt:lpstr>
      <vt:lpstr>Слайд 4</vt:lpstr>
      <vt:lpstr>Планируемые результаты освоения учебных и междисциплинарных программ </vt:lpstr>
      <vt:lpstr>Коммуникативные универсальные учебные действия, отражающие умения участвовать в учебном диалоге и строить монологические высказывания</vt:lpstr>
      <vt:lpstr>«Иностранный язык» обеспечивает прежде всего развитие коммуникативных действий, формируя коммуникативную культуру обучающегося.</vt:lpstr>
      <vt:lpstr>Говорение как вид речевой деятельности</vt:lpstr>
      <vt:lpstr>Слайд 9</vt:lpstr>
      <vt:lpstr>Этапы работы над обучением говорению </vt:lpstr>
      <vt:lpstr>Слайд 11</vt:lpstr>
      <vt:lpstr>Слайд 12</vt:lpstr>
      <vt:lpstr>Слайд 13</vt:lpstr>
      <vt:lpstr>Слайд 14</vt:lpstr>
      <vt:lpstr>Слайд 15</vt:lpstr>
      <vt:lpstr>Элементы обучения:  -умение начать беседу и поддержать её,  -прервать собеседника в нужный момент,  -согласиться с его мнением или опровергнуть его,  -умение целенаправленно слушать собеседника, задавать уточняющие вопросы</vt:lpstr>
      <vt:lpstr>Учебные ситуации</vt:lpstr>
      <vt:lpstr>Приемы активизации устной речи учащихся на уроках английского языка (Приёмы развития КУУД)</vt:lpstr>
      <vt:lpstr>Интерактивные приёмы.</vt:lpstr>
      <vt:lpstr>Слайд 20</vt:lpstr>
      <vt:lpstr>Слайд 21</vt:lpstr>
      <vt:lpstr>Приём использования визуальной наглядности.</vt:lpstr>
      <vt:lpstr>Слайд 23</vt:lpstr>
      <vt:lpstr>Слайд 24</vt:lpstr>
      <vt:lpstr>Условия и средства формирования универсальных учебных действий.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102</cp:revision>
  <cp:lastPrinted>2013-12-16T07:59:21Z</cp:lastPrinted>
  <dcterms:created xsi:type="dcterms:W3CDTF">2013-11-26T11:25:46Z</dcterms:created>
  <dcterms:modified xsi:type="dcterms:W3CDTF">2014-12-12T15:45:24Z</dcterms:modified>
</cp:coreProperties>
</file>