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E1F-2E99-43C9-AEAB-449CC3AA3AA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D67-EB33-47A6-9498-C538E3CD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E1F-2E99-43C9-AEAB-449CC3AA3AA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D67-EB33-47A6-9498-C538E3CD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E1F-2E99-43C9-AEAB-449CC3AA3AA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D67-EB33-47A6-9498-C538E3CD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E1F-2E99-43C9-AEAB-449CC3AA3AA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D67-EB33-47A6-9498-C538E3CD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E1F-2E99-43C9-AEAB-449CC3AA3AA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D67-EB33-47A6-9498-C538E3CD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E1F-2E99-43C9-AEAB-449CC3AA3AA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D67-EB33-47A6-9498-C538E3CD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E1F-2E99-43C9-AEAB-449CC3AA3AA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D67-EB33-47A6-9498-C538E3CD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E1F-2E99-43C9-AEAB-449CC3AA3AA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D67-EB33-47A6-9498-C538E3CD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E1F-2E99-43C9-AEAB-449CC3AA3AA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D67-EB33-47A6-9498-C538E3CD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E1F-2E99-43C9-AEAB-449CC3AA3AA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FD67-EB33-47A6-9498-C538E3CDAB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CE1F-2E99-43C9-AEAB-449CC3AA3AA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1FFD67-EB33-47A6-9498-C538E3CDA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FDCE1F-2E99-43C9-AEAB-449CC3AA3AA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1FFD67-EB33-47A6-9498-C538E3CDAB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204864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Формирование УУД  при обучении чтению на уроках иностранного языка 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149080"/>
            <a:ext cx="1846262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17272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945278"/>
            <a:ext cx="6984776" cy="531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выполнение смыслового свертывания выделенных фактов и мыслей;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понимание назначения разных видов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текстов;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мение: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понимать имплицитную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подразумеваемую</a:t>
            </a:r>
            <a:r>
              <a:rPr lang="ru-RU" sz="2000" dirty="0" smtClean="0">
                <a:ea typeface="Calibri"/>
                <a:cs typeface="Times New Roman"/>
              </a:rPr>
              <a:t>)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информацию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текста;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сопоставлять иллюстративный материал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 информацией текста;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выражать информацию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текста в виде кратких записей;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400"/>
              </a:spcAft>
              <a:buFont typeface="Symbol"/>
              <a:buChar char="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различать темы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и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подтемы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специального текста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400"/>
              </a:spcAft>
              <a:buFont typeface="Symbol"/>
              <a:buChar char=""/>
            </a:pP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7524328" y="945278"/>
            <a:ext cx="1440160" cy="5328592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24744"/>
            <a:ext cx="7433413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400"/>
              </a:spcAft>
              <a:buFont typeface="Symbol"/>
              <a:buChar char=""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ставить перед собой цель чтения, направленного на понимание полезной в данный момент информации;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выделять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главную и избыточную информацию;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пользоваться разными техниками понимания прочитанного;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анализировать изменения своего эмоционального состояния в процессе чтения;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40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понимать душевное состояние персонажей текста и сопереживать им.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1334" y="1296717"/>
            <a:ext cx="1395413" cy="38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4801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Полнота понимания текста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11960" y="692696"/>
            <a:ext cx="6480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95736" y="126876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умения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83968" y="1844824"/>
            <a:ext cx="6480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2348880"/>
            <a:ext cx="8640960" cy="388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общая ориентация в содержании текста и понимании его целостного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смысла;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умение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выбрать из текста или придумать к нему заголовок;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сформулировать тезис, выражающий общий смысл текста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объяснить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общий смысл инструкций, предлагаемых в тексте;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4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обнаружить соответствие между частью текста и его основной идеей, сформулированной вопросом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нахождение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информации;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интерпретация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текста;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4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рефлексия содержания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текста;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9" name="Picture 6" descr="330136-3357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509120"/>
            <a:ext cx="38884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04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вида чтения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082082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800000"/>
                </a:solidFill>
                <a:latin typeface="Times New Roman"/>
                <a:ea typeface="Calibri"/>
              </a:rPr>
              <a:t>Ознакомительное </a:t>
            </a:r>
            <a:r>
              <a:rPr lang="ru-RU" sz="2800" dirty="0" smtClean="0">
                <a:latin typeface="Times New Roman"/>
                <a:ea typeface="Calibri"/>
              </a:rPr>
              <a:t>  -  понимание </a:t>
            </a:r>
            <a:r>
              <a:rPr lang="ru-RU" sz="2800" dirty="0">
                <a:latin typeface="Times New Roman"/>
                <a:ea typeface="Calibri"/>
              </a:rPr>
              <a:t>основного содержания </a:t>
            </a:r>
            <a:r>
              <a:rPr lang="ru-RU" sz="2800" dirty="0" smtClean="0">
                <a:latin typeface="Times New Roman"/>
                <a:ea typeface="Calibri"/>
              </a:rPr>
              <a:t>текста</a:t>
            </a:r>
          </a:p>
          <a:p>
            <a:r>
              <a:rPr lang="ru-RU" sz="2800" u="sng" dirty="0">
                <a:solidFill>
                  <a:srgbClr val="800000"/>
                </a:solidFill>
                <a:latin typeface="Times New Roman"/>
                <a:ea typeface="Calibri"/>
              </a:rPr>
              <a:t>П</a:t>
            </a:r>
            <a:r>
              <a:rPr lang="ru-RU" sz="2800" u="sng" dirty="0" smtClean="0">
                <a:solidFill>
                  <a:srgbClr val="800000"/>
                </a:solidFill>
                <a:latin typeface="Times New Roman"/>
                <a:ea typeface="Calibri"/>
              </a:rPr>
              <a:t>росмотровое </a:t>
            </a:r>
            <a:r>
              <a:rPr lang="ru-RU" sz="2800" dirty="0" smtClean="0">
                <a:latin typeface="Times New Roman"/>
                <a:ea typeface="Calibri"/>
              </a:rPr>
              <a:t> -  понимание </a:t>
            </a:r>
            <a:r>
              <a:rPr lang="ru-RU" sz="2800" dirty="0">
                <a:latin typeface="Times New Roman"/>
                <a:ea typeface="Calibri"/>
              </a:rPr>
              <a:t>запрашиваемой </a:t>
            </a:r>
            <a:r>
              <a:rPr lang="ru-RU" sz="2800" dirty="0" smtClean="0">
                <a:latin typeface="Times New Roman"/>
                <a:ea typeface="Calibri"/>
              </a:rPr>
              <a:t>информации</a:t>
            </a:r>
          </a:p>
          <a:p>
            <a:r>
              <a:rPr lang="ru-RU" sz="2800" u="sng" dirty="0" smtClean="0">
                <a:solidFill>
                  <a:srgbClr val="800000"/>
                </a:solidFill>
                <a:latin typeface="Times New Roman"/>
                <a:ea typeface="Calibri"/>
              </a:rPr>
              <a:t>Изучающее</a:t>
            </a:r>
            <a:r>
              <a:rPr lang="ru-RU" sz="2800" dirty="0" smtClean="0">
                <a:latin typeface="Times New Roman"/>
                <a:ea typeface="Calibri"/>
              </a:rPr>
              <a:t>  – детальное понимание </a:t>
            </a:r>
            <a:r>
              <a:rPr lang="ru-RU" sz="2800" dirty="0">
                <a:latin typeface="Times New Roman"/>
                <a:ea typeface="Calibri"/>
              </a:rPr>
              <a:t>текста на уровне содержания и смысла. </a:t>
            </a:r>
            <a:endParaRPr lang="ru-RU" sz="28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031940" y="3645024"/>
            <a:ext cx="9721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3357" y="414908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/>
                <a:ea typeface="Calibri"/>
              </a:rPr>
              <a:t>номенклатура </a:t>
            </a:r>
            <a:r>
              <a:rPr lang="ru-RU" sz="3200" dirty="0">
                <a:latin typeface="Times New Roman"/>
                <a:ea typeface="Calibri"/>
              </a:rPr>
              <a:t>макро- и </a:t>
            </a:r>
            <a:r>
              <a:rPr lang="ru-RU" sz="3200" dirty="0" err="1">
                <a:latin typeface="Times New Roman"/>
                <a:ea typeface="Calibri"/>
              </a:rPr>
              <a:t>микроумений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931469" y="5661248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/>
                <a:ea typeface="Calibri"/>
              </a:rPr>
              <a:t>кодификатор данных умений </a:t>
            </a:r>
            <a:endParaRPr lang="ru-RU" sz="32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067944" y="4797152"/>
            <a:ext cx="9721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0466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Типы чтения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75860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endParaRPr lang="ru-RU" sz="32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19675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коммуникативное (вслух и про себя);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учебное;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40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самостоятельное.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284984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u="sng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интенсивное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чтение на уроке/занятии; </a:t>
            </a:r>
            <a:endParaRPr lang="ru-RU" sz="28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u="sng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интенсивное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чтение дома (домашнее чтение);</a:t>
            </a:r>
            <a:endParaRPr lang="ru-RU" sz="28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400"/>
              </a:spcAft>
              <a:buFont typeface="Symbol"/>
              <a:buChar char=""/>
            </a:pPr>
            <a:r>
              <a:rPr lang="ru-RU" sz="2800" u="sng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экстенсивное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чтение.</a:t>
            </a:r>
            <a:endParaRPr lang="ru-RU" sz="28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7308304" y="1772816"/>
            <a:ext cx="1440160" cy="2880320"/>
          </a:xfrm>
          <a:prstGeom prst="curvedLef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064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u="sng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Интенсивное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чтение</a:t>
            </a:r>
            <a:endParaRPr lang="ru-RU" sz="24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19675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/>
                <a:ea typeface="Calibri"/>
              </a:rPr>
              <a:t>полнота  </a:t>
            </a:r>
            <a:r>
              <a:rPr lang="ru-RU" sz="2400" dirty="0">
                <a:latin typeface="Times New Roman"/>
                <a:ea typeface="Calibri"/>
              </a:rPr>
              <a:t>и </a:t>
            </a:r>
            <a:r>
              <a:rPr lang="ru-RU" sz="2400" dirty="0" smtClean="0">
                <a:latin typeface="Times New Roman"/>
                <a:ea typeface="Calibri"/>
              </a:rPr>
              <a:t>точность понимания </a:t>
            </a:r>
            <a:r>
              <a:rPr lang="ru-RU" sz="2400" dirty="0">
                <a:latin typeface="Times New Roman"/>
                <a:ea typeface="Calibri"/>
              </a:rPr>
              <a:t>содержание текста</a:t>
            </a:r>
            <a:endParaRPr lang="ru-RU" sz="2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51520" y="1268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7624" y="184482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/>
                <a:ea typeface="Calibri"/>
              </a:rPr>
              <a:t> извлечение нужной информации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242088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/>
                <a:ea typeface="Calibri"/>
              </a:rPr>
              <a:t> важно как содержание, так и форма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2996952"/>
            <a:ext cx="7253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небольшие по объему </a:t>
            </a:r>
            <a:r>
              <a:rPr lang="ru-RU" sz="2400" dirty="0" smtClean="0">
                <a:latin typeface="Times New Roman"/>
                <a:ea typeface="Calibri"/>
              </a:rPr>
              <a:t>тексты, выполнение </a:t>
            </a:r>
            <a:r>
              <a:rPr lang="ru-RU" sz="2400" dirty="0" err="1">
                <a:latin typeface="Times New Roman"/>
                <a:ea typeface="Calibri"/>
              </a:rPr>
              <a:t>предтекстовых</a:t>
            </a:r>
            <a:r>
              <a:rPr lang="ru-RU" sz="2400" dirty="0">
                <a:latin typeface="Times New Roman"/>
                <a:ea typeface="Calibri"/>
              </a:rPr>
              <a:t> и </a:t>
            </a:r>
            <a:r>
              <a:rPr lang="ru-RU" sz="2400" dirty="0" err="1">
                <a:latin typeface="Times New Roman"/>
                <a:ea typeface="Calibri"/>
              </a:rPr>
              <a:t>притекстовых</a:t>
            </a:r>
            <a:r>
              <a:rPr lang="ru-RU" sz="2400" dirty="0">
                <a:latin typeface="Times New Roman"/>
                <a:ea typeface="Calibri"/>
              </a:rPr>
              <a:t> упражнений.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414908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/>
                <a:ea typeface="Calibri"/>
              </a:rPr>
              <a:t>осознание </a:t>
            </a:r>
            <a:r>
              <a:rPr lang="ru-RU" sz="2400" dirty="0">
                <a:latin typeface="Times New Roman"/>
                <a:ea typeface="Calibri"/>
              </a:rPr>
              <a:t>содержащихся в тексте неизвестных единиц языка, </a:t>
            </a:r>
            <a:r>
              <a:rPr lang="ru-RU" sz="2400" dirty="0" smtClean="0">
                <a:latin typeface="Times New Roman"/>
                <a:ea typeface="Calibri"/>
              </a:rPr>
              <a:t>формирование навыков</a:t>
            </a:r>
            <a:r>
              <a:rPr lang="ru-RU" sz="2400" i="1" dirty="0" smtClean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чтения, </a:t>
            </a:r>
            <a:r>
              <a:rPr lang="ru-RU" sz="2400" dirty="0" smtClean="0">
                <a:latin typeface="Times New Roman"/>
                <a:ea typeface="Calibri"/>
              </a:rPr>
              <a:t>умений</a:t>
            </a:r>
            <a:r>
              <a:rPr lang="ru-RU" sz="2400" i="1" dirty="0" smtClean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понимания и осмысления содержания читаемого</a:t>
            </a:r>
            <a:endParaRPr lang="ru-RU" sz="2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51520" y="19888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51520" y="24928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51520" y="32129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51520" y="42930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Экстенсивное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чтение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35804" y="1177297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/>
                <a:ea typeface="Calibri"/>
              </a:rPr>
              <a:t>чтение значительных </a:t>
            </a:r>
            <a:r>
              <a:rPr lang="ru-RU" sz="2400" dirty="0">
                <a:latin typeface="Times New Roman"/>
                <a:ea typeface="Calibri"/>
              </a:rPr>
              <a:t>по объему </a:t>
            </a:r>
            <a:r>
              <a:rPr lang="ru-RU" sz="2400" dirty="0" smtClean="0">
                <a:latin typeface="Times New Roman"/>
                <a:ea typeface="Calibri"/>
              </a:rPr>
              <a:t>текстов </a:t>
            </a:r>
            <a:r>
              <a:rPr lang="ru-RU" sz="2400" dirty="0">
                <a:latin typeface="Times New Roman"/>
                <a:ea typeface="Calibri"/>
              </a:rPr>
              <a:t>с общим охватом содержания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65016" y="227687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/>
                <a:ea typeface="Calibri"/>
              </a:rPr>
              <a:t>важно содержание текста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97281" y="314096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/>
                <a:ea typeface="Calibri"/>
              </a:rPr>
              <a:t>важное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значение</a:t>
            </a:r>
            <a:r>
              <a:rPr lang="ru-RU" sz="2400" dirty="0">
                <a:latin typeface="Times New Roman"/>
                <a:ea typeface="Calibri"/>
              </a:rPr>
              <a:t> </a:t>
            </a:r>
            <a:r>
              <a:rPr lang="ru-RU" sz="2400" dirty="0" smtClean="0">
                <a:latin typeface="Times New Roman"/>
                <a:ea typeface="Calibri"/>
              </a:rPr>
              <a:t> имеет </a:t>
            </a:r>
            <a:r>
              <a:rPr lang="ru-RU" sz="2400" dirty="0">
                <a:latin typeface="Times New Roman"/>
                <a:ea typeface="Calibri"/>
              </a:rPr>
              <a:t>смысловая догадка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81962" y="4196987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рекомендуется для самостоятельной работы учащихся с текстом с последующим контролем на классных занятиях преподавателем</a:t>
            </a:r>
            <a:endParaRPr lang="ru-RU" sz="2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23528" y="14127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23528" y="2420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23528" y="3284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95536" y="44371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9870" y="-141828"/>
            <a:ext cx="7416824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400"/>
              </a:spcAft>
            </a:pPr>
            <a:r>
              <a:rPr lang="ru-RU" sz="3600" b="1" dirty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Понятие «текст»</a:t>
            </a:r>
            <a:endParaRPr lang="ru-RU" sz="3200" dirty="0">
              <a:solidFill>
                <a:srgbClr val="800000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06090"/>
            <a:ext cx="7344816" cy="328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40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сплошные тексты 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(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без визуальных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изображений): 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описание (художественное или техническое);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повествование (рассказ, отчет, репортаж);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объяснение (рассуждение, резюме, интерпретация);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аргументация (научный комментарий, обоснование);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4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инструкция (указание к выполнению работы, правила, уставы, законы)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465" y="3299981"/>
            <a:ext cx="7920880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ru-RU" sz="2400" b="1" dirty="0" err="1" smtClean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несплошные</a:t>
            </a:r>
            <a:r>
              <a:rPr lang="ru-RU" sz="2400" b="1" dirty="0" smtClean="0">
                <a:solidFill>
                  <a:srgbClr val="800000"/>
                </a:solidFill>
                <a:latin typeface="Times New Roman"/>
                <a:ea typeface="Calibri"/>
                <a:cs typeface="Times New Roman"/>
              </a:rPr>
              <a:t> тексты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(с визуальными изображениями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информационные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листы (расписания, каталоги, прейскуранты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);</a:t>
            </a:r>
          </a:p>
          <a:p>
            <a:pPr marL="342900" indent="-342900" algn="just">
              <a:lnSpc>
                <a:spcPct val="150000"/>
              </a:lnSpc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формы (налоговые, визовые анкеты и т.д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.)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расписки (ваучеры, билеты, квитанции);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сертификаты (ордера, аттестаты, дипломы, контракты);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таблицы,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графики, карты;</a:t>
            </a:r>
            <a:endParaRPr lang="ru-RU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4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нелинейные тексты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интернет-ресурсов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7" name="Picture 2" descr="F:\картинки\книги\5e4da78a599e4848adb5822c215ac63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869160"/>
            <a:ext cx="1656084" cy="155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Этапы обучения чтению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2041626">
            <a:off x="1785918" y="1571612"/>
            <a:ext cx="571504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149219">
            <a:off x="5438590" y="1635382"/>
            <a:ext cx="571504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58" y="3214686"/>
            <a:ext cx="248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Этап формирования техники чтения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3286124"/>
            <a:ext cx="3457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Этап формирования  чтения как умения извлекать из текста информацию в нужном для коммуникативной задачи объеме</a:t>
            </a:r>
            <a:endParaRPr lang="ru-RU" sz="2400" dirty="0"/>
          </a:p>
        </p:txBody>
      </p:sp>
      <p:pic>
        <p:nvPicPr>
          <p:cNvPr id="10" name="Picture 6" descr="European School of English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3136"/>
            <a:ext cx="29523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764704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Отделение слов от </a:t>
            </a:r>
            <a:r>
              <a:rPr lang="ru-RU" dirty="0" err="1" smtClean="0"/>
              <a:t>псевдослов</a:t>
            </a:r>
            <a:r>
              <a:rPr lang="ru-RU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Заполнение пропуска букв в словах в связном контексте (на уровне предложения или абзаца)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Выделение смысловых частей текста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Постановка простых, уточняющих, объясняющих, творческих, оценочных и практических вопросов к тексту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Определение истинности или ложности утверждений на основе текста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Нахождение ответов на поставленные вопросы или определение отсутствия информации по данному вопросу в тексте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Составление плана текста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Составление </a:t>
            </a:r>
            <a:r>
              <a:rPr lang="ru-RU" dirty="0" err="1" smtClean="0"/>
              <a:t>граф-схемы</a:t>
            </a:r>
            <a:r>
              <a:rPr lang="ru-RU" dirty="0" smtClean="0"/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 smtClean="0"/>
              <a:t>Тезирование</a:t>
            </a:r>
            <a:r>
              <a:rPr lang="ru-RU" dirty="0" smtClean="0"/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Составление сводной таблицы на основе нескольких текстов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Озаглавить текст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Выбрать пословицу к тексту, подобрать эпиграф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Комментирование, пересказ/реферативный пересказ </a:t>
            </a:r>
            <a:endParaRPr lang="ru-RU" dirty="0"/>
          </a:p>
        </p:txBody>
      </p:sp>
      <p:pic>
        <p:nvPicPr>
          <p:cNvPr id="3" name="Picture 6" descr="perev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5" y="4509120"/>
            <a:ext cx="244782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323908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424936" cy="434784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«Сквозная цель образования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воспитание грамотного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компетентного читателя,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человека, имеющего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устойчивую привычку к чтению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потребность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нем как в средстве познания мира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самого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себя, человека с высоким уровнем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языковой культуры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чувств и мышления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образовательной программы «Школа 2100»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блица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246" y="714356"/>
            <a:ext cx="8657465" cy="5558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аблица 3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42"/>
            <a:ext cx="8627648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аблица 5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9144000" cy="595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264696"/>
          </a:xfrm>
        </p:spPr>
        <p:txBody>
          <a:bodyPr numCol="2">
            <a:noAutofit/>
          </a:bodyPr>
          <a:lstStyle/>
          <a:p>
            <a:pPr marL="6858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Школа 2100 ФГОС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Обучение чтению предполагает</a:t>
            </a:r>
          </a:p>
          <a:p>
            <a:pPr marL="68580" indent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решение следующих задач: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формирование техники чтения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приѐмов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понимания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анализа текста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правильного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типа читательской деятельности; одновременное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интереса 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самому процессу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чтения, потребности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читать;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введение детей через литературу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мир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отношений, нравственно-этических ценностей; воспитание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свободным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независимым мышлением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эстетического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вкуса…</a:t>
            </a:r>
          </a:p>
          <a:p>
            <a:pPr marL="68580"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Предметные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освоения выпускниками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школы программы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 иностранному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языку: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познавательной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сфере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858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владение приемами работы с</a:t>
            </a:r>
          </a:p>
          <a:p>
            <a:pPr marL="6858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текстом: умение пользоваться</a:t>
            </a:r>
          </a:p>
          <a:p>
            <a:pPr marL="6858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определенной стратегией чтения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зависимости от коммуникативной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(читать текст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разной глубиной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понимания);…</a:t>
            </a:r>
          </a:p>
          <a:p>
            <a:pPr marL="68580"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эстетической сфере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858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стремление к знакомству с</a:t>
            </a:r>
          </a:p>
          <a:p>
            <a:pPr marL="6858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образцами художественного</a:t>
            </a:r>
          </a:p>
          <a:p>
            <a:pPr marL="6858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творчества на иностранном языке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средствами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иностранного языка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99954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/>
                <a:ea typeface="Calibri"/>
              </a:rPr>
              <a:t>Формирование  </a:t>
            </a:r>
            <a:r>
              <a:rPr lang="ru-RU" sz="3200" dirty="0">
                <a:latin typeface="Times New Roman"/>
                <a:ea typeface="Calibri"/>
              </a:rPr>
              <a:t>культуры работы с </a:t>
            </a:r>
            <a:r>
              <a:rPr lang="ru-RU" sz="3200" dirty="0" smtClean="0">
                <a:latin typeface="Times New Roman"/>
                <a:ea typeface="Calibri"/>
              </a:rPr>
              <a:t>информацией – формирование культуры </a:t>
            </a:r>
            <a:r>
              <a:rPr lang="ru-RU" sz="3200" dirty="0">
                <a:latin typeface="Times New Roman"/>
                <a:ea typeface="Calibri"/>
              </a:rPr>
              <a:t>чтения.</a:t>
            </a:r>
            <a:endParaRPr lang="ru-RU" sz="3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491880" y="2204864"/>
            <a:ext cx="792088" cy="1159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64502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/>
                <a:ea typeface="Calibri"/>
              </a:rPr>
              <a:t>Чтение</a:t>
            </a:r>
            <a:r>
              <a:rPr lang="ru-RU" sz="3200" dirty="0" smtClean="0">
                <a:latin typeface="Times New Roman"/>
                <a:ea typeface="Calibri"/>
              </a:rPr>
              <a:t> – фундамент всех образовательных результатов, обозначенных в ФГОС</a:t>
            </a:r>
            <a:endParaRPr lang="ru-RU" sz="3200" dirty="0"/>
          </a:p>
        </p:txBody>
      </p:sp>
      <p:pic>
        <p:nvPicPr>
          <p:cNvPr id="7" name="Picture 8" descr="1337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013176"/>
            <a:ext cx="1763713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548680"/>
            <a:ext cx="6624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СМЫСЛОВОЕ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  ЧТЕНИЕ - </a:t>
            </a:r>
            <a:r>
              <a:rPr lang="ru-RU" sz="3200" dirty="0" smtClean="0">
                <a:ea typeface="Calibri"/>
                <a:cs typeface="Times New Roman"/>
              </a:rPr>
              <a:t>вид </a:t>
            </a:r>
            <a:r>
              <a:rPr lang="ru-RU" sz="3200" dirty="0">
                <a:ea typeface="Calibri"/>
                <a:cs typeface="Times New Roman"/>
              </a:rPr>
              <a:t>чтения, которое нацелено на понимание читающим смыслового содержания текста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924944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400" dirty="0" smtClean="0">
                <a:latin typeface="Times New Roman"/>
                <a:ea typeface="Times New Roman"/>
              </a:rPr>
              <a:t>осмысление </a:t>
            </a:r>
            <a:r>
              <a:rPr lang="ru-RU" sz="2400" dirty="0">
                <a:latin typeface="Times New Roman"/>
                <a:ea typeface="Times New Roman"/>
              </a:rPr>
              <a:t>цели и </a:t>
            </a:r>
            <a:r>
              <a:rPr lang="ru-RU" sz="2400" dirty="0" smtClean="0">
                <a:latin typeface="Times New Roman"/>
                <a:ea typeface="Times New Roman"/>
              </a:rPr>
              <a:t>выбор </a:t>
            </a:r>
            <a:r>
              <a:rPr lang="ru-RU" sz="2400" dirty="0">
                <a:latin typeface="Times New Roman"/>
                <a:ea typeface="Times New Roman"/>
              </a:rPr>
              <a:t>вида чтения в зависимости от коммуникативной задачи; </a:t>
            </a: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400" dirty="0" smtClean="0">
                <a:latin typeface="Times New Roman"/>
                <a:ea typeface="Times New Roman"/>
              </a:rPr>
              <a:t>определение </a:t>
            </a:r>
            <a:r>
              <a:rPr lang="ru-RU" sz="2400" dirty="0">
                <a:latin typeface="Times New Roman"/>
                <a:ea typeface="Times New Roman"/>
              </a:rPr>
              <a:t>основной и второстепенной информации; </a:t>
            </a: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400" dirty="0" smtClean="0">
                <a:latin typeface="Times New Roman"/>
                <a:ea typeface="Times New Roman"/>
              </a:rPr>
              <a:t>формулирование </a:t>
            </a:r>
            <a:r>
              <a:rPr lang="ru-RU" sz="2400" dirty="0">
                <a:latin typeface="Times New Roman"/>
                <a:ea typeface="Times New Roman"/>
              </a:rPr>
              <a:t>проблемы и главной идеи текста. 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Чтение</a:t>
            </a:r>
            <a:r>
              <a:rPr lang="ru-RU" sz="2400" dirty="0" smtClean="0">
                <a:latin typeface="Times New Roman"/>
                <a:ea typeface="Times New Roman"/>
              </a:rPr>
              <a:t> - </a:t>
            </a:r>
            <a:r>
              <a:rPr lang="ru-RU" sz="2400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метапредметный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 навык</a:t>
            </a:r>
            <a:r>
              <a:rPr lang="ru-RU" sz="2400" dirty="0" smtClean="0">
                <a:latin typeface="Times New Roman"/>
                <a:ea typeface="Times New Roman"/>
              </a:rPr>
              <a:t>,   </a:t>
            </a:r>
            <a:r>
              <a:rPr lang="ru-RU" sz="2400" dirty="0">
                <a:latin typeface="Times New Roman"/>
                <a:ea typeface="Times New Roman"/>
              </a:rPr>
              <a:t>составляющие его части </a:t>
            </a:r>
            <a:r>
              <a:rPr lang="ru-RU" sz="2400" dirty="0" smtClean="0">
                <a:latin typeface="Times New Roman"/>
                <a:ea typeface="Times New Roman"/>
              </a:rPr>
              <a:t> - в </a:t>
            </a:r>
            <a:r>
              <a:rPr lang="ru-RU" sz="2400" dirty="0">
                <a:latin typeface="Times New Roman"/>
                <a:ea typeface="Times New Roman"/>
              </a:rPr>
              <a:t>структуре всех универсальных учебных действий: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492896"/>
            <a:ext cx="7920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</a:rPr>
              <a:t>в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личностные УУД </a:t>
            </a:r>
            <a:r>
              <a:rPr lang="ru-RU" sz="2000" dirty="0">
                <a:latin typeface="Times New Roman"/>
                <a:ea typeface="Times New Roman"/>
              </a:rPr>
              <a:t>входят мотивация чтения, мотивы учения, отношение к себе и к школе; </a:t>
            </a: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</a:rPr>
              <a:t>в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регулятивные УУД </a:t>
            </a:r>
            <a:r>
              <a:rPr lang="ru-RU" sz="2000" dirty="0">
                <a:latin typeface="Times New Roman"/>
                <a:ea typeface="Times New Roman"/>
              </a:rPr>
              <a:t>- принятие учеником учебной задачи, произвольная регуляция деятельности;</a:t>
            </a:r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</a:rPr>
              <a:t>в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</a:rPr>
              <a:t>познавательные УУД </a:t>
            </a:r>
            <a:r>
              <a:rPr lang="ru-RU" sz="2000" dirty="0">
                <a:latin typeface="Times New Roman"/>
                <a:ea typeface="Times New Roman"/>
              </a:rPr>
              <a:t>– логическое и абстрактное мышление, оперативная память, творческое воображение, концентрация внимания, объем словаря.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0466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в составе УУД  –  основные положения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виды чтения,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типы чтения,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умения полноты понимания текста,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определение понятия «текст»,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выделение 5 уровней грамотности чтения,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приёмы организации эффективного обучения чтению,</a:t>
            </a:r>
          </a:p>
          <a:p>
            <a:pPr marL="342900" lvl="0" indent="-342900" algn="just">
              <a:lnSpc>
                <a:spcPct val="150000"/>
              </a:lnSpc>
              <a:spcAft>
                <a:spcPts val="400"/>
              </a:spcAft>
              <a:buFont typeface="Symbol"/>
              <a:buChar char=""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умения чтения. </a:t>
            </a:r>
          </a:p>
        </p:txBody>
      </p:sp>
      <p:pic>
        <p:nvPicPr>
          <p:cNvPr id="6" name="Picture 6" descr="990-din-umesto-6-900-din-za-mesec-dana-pohadjanja-kursa-enegleskog-jezika-a1-a2-b1-za-odrasle-i-ili-decu-u-skoli-stranih-jezika-swanbell-na-banovom-brdu-1060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84784"/>
            <a:ext cx="21605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7704856" cy="448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algn="ctr">
              <a:lnSpc>
                <a:spcPct val="150000"/>
              </a:lnSpc>
              <a:spcAft>
                <a:spcPts val="400"/>
              </a:spcAft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Виды чтения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ознакомительное,</a:t>
            </a:r>
            <a:endParaRPr lang="ru-RU" sz="3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изучающее, </a:t>
            </a:r>
            <a:endParaRPr lang="ru-RU" sz="3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просмотровое,</a:t>
            </a:r>
            <a:endParaRPr lang="ru-RU" sz="3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400"/>
              </a:spcAft>
              <a:buFont typeface="Symbol"/>
              <a:buChar char=""/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выразительное чтение вслух.</a:t>
            </a:r>
            <a:endParaRPr lang="ru-RU" sz="3200" dirty="0">
              <a:ea typeface="Calibri"/>
              <a:cs typeface="Times New Roman"/>
            </a:endParaRPr>
          </a:p>
        </p:txBody>
      </p:sp>
      <p:pic>
        <p:nvPicPr>
          <p:cNvPr id="3" name="Picture 8" descr="s_chego_nachnem_izuchenie_anglijskogo_yazyka_readm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309659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471516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рефлексивное чтение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355976" y="1196752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9692" y="1700809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Calibri"/>
              </a:rPr>
              <a:t>овладение </a:t>
            </a:r>
            <a:r>
              <a:rPr lang="ru-RU" sz="2400" b="1" dirty="0">
                <a:latin typeface="Times New Roman"/>
                <a:ea typeface="Calibri"/>
              </a:rPr>
              <a:t>следующими умениями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2340311"/>
            <a:ext cx="6408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предвосхищение содержания предметного плана текста по заголовку;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понимание основной мысли текста;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формирование системы аргументов;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прогнозирование последовательности изложения идей текста;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40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сопоставление разных точек зрения и источников информации по теме;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7524328" y="2003647"/>
            <a:ext cx="1368152" cy="4089649"/>
          </a:xfrm>
          <a:prstGeom prst="curvedLef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911</Words>
  <Application>Microsoft Office PowerPoint</Application>
  <PresentationFormat>Экран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Этапы обучения чтению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cab1</dc:creator>
  <cp:lastModifiedBy>Al</cp:lastModifiedBy>
  <cp:revision>8</cp:revision>
  <dcterms:created xsi:type="dcterms:W3CDTF">2015-01-13T05:47:37Z</dcterms:created>
  <dcterms:modified xsi:type="dcterms:W3CDTF">2015-01-13T14:29:51Z</dcterms:modified>
</cp:coreProperties>
</file>