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sldIdLst>
    <p:sldId id="256" r:id="rId2"/>
    <p:sldId id="257" r:id="rId3"/>
    <p:sldId id="262" r:id="rId4"/>
    <p:sldId id="258" r:id="rId5"/>
    <p:sldId id="259" r:id="rId6"/>
    <p:sldId id="271" r:id="rId7"/>
    <p:sldId id="267" r:id="rId8"/>
    <p:sldId id="273" r:id="rId9"/>
    <p:sldId id="260" r:id="rId10"/>
    <p:sldId id="269" r:id="rId11"/>
    <p:sldId id="264" r:id="rId12"/>
    <p:sldId id="263" r:id="rId13"/>
    <p:sldId id="266" r:id="rId14"/>
    <p:sldId id="268" r:id="rId15"/>
    <p:sldId id="261" r:id="rId16"/>
    <p:sldId id="265" r:id="rId17"/>
    <p:sldId id="270" r:id="rId18"/>
    <p:sldId id="272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0000"/>
    <a:srgbClr val="FF9900"/>
    <a:srgbClr val="009900"/>
    <a:srgbClr val="FFFFFF"/>
    <a:srgbClr val="3333CC"/>
    <a:srgbClr val="0000FF"/>
    <a:srgbClr val="99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4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840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40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A25FA-E267-4167-965B-E554673461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82AFC-18FD-406A-956C-308FDB8F9F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A76B-224C-46E3-BCF8-E049CA0B4C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62499-F4EE-4485-A763-275E6755AE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68CBC-0EA8-4205-B683-FF8916BF23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3BDB6-04A5-4886-BDFB-BAD76E94AC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AC00B-878F-4A0E-BEE4-E38A7B6C99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43476-8306-4377-8BB2-E5E2194CBE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85B4D-29D2-4EC2-AC1F-7C560E8EE6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359AB-EAFB-43E9-BAD1-24A7BD88D9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7F003-9896-4017-AECF-6BABCD16E6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829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50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52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53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55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57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59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63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65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69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72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74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829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9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829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29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29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9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9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AC88C81-72CC-48A1-8418-CBC5CD669A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8" r:id="rId1"/>
    <p:sldLayoutId id="2147483737" r:id="rId2"/>
    <p:sldLayoutId id="2147483736" r:id="rId3"/>
    <p:sldLayoutId id="2147483735" r:id="rId4"/>
    <p:sldLayoutId id="2147483734" r:id="rId5"/>
    <p:sldLayoutId id="2147483733" r:id="rId6"/>
    <p:sldLayoutId id="2147483732" r:id="rId7"/>
    <p:sldLayoutId id="2147483731" r:id="rId8"/>
    <p:sldLayoutId id="2147483730" r:id="rId9"/>
    <p:sldLayoutId id="2147483729" r:id="rId10"/>
    <p:sldLayoutId id="21474837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igra-anekdot.ru/dliz_L/jv/pmd/pmd_pomidor_tomato2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00063" y="500063"/>
            <a:ext cx="8281987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>
                <a:solidFill>
                  <a:srgbClr val="FFFFFF"/>
                </a:solidFill>
              </a:rPr>
              <a:t>ОБРАЗОВАНИЕ                       МНОЖЕСТВЕННОГО ЧИСЛА                                СУЩЕСТВИТЕЛЬНЫХ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843213" y="3429000"/>
            <a:ext cx="56896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2800" dirty="0">
                <a:solidFill>
                  <a:srgbClr val="FF9900"/>
                </a:solidFill>
              </a:rPr>
              <a:t>                          </a:t>
            </a:r>
          </a:p>
          <a:p>
            <a:pPr algn="r">
              <a:spcBef>
                <a:spcPct val="50000"/>
              </a:spcBef>
            </a:pPr>
            <a:r>
              <a:rPr lang="ru-RU" sz="2800" dirty="0">
                <a:solidFill>
                  <a:srgbClr val="FF9900"/>
                </a:solidFill>
              </a:rPr>
              <a:t> Составила:                                                                             </a:t>
            </a:r>
            <a:r>
              <a:rPr lang="ru-RU" sz="2800" dirty="0" smtClean="0">
                <a:solidFill>
                  <a:srgbClr val="FF9900"/>
                </a:solidFill>
              </a:rPr>
              <a:t>Нестерова Е.М.</a:t>
            </a:r>
          </a:p>
          <a:p>
            <a:pPr algn="r">
              <a:spcBef>
                <a:spcPct val="50000"/>
              </a:spcBef>
            </a:pPr>
            <a:r>
              <a:rPr lang="ru-RU" sz="2800" dirty="0" smtClean="0">
                <a:solidFill>
                  <a:srgbClr val="FF9900"/>
                </a:solidFill>
              </a:rPr>
              <a:t>английского </a:t>
            </a:r>
            <a:r>
              <a:rPr lang="ru-RU" sz="2800" dirty="0">
                <a:solidFill>
                  <a:srgbClr val="FF9900"/>
                </a:solidFill>
              </a:rPr>
              <a:t>языка.</a:t>
            </a:r>
          </a:p>
          <a:p>
            <a:pPr algn="r">
              <a:spcBef>
                <a:spcPct val="50000"/>
              </a:spcBef>
            </a:pPr>
            <a:endParaRPr lang="ru-RU" sz="2800" dirty="0">
              <a:solidFill>
                <a:srgbClr val="FF9900"/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2800" dirty="0">
                <a:solidFill>
                  <a:srgbClr val="FF9900"/>
                </a:solidFill>
              </a:rPr>
              <a:t> 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 rot="10800000" flipV="1">
            <a:off x="823913" y="5705981"/>
            <a:ext cx="7926387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>
                <a:solidFill>
                  <a:srgbClr val="FFFFFF"/>
                </a:solidFill>
              </a:rPr>
              <a:t>              </a:t>
            </a:r>
            <a:r>
              <a:rPr lang="ru-RU" sz="2800" dirty="0" smtClean="0">
                <a:solidFill>
                  <a:srgbClr val="FFFFFF"/>
                </a:solidFill>
              </a:rPr>
              <a:t>МБУ гимназия № 39 «Классическая»</a:t>
            </a:r>
            <a:endParaRPr lang="ru-RU" sz="2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5" grpId="0"/>
      <p:bldP spid="205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MCj033406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644900"/>
            <a:ext cx="2952750" cy="295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 descr="MCj033406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644900"/>
            <a:ext cx="2952750" cy="295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6" descr="MCj033406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1250" y="3644900"/>
            <a:ext cx="2952750" cy="295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95288" y="2060575"/>
            <a:ext cx="2735262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>
                <a:solidFill>
                  <a:schemeClr val="tx2"/>
                </a:solidFill>
              </a:rPr>
              <a:t>A MAN</a:t>
            </a:r>
            <a:endParaRPr lang="ru-RU" sz="6000">
              <a:solidFill>
                <a:schemeClr val="tx2"/>
              </a:solidFill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5076825" y="2133600"/>
            <a:ext cx="3527425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>
                <a:solidFill>
                  <a:schemeClr val="tx2"/>
                </a:solidFill>
              </a:rPr>
              <a:t>M</a:t>
            </a:r>
            <a:r>
              <a:rPr lang="en-US" sz="6000">
                <a:solidFill>
                  <a:srgbClr val="FF0000"/>
                </a:solidFill>
              </a:rPr>
              <a:t>E</a:t>
            </a:r>
            <a:r>
              <a:rPr lang="en-US" sz="6000">
                <a:solidFill>
                  <a:schemeClr val="tx2"/>
                </a:solidFill>
              </a:rPr>
              <a:t>N</a:t>
            </a:r>
            <a:endParaRPr lang="ru-RU" sz="6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/>
      <p:bldP spid="153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сар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3141663"/>
            <a:ext cx="199707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 descr="сар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363" y="3429000"/>
            <a:ext cx="199707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7" descr="сар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025" y="3644900"/>
            <a:ext cx="199707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68313" y="1628775"/>
            <a:ext cx="4032250" cy="1016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>
                <a:solidFill>
                  <a:schemeClr val="tx2"/>
                </a:solidFill>
              </a:rPr>
              <a:t>A WOMAN</a:t>
            </a:r>
            <a:endParaRPr lang="ru-RU" sz="6000">
              <a:solidFill>
                <a:schemeClr val="tx2"/>
              </a:solidFill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4643438" y="1628775"/>
            <a:ext cx="3816350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>
                <a:solidFill>
                  <a:schemeClr val="tx2"/>
                </a:solidFill>
              </a:rPr>
              <a:t>WOM</a:t>
            </a:r>
            <a:r>
              <a:rPr lang="en-US" sz="6000">
                <a:solidFill>
                  <a:srgbClr val="FF0000"/>
                </a:solidFill>
              </a:rPr>
              <a:t>E</a:t>
            </a:r>
            <a:r>
              <a:rPr lang="en-US" sz="6000">
                <a:solidFill>
                  <a:schemeClr val="tx2"/>
                </a:solidFill>
              </a:rPr>
              <a:t>N</a:t>
            </a:r>
            <a:endParaRPr lang="ru-RU" sz="6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8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8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2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2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/>
      <p:bldP spid="102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дети за компо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538" y="2895600"/>
            <a:ext cx="4392612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 descr="tineig"/>
          <p:cNvPicPr>
            <a:picLocks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89013" y="2855913"/>
            <a:ext cx="1757362" cy="2192337"/>
          </a:xfrm>
          <a:noFill/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68313" y="1484313"/>
            <a:ext cx="3460750" cy="1016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>
                <a:solidFill>
                  <a:schemeClr val="tx2"/>
                </a:solidFill>
              </a:rPr>
              <a:t>A CHILD</a:t>
            </a:r>
            <a:endParaRPr lang="ru-RU" sz="6000">
              <a:solidFill>
                <a:schemeClr val="tx2"/>
              </a:solidFill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281488" y="1452563"/>
            <a:ext cx="4081462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0">
                <a:solidFill>
                  <a:schemeClr val="tx2"/>
                </a:solidFill>
              </a:rPr>
              <a:t>CHILDREN</a:t>
            </a:r>
            <a:endParaRPr lang="ru-RU" sz="6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bird13-1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60350"/>
            <a:ext cx="1482725" cy="185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5" descr="bird13-1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1844675"/>
            <a:ext cx="1482725" cy="185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6" descr="bird13-1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916113"/>
            <a:ext cx="1482725" cy="185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2339975" y="476250"/>
            <a:ext cx="29464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chemeClr val="tx2"/>
                </a:solidFill>
              </a:rPr>
              <a:t>A GOOSE</a:t>
            </a:r>
            <a:endParaRPr lang="ru-RU" sz="4000">
              <a:solidFill>
                <a:schemeClr val="tx2"/>
              </a:solidFill>
            </a:endParaRPr>
          </a:p>
        </p:txBody>
      </p:sp>
      <p:sp>
        <p:nvSpPr>
          <p:cNvPr id="15366" name="Text Box 8"/>
          <p:cNvSpPr txBox="1">
            <a:spLocks noChangeArrowheads="1"/>
          </p:cNvSpPr>
          <p:nvPr/>
        </p:nvSpPr>
        <p:spPr bwMode="auto">
          <a:xfrm>
            <a:off x="3203575" y="2276475"/>
            <a:ext cx="223202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chemeClr val="tx2"/>
                </a:solidFill>
              </a:rPr>
              <a:t>G</a:t>
            </a:r>
            <a:r>
              <a:rPr lang="en-US" sz="4000">
                <a:solidFill>
                  <a:srgbClr val="FF0000"/>
                </a:solidFill>
              </a:rPr>
              <a:t>EE</a:t>
            </a:r>
            <a:r>
              <a:rPr lang="en-US" sz="4000">
                <a:solidFill>
                  <a:schemeClr val="tx2"/>
                </a:solidFill>
              </a:rPr>
              <a:t>SE</a:t>
            </a:r>
            <a:endParaRPr lang="ru-RU" sz="4000">
              <a:solidFill>
                <a:schemeClr val="tx2"/>
              </a:solidFill>
            </a:endParaRPr>
          </a:p>
        </p:txBody>
      </p:sp>
      <p:sp>
        <p:nvSpPr>
          <p:cNvPr id="15367" name="Text Box 9"/>
          <p:cNvSpPr txBox="1">
            <a:spLocks noChangeArrowheads="1"/>
          </p:cNvSpPr>
          <p:nvPr/>
        </p:nvSpPr>
        <p:spPr bwMode="auto">
          <a:xfrm>
            <a:off x="755650" y="4292600"/>
            <a:ext cx="2592388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chemeClr val="tx2"/>
                </a:solidFill>
              </a:rPr>
              <a:t>A TOOTH</a:t>
            </a:r>
            <a:endParaRPr lang="ru-RU" sz="4000">
              <a:solidFill>
                <a:schemeClr val="tx2"/>
              </a:solidFill>
            </a:endParaRPr>
          </a:p>
        </p:txBody>
      </p:sp>
      <p:sp>
        <p:nvSpPr>
          <p:cNvPr id="15368" name="Text Box 10"/>
          <p:cNvSpPr txBox="1">
            <a:spLocks noChangeArrowheads="1"/>
          </p:cNvSpPr>
          <p:nvPr/>
        </p:nvSpPr>
        <p:spPr bwMode="auto">
          <a:xfrm>
            <a:off x="4140200" y="4292600"/>
            <a:ext cx="273685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chemeClr val="tx2"/>
                </a:solidFill>
              </a:rPr>
              <a:t>T</a:t>
            </a:r>
            <a:r>
              <a:rPr lang="en-US" sz="4000">
                <a:solidFill>
                  <a:srgbClr val="FF0000"/>
                </a:solidFill>
              </a:rPr>
              <a:t>EE</a:t>
            </a:r>
            <a:r>
              <a:rPr lang="en-US" sz="4000">
                <a:solidFill>
                  <a:schemeClr val="tx2"/>
                </a:solidFill>
              </a:rPr>
              <a:t>TH</a:t>
            </a:r>
            <a:endParaRPr lang="ru-RU" sz="4000">
              <a:solidFill>
                <a:schemeClr val="tx2"/>
              </a:solidFill>
            </a:endParaRPr>
          </a:p>
        </p:txBody>
      </p:sp>
      <p:sp>
        <p:nvSpPr>
          <p:cNvPr id="15369" name="Text Box 11"/>
          <p:cNvSpPr txBox="1">
            <a:spLocks noChangeArrowheads="1"/>
          </p:cNvSpPr>
          <p:nvPr/>
        </p:nvSpPr>
        <p:spPr bwMode="auto">
          <a:xfrm>
            <a:off x="785813" y="5157788"/>
            <a:ext cx="2500312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chemeClr val="tx2"/>
                </a:solidFill>
              </a:rPr>
              <a:t>A FOOT</a:t>
            </a:r>
            <a:endParaRPr lang="ru-RU" sz="4000">
              <a:solidFill>
                <a:schemeClr val="tx2"/>
              </a:solidFill>
            </a:endParaRPr>
          </a:p>
        </p:txBody>
      </p:sp>
      <p:sp>
        <p:nvSpPr>
          <p:cNvPr id="15370" name="Text Box 12"/>
          <p:cNvSpPr txBox="1">
            <a:spLocks noChangeArrowheads="1"/>
          </p:cNvSpPr>
          <p:nvPr/>
        </p:nvSpPr>
        <p:spPr bwMode="auto">
          <a:xfrm>
            <a:off x="3132138" y="5157788"/>
            <a:ext cx="475297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chemeClr val="tx2"/>
                </a:solidFill>
              </a:rPr>
              <a:t>F</a:t>
            </a:r>
            <a:r>
              <a:rPr lang="en-US" sz="4000">
                <a:solidFill>
                  <a:srgbClr val="FF0000"/>
                </a:solidFill>
              </a:rPr>
              <a:t>EE</a:t>
            </a:r>
            <a:r>
              <a:rPr lang="en-US" sz="4000">
                <a:solidFill>
                  <a:schemeClr val="tx2"/>
                </a:solidFill>
              </a:rPr>
              <a:t>T</a:t>
            </a:r>
            <a:endParaRPr lang="ru-RU" sz="4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4" name="Picture 8" descr="Открытки / Фото-открытки / Животные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7238" y="3143250"/>
            <a:ext cx="2449512" cy="2206625"/>
          </a:xfrm>
          <a:noFill/>
        </p:spPr>
      </p:pic>
      <p:pic>
        <p:nvPicPr>
          <p:cNvPr id="14345" name="Picture 9" descr="Открытки / Фото-открытки / Животны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538" y="2997200"/>
            <a:ext cx="3184525" cy="248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10" descr="Открытки / Фото-открытки / Животны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3860800"/>
            <a:ext cx="2536825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755650" y="1412875"/>
            <a:ext cx="2592388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>
                <a:solidFill>
                  <a:schemeClr val="tx2"/>
                </a:solidFill>
              </a:rPr>
              <a:t>AN OX</a:t>
            </a:r>
            <a:endParaRPr lang="ru-RU" sz="6000">
              <a:solidFill>
                <a:schemeClr val="tx2"/>
              </a:solidFill>
            </a:endParaRP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4787900" y="1412875"/>
            <a:ext cx="3671888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>
                <a:solidFill>
                  <a:schemeClr val="tx2"/>
                </a:solidFill>
              </a:rPr>
              <a:t>OX</a:t>
            </a:r>
            <a:r>
              <a:rPr lang="en-US" sz="6000">
                <a:solidFill>
                  <a:srgbClr val="FF0000"/>
                </a:solidFill>
              </a:rPr>
              <a:t>EN</a:t>
            </a:r>
            <a:endParaRPr lang="ru-RU" sz="6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/>
      <p:bldP spid="1434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СОВПАДАЮЩИЕ ФОРМЫ</a:t>
            </a:r>
          </a:p>
        </p:txBody>
      </p:sp>
      <p:pic>
        <p:nvPicPr>
          <p:cNvPr id="7172" name="Picture 4" descr="46347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3875" y="4100513"/>
            <a:ext cx="3606800" cy="1492250"/>
          </a:xfrm>
          <a:noFill/>
        </p:spPr>
      </p:pic>
      <p:pic>
        <p:nvPicPr>
          <p:cNvPr id="7173" name="Picture 5" descr="463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100" y="4376738"/>
            <a:ext cx="2160588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 descr="463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4365625"/>
            <a:ext cx="19050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23850" y="2133600"/>
            <a:ext cx="36766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/>
              <a:t>A FISH</a:t>
            </a:r>
            <a:endParaRPr lang="ru-RU" sz="8000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4643438" y="2205038"/>
            <a:ext cx="45005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/>
              <a:t>FISH</a:t>
            </a:r>
            <a:endParaRPr lang="ru-RU" sz="8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8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180"/>
                            </p:stCondLst>
                            <p:childTnLst>
                              <p:par>
                                <p:cTn id="1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18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680"/>
                            </p:stCondLst>
                            <p:childTnLst>
                              <p:par>
                                <p:cTn id="2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680"/>
                            </p:stCondLst>
                            <p:childTnLst>
                              <p:par>
                                <p:cTn id="3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6" grpId="0"/>
      <p:bldP spid="717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овц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3068638"/>
            <a:ext cx="3024187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 descr="yagnyata"/>
          <p:cNvPicPr>
            <a:picLocks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222875" y="3143250"/>
            <a:ext cx="3232150" cy="2455863"/>
          </a:xfrm>
          <a:noFill/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39750" y="1412875"/>
            <a:ext cx="3532188" cy="1016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>
                <a:solidFill>
                  <a:schemeClr val="tx2"/>
                </a:solidFill>
              </a:rPr>
              <a:t>A SHEEP</a:t>
            </a:r>
            <a:endParaRPr lang="ru-RU" sz="6000">
              <a:solidFill>
                <a:schemeClr val="tx2"/>
              </a:solidFill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148263" y="1412875"/>
            <a:ext cx="3671887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>
                <a:solidFill>
                  <a:schemeClr val="tx2"/>
                </a:solidFill>
              </a:rPr>
              <a:t>SHEEP</a:t>
            </a:r>
            <a:endParaRPr lang="ru-RU" sz="6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  <p:bldP spid="1127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b="1" smtClean="0"/>
              <a:t>ОБРАЗУЙТЕ ФОРМУ МНОЖЕСТВЕННОГО ЧИСЛА ДАННЫХ СУЩЕСТВИТЕЛЬНЫХ</a:t>
            </a:r>
            <a:r>
              <a:rPr lang="en-US" sz="2000" b="1" smtClean="0"/>
              <a:t/>
            </a:r>
            <a:br>
              <a:rPr lang="en-US" sz="2000" b="1" smtClean="0"/>
            </a:br>
            <a:r>
              <a:rPr lang="ru-RU" sz="2000" b="1" smtClean="0"/>
              <a:t/>
            </a:r>
            <a:br>
              <a:rPr lang="ru-RU" sz="2000" b="1" smtClean="0"/>
            </a:br>
            <a:r>
              <a:rPr lang="en-US" sz="3200" b="1" smtClean="0"/>
              <a:t>TASK </a:t>
            </a:r>
            <a:r>
              <a:rPr lang="ru-RU" sz="3200" b="1" smtClean="0"/>
              <a:t>№1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b="1" smtClean="0"/>
              <a:t>Banana –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b="1" smtClean="0"/>
              <a:t>Tree –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b="1" smtClean="0"/>
              <a:t>Frog –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b="1" smtClean="0"/>
              <a:t>Rabbit –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b="1" smtClean="0"/>
              <a:t>Doll –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b="1" smtClean="0"/>
              <a:t>Ball –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b="1" smtClean="0"/>
              <a:t>Room –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b="1" smtClean="0"/>
              <a:t>Apricot - </a:t>
            </a:r>
            <a:endParaRPr lang="ru-RU" sz="36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2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84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8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2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64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880"/>
                            </p:stCondLst>
                            <p:childTnLst>
                              <p:par>
                                <p:cTn id="4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120"/>
                            </p:stCondLst>
                            <p:childTnLst>
                              <p:par>
                                <p:cTn id="4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360"/>
                            </p:stCondLst>
                            <p:childTnLst>
                              <p:par>
                                <p:cTn id="5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60350"/>
            <a:ext cx="8229600" cy="63373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mtClean="0"/>
              <a:t>                           </a:t>
            </a:r>
            <a:r>
              <a:rPr lang="en-US" b="1" smtClean="0"/>
              <a:t>TASK </a:t>
            </a:r>
            <a:r>
              <a:rPr lang="ru-RU" b="1" smtClean="0"/>
              <a:t>№2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b="1" smtClean="0"/>
              <a:t>Glass</a:t>
            </a:r>
            <a:r>
              <a:rPr lang="en-US" b="1" smtClean="0"/>
              <a:t> -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b="1" smtClean="0"/>
              <a:t>Watch -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b="1" smtClean="0"/>
              <a:t>Dress -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b="1" smtClean="0"/>
              <a:t>Dish -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b="1" smtClean="0"/>
              <a:t>Potato -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b="1" smtClean="0"/>
              <a:t>Piano -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b="1" smtClean="0"/>
              <a:t>Hero -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b="1" smtClean="0"/>
              <a:t>Photo -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36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3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64087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600" b="1" smtClean="0"/>
              <a:t>                       </a:t>
            </a:r>
            <a:r>
              <a:rPr lang="en-US" sz="3600" b="1" smtClean="0"/>
              <a:t>Task </a:t>
            </a:r>
            <a:r>
              <a:rPr lang="ru-RU" sz="3600" b="1" smtClean="0"/>
              <a:t>№3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36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600" b="1" smtClean="0"/>
              <a:t>Loaf –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600" b="1" smtClean="0"/>
              <a:t>Knife –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600" b="1" smtClean="0"/>
              <a:t>Leaf –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600" b="1" smtClean="0"/>
              <a:t>Lady –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600" b="1" smtClean="0"/>
              <a:t>Day –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600" b="1" smtClean="0"/>
              <a:t>Boy –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600" b="1" smtClean="0"/>
              <a:t>Baby –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600" b="1" smtClean="0"/>
              <a:t>Fly –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600" b="1" smtClean="0"/>
              <a:t>Story –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36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362950" cy="30956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800" smtClean="0"/>
              <a:t>                          </a:t>
            </a:r>
            <a:r>
              <a:rPr lang="ru-RU" sz="3600" smtClean="0"/>
              <a:t>МНОЖЕСТВЕННОЕ ЧИСЛО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600" smtClean="0"/>
              <a:t>           СУЩЕСТВИТЕЛЬНЫХ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600" smtClean="0"/>
              <a:t>                ОБРАЗУЕТСЯ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600" smtClean="0"/>
              <a:t>    ПРИ ПОМОЩИ ОКОНЧАНИЯ </a:t>
            </a:r>
            <a:endParaRPr lang="en-US" sz="3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800" smtClean="0"/>
              <a:t>     </a:t>
            </a:r>
            <a:r>
              <a:rPr lang="en-US" sz="800" smtClean="0"/>
              <a:t>                           </a:t>
            </a:r>
            <a:r>
              <a:rPr lang="ru-RU" sz="800" smtClean="0"/>
              <a:t>                                                                                   </a:t>
            </a:r>
            <a:r>
              <a:rPr lang="ru-RU" sz="5400" smtClean="0"/>
              <a:t>-</a:t>
            </a:r>
            <a:r>
              <a:rPr lang="en-US" sz="5400" smtClean="0">
                <a:solidFill>
                  <a:srgbClr val="FF0000"/>
                </a:solidFill>
              </a:rPr>
              <a:t>S</a:t>
            </a:r>
            <a:endParaRPr lang="ru-RU" sz="5400" smtClean="0">
              <a:solidFill>
                <a:srgbClr val="FF0000"/>
              </a:solidFill>
            </a:endParaRPr>
          </a:p>
        </p:txBody>
      </p:sp>
      <p:pic>
        <p:nvPicPr>
          <p:cNvPr id="3076" name="Picture 4" descr="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4941888"/>
            <a:ext cx="2339975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67513" y="4941888"/>
            <a:ext cx="2376487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67513" y="3429000"/>
            <a:ext cx="2376487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468313" y="4076700"/>
            <a:ext cx="23749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/>
              <a:t>A CAT</a:t>
            </a:r>
            <a:endParaRPr lang="ru-RU" sz="6000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4067175" y="4076700"/>
            <a:ext cx="24495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/>
              <a:t>CAT</a:t>
            </a:r>
            <a:r>
              <a:rPr lang="en-US" sz="6000">
                <a:solidFill>
                  <a:srgbClr val="FF0000"/>
                </a:solidFill>
              </a:rPr>
              <a:t>S</a:t>
            </a:r>
            <a:endParaRPr lang="ru-RU" sz="6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7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700"/>
                            </p:stCondLst>
                            <p:childTnLst>
                              <p:par>
                                <p:cTn id="5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3080" grpId="0"/>
      <p:bldP spid="308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64087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      </a:t>
            </a:r>
            <a:r>
              <a:rPr lang="ru-RU" sz="2800" smtClean="0"/>
              <a:t>                        </a:t>
            </a:r>
            <a:r>
              <a:rPr lang="en-US" b="1" smtClean="0"/>
              <a:t>Task </a:t>
            </a:r>
            <a:r>
              <a:rPr lang="ru-RU" b="1" smtClean="0"/>
              <a:t>№4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       </a:t>
            </a:r>
            <a:r>
              <a:rPr lang="en-US" sz="2800" smtClean="0"/>
              <a:t>      </a:t>
            </a:r>
            <a:r>
              <a:rPr lang="ru-RU" sz="2800" smtClean="0"/>
              <a:t>Впишите недостающие формы </a:t>
            </a:r>
            <a:r>
              <a:rPr lang="en-US" sz="2800" smtClean="0"/>
              <a:t>  </a:t>
            </a:r>
            <a:endParaRPr lang="ru-RU" sz="28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                 </a:t>
            </a:r>
            <a:r>
              <a:rPr lang="en-US" sz="2800" smtClean="0"/>
              <a:t>     </a:t>
            </a:r>
            <a:r>
              <a:rPr lang="ru-RU" sz="2800" smtClean="0"/>
              <a:t> ед. или мн. числа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smtClean="0"/>
              <a:t>FOOT     -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smtClean="0"/>
              <a:t>               -  CHILDREN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smtClean="0"/>
              <a:t>               -  OXEN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smtClean="0"/>
              <a:t>GOOSE  -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smtClean="0"/>
              <a:t>MAN       -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smtClean="0"/>
              <a:t>WOMAN -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smtClean="0"/>
              <a:t>               - MICE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smtClean="0"/>
              <a:t>TOOTH  -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8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4387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 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                </a:t>
            </a:r>
            <a:r>
              <a:rPr lang="ru-RU" sz="6000" smtClean="0"/>
              <a:t>СПАСИБО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6000" smtClean="0"/>
              <a:t>    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лиса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4365625"/>
            <a:ext cx="3097212" cy="2293938"/>
          </a:xfrm>
          <a:noFill/>
        </p:spPr>
      </p:pic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50825" y="260350"/>
            <a:ext cx="8283575" cy="3444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chemeClr val="tx2"/>
                </a:solidFill>
              </a:rPr>
              <a:t>ЕСЛИ СЛОВА ОКАНЧИВАЮТСЯ НА  –</a:t>
            </a:r>
            <a:r>
              <a:rPr lang="en-US" sz="4000">
                <a:solidFill>
                  <a:srgbClr val="FF0000"/>
                </a:solidFill>
              </a:rPr>
              <a:t>X</a:t>
            </a:r>
            <a:r>
              <a:rPr lang="en-US" sz="4000">
                <a:solidFill>
                  <a:schemeClr val="tx2"/>
                </a:solidFill>
              </a:rPr>
              <a:t>,-</a:t>
            </a:r>
            <a:r>
              <a:rPr lang="en-US" sz="4000">
                <a:solidFill>
                  <a:srgbClr val="FF0000"/>
                </a:solidFill>
              </a:rPr>
              <a:t>CH</a:t>
            </a:r>
            <a:r>
              <a:rPr lang="en-US" sz="4000">
                <a:solidFill>
                  <a:schemeClr val="tx2"/>
                </a:solidFill>
              </a:rPr>
              <a:t>,-</a:t>
            </a:r>
            <a:r>
              <a:rPr lang="en-US" sz="4000">
                <a:solidFill>
                  <a:srgbClr val="FF0000"/>
                </a:solidFill>
              </a:rPr>
              <a:t>SH</a:t>
            </a:r>
            <a:r>
              <a:rPr lang="en-US" sz="4000">
                <a:solidFill>
                  <a:schemeClr val="tx2"/>
                </a:solidFill>
              </a:rPr>
              <a:t>,-</a:t>
            </a:r>
            <a:r>
              <a:rPr lang="en-US" sz="4000">
                <a:solidFill>
                  <a:srgbClr val="FF0000"/>
                </a:solidFill>
              </a:rPr>
              <a:t>SS</a:t>
            </a:r>
            <a:r>
              <a:rPr lang="en-US" sz="4000">
                <a:solidFill>
                  <a:schemeClr val="tx2"/>
                </a:solidFill>
              </a:rPr>
              <a:t>,</a:t>
            </a:r>
            <a:endParaRPr lang="ru-RU" sz="4000">
              <a:solidFill>
                <a:schemeClr val="tx2"/>
              </a:solidFill>
            </a:endParaRPr>
          </a:p>
          <a:p>
            <a:r>
              <a:rPr lang="ru-RU" sz="4000">
                <a:solidFill>
                  <a:schemeClr val="tx2"/>
                </a:solidFill>
              </a:rPr>
              <a:t>ТО К НИМ ПРИБАВЛЯЕТСЯ ОКОНЧАНИЕ   </a:t>
            </a:r>
            <a:r>
              <a:rPr lang="ru-RU" sz="6000">
                <a:solidFill>
                  <a:schemeClr val="tx2"/>
                </a:solidFill>
              </a:rPr>
              <a:t>-</a:t>
            </a:r>
            <a:r>
              <a:rPr lang="en-US" sz="6000">
                <a:solidFill>
                  <a:srgbClr val="FF0000"/>
                </a:solidFill>
              </a:rPr>
              <a:t>ES</a:t>
            </a:r>
            <a:r>
              <a:rPr lang="ru-RU" sz="4000">
                <a:solidFill>
                  <a:schemeClr val="tx2"/>
                </a:solidFill>
              </a:rPr>
              <a:t/>
            </a:r>
            <a:br>
              <a:rPr lang="ru-RU" sz="4000">
                <a:solidFill>
                  <a:schemeClr val="tx2"/>
                </a:solidFill>
              </a:rPr>
            </a:br>
            <a:endParaRPr lang="ru-RU" sz="4000">
              <a:solidFill>
                <a:schemeClr val="tx2"/>
              </a:solidFill>
            </a:endParaRPr>
          </a:p>
        </p:txBody>
      </p:sp>
      <p:pic>
        <p:nvPicPr>
          <p:cNvPr id="8200" name="Picture 8" descr="лиса"/>
          <p:cNvPicPr>
            <a:picLocks noChangeAspect="1" noChangeArrowheads="1"/>
          </p:cNvPicPr>
          <p:nvPr/>
        </p:nvPicPr>
        <p:blipFill>
          <a:blip r:embed="rId3" cstate="print"/>
          <a:srcRect l="9329" t="6079" r="4665" b="12091"/>
          <a:stretch>
            <a:fillRect/>
          </a:stretch>
        </p:blipFill>
        <p:spPr bwMode="auto">
          <a:xfrm>
            <a:off x="6084888" y="3933825"/>
            <a:ext cx="2376487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9" descr="лиса"/>
          <p:cNvPicPr>
            <a:picLocks noChangeAspect="1" noChangeArrowheads="1"/>
          </p:cNvPicPr>
          <p:nvPr/>
        </p:nvPicPr>
        <p:blipFill>
          <a:blip r:embed="rId3" cstate="print"/>
          <a:srcRect l="9329" t="6079" r="4665" b="12091"/>
          <a:stretch>
            <a:fillRect/>
          </a:stretch>
        </p:blipFill>
        <p:spPr bwMode="auto">
          <a:xfrm>
            <a:off x="6084888" y="5416550"/>
            <a:ext cx="2376487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900113" y="3141663"/>
            <a:ext cx="2303462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chemeClr val="tx2"/>
                </a:solidFill>
              </a:rPr>
              <a:t>A FOX</a:t>
            </a:r>
            <a:endParaRPr lang="ru-RU" sz="4000">
              <a:solidFill>
                <a:schemeClr val="tx2"/>
              </a:solidFill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435600" y="3141663"/>
            <a:ext cx="3240088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chemeClr val="tx2"/>
                </a:solidFill>
              </a:rPr>
              <a:t>FOX</a:t>
            </a:r>
            <a:r>
              <a:rPr lang="en-US" sz="4000">
                <a:solidFill>
                  <a:srgbClr val="FF0000"/>
                </a:solidFill>
              </a:rPr>
              <a:t>ES</a:t>
            </a:r>
            <a:endParaRPr lang="ru-RU" sz="4000">
              <a:solidFill>
                <a:srgbClr val="FF0000"/>
              </a:solidFill>
            </a:endParaRPr>
          </a:p>
        </p:txBody>
      </p:sp>
      <p:sp>
        <p:nvSpPr>
          <p:cNvPr id="5128" name="Line 13"/>
          <p:cNvSpPr>
            <a:spLocks noChangeShapeType="1"/>
          </p:cNvSpPr>
          <p:nvPr/>
        </p:nvSpPr>
        <p:spPr bwMode="auto">
          <a:xfrm>
            <a:off x="3348038" y="3573463"/>
            <a:ext cx="2303462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5129" name="Line 14"/>
          <p:cNvSpPr>
            <a:spLocks noChangeShapeType="1"/>
          </p:cNvSpPr>
          <p:nvPr/>
        </p:nvSpPr>
        <p:spPr bwMode="auto">
          <a:xfrm>
            <a:off x="3419475" y="3573463"/>
            <a:ext cx="244792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5130" name="Line 15"/>
          <p:cNvSpPr>
            <a:spLocks noChangeShapeType="1"/>
          </p:cNvSpPr>
          <p:nvPr/>
        </p:nvSpPr>
        <p:spPr bwMode="auto">
          <a:xfrm>
            <a:off x="3348038" y="3429000"/>
            <a:ext cx="863600" cy="144463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5131" name="Line 16"/>
          <p:cNvSpPr>
            <a:spLocks noChangeShapeType="1"/>
          </p:cNvSpPr>
          <p:nvPr/>
        </p:nvSpPr>
        <p:spPr bwMode="auto">
          <a:xfrm>
            <a:off x="3203575" y="3573463"/>
            <a:ext cx="273685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5132" name="Line 17"/>
          <p:cNvSpPr>
            <a:spLocks noChangeShapeType="1"/>
          </p:cNvSpPr>
          <p:nvPr/>
        </p:nvSpPr>
        <p:spPr bwMode="auto">
          <a:xfrm>
            <a:off x="3492500" y="3500438"/>
            <a:ext cx="23749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5133" name="Line 18"/>
          <p:cNvSpPr>
            <a:spLocks noChangeShapeType="1"/>
          </p:cNvSpPr>
          <p:nvPr/>
        </p:nvSpPr>
        <p:spPr bwMode="auto">
          <a:xfrm>
            <a:off x="3708400" y="3500438"/>
            <a:ext cx="19431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  <p:bldP spid="8203" grpId="0"/>
      <p:bldP spid="820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6575" y="912813"/>
            <a:ext cx="8150225" cy="508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ЕСЛИ СЛОВА ОКАНЧИВАЮТСЯ НА </a:t>
            </a:r>
            <a:r>
              <a:rPr lang="ru-RU" sz="4000" smtClean="0">
                <a:solidFill>
                  <a:srgbClr val="FF0000"/>
                </a:solidFill>
              </a:rPr>
              <a:t>–</a:t>
            </a:r>
            <a:r>
              <a:rPr lang="en-US" sz="4000" smtClean="0">
                <a:solidFill>
                  <a:srgbClr val="FF0000"/>
                </a:solidFill>
              </a:rPr>
              <a:t>F, -FE</a:t>
            </a:r>
            <a:r>
              <a:rPr lang="en-US" sz="4000" smtClean="0"/>
              <a:t>, </a:t>
            </a:r>
            <a:r>
              <a:rPr lang="ru-RU" sz="4000" smtClean="0"/>
              <a:t>ТОГДА –</a:t>
            </a:r>
            <a:r>
              <a:rPr lang="en-US" sz="4000" smtClean="0"/>
              <a:t>F, -FE</a:t>
            </a:r>
            <a:r>
              <a:rPr lang="ru-RU" sz="4000" smtClean="0"/>
              <a:t> МЕНЯЕМ НА </a:t>
            </a:r>
            <a:r>
              <a:rPr lang="en-US" sz="4000" smtClean="0">
                <a:solidFill>
                  <a:srgbClr val="FF0000"/>
                </a:solidFill>
              </a:rPr>
              <a:t>–VES</a:t>
            </a:r>
            <a:r>
              <a:rPr lang="en-US" sz="4000" smtClean="0">
                <a:solidFill>
                  <a:schemeClr val="tx1"/>
                </a:solidFill>
              </a:rPr>
              <a:t>:</a:t>
            </a:r>
            <a:endParaRPr lang="ru-RU" sz="4000" smtClean="0">
              <a:solidFill>
                <a:schemeClr val="tx1"/>
              </a:solidFill>
            </a:endParaRPr>
          </a:p>
        </p:txBody>
      </p:sp>
      <p:pic>
        <p:nvPicPr>
          <p:cNvPr id="4100" name="Picture 4" descr="волк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4941888"/>
            <a:ext cx="2376488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 descr="волк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125" y="4941888"/>
            <a:ext cx="2160588" cy="158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волк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9700" y="4941888"/>
            <a:ext cx="2016125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684213" y="3429000"/>
            <a:ext cx="244792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chemeClr val="tx2"/>
                </a:solidFill>
              </a:rPr>
              <a:t>A WOLF</a:t>
            </a:r>
            <a:endParaRPr lang="ru-RU" sz="4000">
              <a:solidFill>
                <a:schemeClr val="tx2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5076825" y="3429000"/>
            <a:ext cx="374332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chemeClr val="tx2"/>
                </a:solidFill>
              </a:rPr>
              <a:t>WOL</a:t>
            </a:r>
            <a:r>
              <a:rPr lang="en-US" sz="4000">
                <a:solidFill>
                  <a:srgbClr val="FF0000"/>
                </a:solidFill>
              </a:rPr>
              <a:t>VES</a:t>
            </a:r>
            <a:endParaRPr lang="ru-RU" sz="4000">
              <a:solidFill>
                <a:srgbClr val="FF0000"/>
              </a:solidFill>
            </a:endParaRPr>
          </a:p>
        </p:txBody>
      </p:sp>
      <p:sp>
        <p:nvSpPr>
          <p:cNvPr id="6152" name="Line 9"/>
          <p:cNvSpPr>
            <a:spLocks noChangeShapeType="1"/>
          </p:cNvSpPr>
          <p:nvPr/>
        </p:nvSpPr>
        <p:spPr bwMode="auto">
          <a:xfrm>
            <a:off x="3348038" y="3789363"/>
            <a:ext cx="2087562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6153" name="Line 10"/>
          <p:cNvSpPr>
            <a:spLocks noChangeShapeType="1"/>
          </p:cNvSpPr>
          <p:nvPr/>
        </p:nvSpPr>
        <p:spPr bwMode="auto">
          <a:xfrm>
            <a:off x="3059113" y="3716338"/>
            <a:ext cx="2233612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3" grpId="0"/>
      <p:bldP spid="410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ru-RU" sz="4000" smtClean="0"/>
              <a:t>ЕСЛИ СЛОВА ОКАНЧИВАЮТСЯ НА</a:t>
            </a:r>
            <a:r>
              <a:rPr lang="en-US" sz="4000" smtClean="0"/>
              <a:t> –</a:t>
            </a:r>
            <a:r>
              <a:rPr lang="en-US" sz="4000" smtClean="0">
                <a:solidFill>
                  <a:srgbClr val="FF0000"/>
                </a:solidFill>
              </a:rPr>
              <a:t>O</a:t>
            </a:r>
            <a:r>
              <a:rPr lang="en-US" sz="4000" smtClean="0"/>
              <a:t>, </a:t>
            </a:r>
            <a:r>
              <a:rPr lang="ru-RU" sz="4000" smtClean="0"/>
              <a:t>ТО К НИМ ПРИБАВЛЯЕТСЯ ОКОНЧАНИЕ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-</a:t>
            </a:r>
            <a:r>
              <a:rPr lang="ru-RU" sz="4000" smtClean="0"/>
              <a:t> </a:t>
            </a:r>
            <a:r>
              <a:rPr lang="en-US" sz="4000" smtClean="0">
                <a:solidFill>
                  <a:srgbClr val="FF0000"/>
                </a:solidFill>
              </a:rPr>
              <a:t>ES</a:t>
            </a:r>
            <a:endParaRPr lang="ru-RU" sz="4000" smtClean="0">
              <a:solidFill>
                <a:srgbClr val="FF0000"/>
              </a:solidFill>
            </a:endParaRPr>
          </a:p>
        </p:txBody>
      </p:sp>
      <p:pic>
        <p:nvPicPr>
          <p:cNvPr id="5126" name="Picture 6" descr="pmd_pomidor_tomato2">
            <a:hlinkClick r:id="rId2"/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3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36575" y="3213100"/>
            <a:ext cx="1370013" cy="1285875"/>
          </a:xfrm>
          <a:noFill/>
        </p:spPr>
      </p:pic>
      <p:pic>
        <p:nvPicPr>
          <p:cNvPr id="5127" name="Picture 7" descr="pmd_pomidor_tomato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7FFFF"/>
              </a:clrFrom>
              <a:clrTo>
                <a:srgbClr val="F7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350" y="5157788"/>
            <a:ext cx="1371600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8" descr="pmd_pomidor_tomato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8313" y="5157788"/>
            <a:ext cx="1371600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2700338" y="3357563"/>
            <a:ext cx="309562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chemeClr val="tx2"/>
                </a:solidFill>
              </a:rPr>
              <a:t>A TOMATO</a:t>
            </a:r>
            <a:endParaRPr lang="ru-RU" sz="4000">
              <a:solidFill>
                <a:schemeClr val="tx2"/>
              </a:solidFill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2843213" y="5157788"/>
            <a:ext cx="331152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chemeClr val="tx2"/>
                </a:solidFill>
              </a:rPr>
              <a:t>TOMATO</a:t>
            </a:r>
            <a:r>
              <a:rPr lang="en-US" sz="4000">
                <a:solidFill>
                  <a:srgbClr val="FF0000"/>
                </a:solidFill>
              </a:rPr>
              <a:t>ES</a:t>
            </a:r>
            <a:endParaRPr lang="ru-RU" sz="4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9" grpId="0"/>
      <p:bldP spid="51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6000" smtClean="0"/>
              <a:t>КРОМЕ!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3926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6000" dirty="0" smtClean="0"/>
              <a:t> </a:t>
            </a:r>
            <a:r>
              <a:rPr lang="en-US" sz="6000" dirty="0" smtClean="0"/>
              <a:t>A PHOTO    PHOTO</a:t>
            </a:r>
            <a:r>
              <a:rPr lang="en-US" sz="6000" dirty="0" smtClean="0">
                <a:solidFill>
                  <a:srgbClr val="FF0000"/>
                </a:solidFill>
              </a:rPr>
              <a:t>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6000" dirty="0" smtClean="0"/>
              <a:t> </a:t>
            </a:r>
            <a:r>
              <a:rPr lang="en-US" sz="6000" dirty="0" smtClean="0"/>
              <a:t>A PIANO      PIANO</a:t>
            </a:r>
            <a:r>
              <a:rPr lang="en-US" sz="6000" dirty="0" smtClean="0">
                <a:solidFill>
                  <a:srgbClr val="FF0000"/>
                </a:solidFill>
              </a:rPr>
              <a:t>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92150"/>
            <a:ext cx="8748712" cy="1157288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ЕСЛИ СЛОВА ОКАНЧИВАЮТСЯ НА –</a:t>
            </a:r>
            <a:r>
              <a:rPr lang="en-US" sz="4000" smtClean="0">
                <a:solidFill>
                  <a:srgbClr val="FF0000"/>
                </a:solidFill>
              </a:rPr>
              <a:t>Y</a:t>
            </a:r>
            <a:r>
              <a:rPr lang="en-US" sz="4000" smtClean="0"/>
              <a:t>, </a:t>
            </a:r>
            <a:r>
              <a:rPr lang="ru-RU" sz="4000" smtClean="0"/>
              <a:t>И ПЕРЕД НИМИ СТОИТ СОГЛАСНАЯ БУКВА</a:t>
            </a:r>
            <a:r>
              <a:rPr lang="en-US" sz="4000" smtClean="0"/>
              <a:t>,</a:t>
            </a:r>
            <a:br>
              <a:rPr lang="en-US" sz="4000" smtClean="0"/>
            </a:br>
            <a:r>
              <a:rPr lang="ru-RU" sz="4000" smtClean="0"/>
              <a:t> </a:t>
            </a:r>
            <a:r>
              <a:rPr lang="en-US" sz="4000" smtClean="0">
                <a:solidFill>
                  <a:srgbClr val="FF0000"/>
                </a:solidFill>
              </a:rPr>
              <a:t>Y</a:t>
            </a:r>
            <a:r>
              <a:rPr lang="en-US" sz="4000" smtClean="0"/>
              <a:t> </a:t>
            </a:r>
            <a:r>
              <a:rPr lang="ru-RU" sz="4000" smtClean="0"/>
              <a:t>МЕНЯЕМ НА </a:t>
            </a:r>
            <a:r>
              <a:rPr lang="en-US" sz="4000" smtClean="0"/>
              <a:t>-</a:t>
            </a:r>
            <a:r>
              <a:rPr lang="en-US" sz="4000" smtClean="0">
                <a:solidFill>
                  <a:srgbClr val="FF0000"/>
                </a:solidFill>
              </a:rPr>
              <a:t>IES</a:t>
            </a:r>
            <a:endParaRPr lang="ru-RU" sz="4000" smtClean="0">
              <a:solidFill>
                <a:srgbClr val="FF0000"/>
              </a:solidFill>
            </a:endParaRPr>
          </a:p>
        </p:txBody>
      </p:sp>
      <p:pic>
        <p:nvPicPr>
          <p:cNvPr id="13321" name="Picture 9" descr="famil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636838"/>
            <a:ext cx="2160588" cy="162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10" descr="famil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975" y="5013325"/>
            <a:ext cx="2160588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11" descr="famil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4868863"/>
            <a:ext cx="2160588" cy="162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2771775" y="2997200"/>
            <a:ext cx="2881313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chemeClr val="tx2"/>
                </a:solidFill>
              </a:rPr>
              <a:t>A FAMIL</a:t>
            </a:r>
            <a:r>
              <a:rPr lang="en-US" sz="4000">
                <a:solidFill>
                  <a:srgbClr val="FF0000"/>
                </a:solidFill>
              </a:rPr>
              <a:t>Y</a:t>
            </a:r>
            <a:endParaRPr lang="ru-RU" sz="4000">
              <a:solidFill>
                <a:srgbClr val="FF0000"/>
              </a:solidFill>
            </a:endParaRP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4932363" y="5373688"/>
            <a:ext cx="3671887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chemeClr val="tx2"/>
                </a:solidFill>
              </a:rPr>
              <a:t>FAMIL</a:t>
            </a:r>
            <a:r>
              <a:rPr lang="en-US" sz="4000">
                <a:solidFill>
                  <a:srgbClr val="FF0000"/>
                </a:solidFill>
              </a:rPr>
              <a:t>IES</a:t>
            </a:r>
            <a:endParaRPr lang="ru-RU" sz="4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24" grpId="0"/>
      <p:bldP spid="133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8000" smtClean="0">
                <a:solidFill>
                  <a:srgbClr val="FF0066"/>
                </a:solidFill>
              </a:rPr>
              <a:t>НО!</a:t>
            </a:r>
          </a:p>
        </p:txBody>
      </p:sp>
      <p:pic>
        <p:nvPicPr>
          <p:cNvPr id="19460" name="Picture 4" descr="tineig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27088" y="4437063"/>
            <a:ext cx="1409700" cy="1762125"/>
          </a:xfrm>
          <a:noFill/>
        </p:spPr>
      </p:pic>
      <p:pic>
        <p:nvPicPr>
          <p:cNvPr id="19461" name="Picture 5" descr="tinei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363" y="4652963"/>
            <a:ext cx="140970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6" descr="tinei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4581525"/>
            <a:ext cx="140970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7" descr="tinei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4581525"/>
            <a:ext cx="140970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7" name="Text Box 8"/>
          <p:cNvSpPr txBox="1">
            <a:spLocks noChangeArrowheads="1"/>
          </p:cNvSpPr>
          <p:nvPr/>
        </p:nvSpPr>
        <p:spPr bwMode="auto">
          <a:xfrm>
            <a:off x="250825" y="3141663"/>
            <a:ext cx="2952750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>
                <a:solidFill>
                  <a:schemeClr val="tx2"/>
                </a:solidFill>
              </a:rPr>
              <a:t>A BOY</a:t>
            </a:r>
            <a:endParaRPr lang="ru-RU" sz="6000">
              <a:solidFill>
                <a:schemeClr val="tx2"/>
              </a:solidFill>
            </a:endParaRPr>
          </a:p>
        </p:txBody>
      </p:sp>
      <p:sp>
        <p:nvSpPr>
          <p:cNvPr id="10248" name="Text Box 9"/>
          <p:cNvSpPr txBox="1">
            <a:spLocks noChangeArrowheads="1"/>
          </p:cNvSpPr>
          <p:nvPr/>
        </p:nvSpPr>
        <p:spPr bwMode="auto">
          <a:xfrm>
            <a:off x="4787900" y="3141663"/>
            <a:ext cx="3887788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>
                <a:solidFill>
                  <a:schemeClr val="tx2"/>
                </a:solidFill>
              </a:rPr>
              <a:t>BOY</a:t>
            </a:r>
            <a:r>
              <a:rPr lang="en-US" sz="6000">
                <a:solidFill>
                  <a:srgbClr val="FF0000"/>
                </a:solidFill>
              </a:rPr>
              <a:t>S</a:t>
            </a:r>
            <a:endParaRPr lang="ru-RU" sz="6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6000" b="1" smtClean="0">
                <a:solidFill>
                  <a:srgbClr val="FFFFFF"/>
                </a:solidFill>
              </a:rPr>
              <a:t>ИСКЛЮЧЕНИЯ</a:t>
            </a:r>
            <a:r>
              <a:rPr lang="en-US" sz="6000" b="1" smtClean="0">
                <a:solidFill>
                  <a:srgbClr val="FFFFFF"/>
                </a:solidFill>
              </a:rPr>
              <a:t>:</a:t>
            </a:r>
            <a:endParaRPr lang="ru-RU" sz="6000" b="1" smtClean="0">
              <a:solidFill>
                <a:srgbClr val="FFFFFF"/>
              </a:solidFill>
            </a:endParaRPr>
          </a:p>
        </p:txBody>
      </p:sp>
      <p:pic>
        <p:nvPicPr>
          <p:cNvPr id="6148" name="Picture 4" descr="f1145s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25663" y="4586288"/>
            <a:ext cx="1006475" cy="1441450"/>
          </a:xfrm>
          <a:noFill/>
        </p:spPr>
      </p:pic>
      <p:pic>
        <p:nvPicPr>
          <p:cNvPr id="6149" name="Picture 5" descr="f1145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4581525"/>
            <a:ext cx="1019175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 descr="f1145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2636838"/>
            <a:ext cx="1019175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555875" y="2565400"/>
            <a:ext cx="53022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/>
              <a:t>A MOUSE</a:t>
            </a:r>
            <a:endParaRPr lang="ru-RU" sz="8000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708400" y="4724400"/>
            <a:ext cx="39592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>
                <a:solidFill>
                  <a:srgbClr val="FF0000"/>
                </a:solidFill>
              </a:rPr>
              <a:t>MICE</a:t>
            </a:r>
            <a:endParaRPr lang="ru-RU" sz="8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8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8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48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48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48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1" grpId="0"/>
      <p:bldP spid="6153" grpId="0"/>
    </p:bldLst>
  </p:timing>
</p:sld>
</file>

<file path=ppt/theme/theme1.xml><?xml version="1.0" encoding="utf-8"?>
<a:theme xmlns:a="http://schemas.openxmlformats.org/drawingml/2006/main" name="Лучи">
  <a:themeElements>
    <a:clrScheme name="Лучи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Луч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222</TotalTime>
  <Words>261</Words>
  <Application>Microsoft Office PowerPoint</Application>
  <PresentationFormat>Экран (4:3)</PresentationFormat>
  <Paragraphs>100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Wingdings</vt:lpstr>
      <vt:lpstr>Calibri</vt:lpstr>
      <vt:lpstr>Лучи</vt:lpstr>
      <vt:lpstr>Слайд 1</vt:lpstr>
      <vt:lpstr>Слайд 2</vt:lpstr>
      <vt:lpstr>Слайд 3</vt:lpstr>
      <vt:lpstr>ЕСЛИ СЛОВА ОКАНЧИВАЮТСЯ НА –F, -FE, ТОГДА –F, -FE МЕНЯЕМ НА –VES:</vt:lpstr>
      <vt:lpstr>  ЕСЛИ СЛОВА ОКАНЧИВАЮТСЯ НА –O, ТО К НИМ ПРИБАВЛЯЕТСЯ ОКОНЧАНИЕ - ES</vt:lpstr>
      <vt:lpstr>КРОМЕ!</vt:lpstr>
      <vt:lpstr>ЕСЛИ СЛОВА ОКАНЧИВАЮТСЯ НА –Y, И ПЕРЕД НИМИ СТОИТ СОГЛАСНАЯ БУКВА,  Y МЕНЯЕМ НА -IES</vt:lpstr>
      <vt:lpstr>НО!</vt:lpstr>
      <vt:lpstr>ИСКЛЮЧЕНИЯ:</vt:lpstr>
      <vt:lpstr>Слайд 10</vt:lpstr>
      <vt:lpstr>Слайд 11</vt:lpstr>
      <vt:lpstr>Слайд 12</vt:lpstr>
      <vt:lpstr>Слайд 13</vt:lpstr>
      <vt:lpstr>Слайд 14</vt:lpstr>
      <vt:lpstr>СОВПАДАЮЩИЕ ФОРМЫ</vt:lpstr>
      <vt:lpstr>Слайд 16</vt:lpstr>
      <vt:lpstr>ОБРАЗУЙТЕ ФОРМУ МНОЖЕСТВЕННОГО ЧИСЛА ДАННЫХ СУЩЕСТВИТЕЛЬНЫХ  TASK №1</vt:lpstr>
      <vt:lpstr>Слайд 18</vt:lpstr>
      <vt:lpstr>Слайд 19</vt:lpstr>
      <vt:lpstr>Слайд 20</vt:lpstr>
      <vt:lpstr>Слайд 21</vt:lpstr>
    </vt:vector>
  </TitlesOfParts>
  <Company>МОУ Кошкинская 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Гость</dc:creator>
  <cp:lastModifiedBy>1</cp:lastModifiedBy>
  <cp:revision>11</cp:revision>
  <dcterms:created xsi:type="dcterms:W3CDTF">2008-03-13T06:30:58Z</dcterms:created>
  <dcterms:modified xsi:type="dcterms:W3CDTF">2015-09-30T17:48:47Z</dcterms:modified>
</cp:coreProperties>
</file>