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0" r:id="rId2"/>
    <p:sldId id="265" r:id="rId3"/>
    <p:sldId id="259" r:id="rId4"/>
    <p:sldId id="260" r:id="rId5"/>
    <p:sldId id="261" r:id="rId6"/>
    <p:sldId id="271" r:id="rId7"/>
    <p:sldId id="262" r:id="rId8"/>
    <p:sldId id="266" r:id="rId9"/>
    <p:sldId id="267" r:id="rId10"/>
    <p:sldId id="263" r:id="rId11"/>
    <p:sldId id="268" r:id="rId12"/>
    <p:sldId id="269" r:id="rId13"/>
    <p:sldId id="272" r:id="rId14"/>
    <p:sldId id="273" r:id="rId15"/>
    <p:sldId id="274" r:id="rId16"/>
    <p:sldId id="276" r:id="rId17"/>
    <p:sldId id="27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934" y="-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EC684-8E0E-47DF-BFC0-659D3D76776D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F9A96-99C0-45AA-AD24-4DFE8D2736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360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F9A96-99C0-45AA-AD24-4DFE8D2736B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240000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073E-B235-46C4-9DDE-E6C427803EE8}" type="datetimeFigureOut">
              <a:rPr lang="ru-RU" smtClean="0"/>
              <a:pPr/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C1FBE-F42B-452F-9769-10005D2BA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40000">
    <p:checke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78595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День Знаний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000100" y="2643182"/>
            <a:ext cx="7286676" cy="11811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"Семья и семейные ценности"</a:t>
            </a:r>
            <a:endParaRPr lang="ru-RU" sz="36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Классный час для </a:t>
            </a:r>
            <a:r>
              <a:rPr lang="ru-RU" smtClean="0"/>
              <a:t>учащихся </a:t>
            </a:r>
          </a:p>
          <a:p>
            <a:r>
              <a:rPr lang="ru-RU" smtClean="0"/>
              <a:t>6 класса</a:t>
            </a:r>
            <a:endParaRPr lang="ru-RU"/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786578" y="3714752"/>
            <a:ext cx="828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Уют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5143512"/>
            <a:ext cx="2160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Спокойствие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86116" y="2643182"/>
            <a:ext cx="1358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Вражда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00760" y="2928934"/>
            <a:ext cx="1568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Здоровье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714488"/>
            <a:ext cx="14331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Болезнь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71604" y="2643182"/>
            <a:ext cx="13837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Любовь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1357298"/>
            <a:ext cx="17956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Ненависть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00694" y="4572008"/>
            <a:ext cx="1417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Чистота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71604" y="3571876"/>
            <a:ext cx="1170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Добро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00562" y="3571876"/>
            <a:ext cx="13966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частье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72132" y="2214554"/>
            <a:ext cx="1104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Ссора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15140" y="1357298"/>
            <a:ext cx="13730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Дружба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00430" y="4286256"/>
            <a:ext cx="15803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Согласие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500562" y="5429264"/>
            <a:ext cx="1570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Грубость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7" grpId="0"/>
      <p:bldP spid="8" grpId="0"/>
      <p:bldP spid="9" grpId="0"/>
      <p:bldP spid="9" grpId="1"/>
      <p:bldP spid="10" grpId="0"/>
      <p:bldP spid="11" grpId="0"/>
      <p:bldP spid="12" grpId="0"/>
      <p:bldP spid="12" grpId="1"/>
      <p:bldP spid="13" grpId="0"/>
      <p:bldP spid="13" grpId="1"/>
      <p:bldP spid="14" grpId="0"/>
      <p:bldP spid="15" grpId="0"/>
      <p:bldP spid="15" grpId="1"/>
      <p:bldP spid="16" grpId="0"/>
      <p:bldP spid="16" grpId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Закончи  пословицу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любовь да совет, там и горя …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мир и лад, не нужен и …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Лучший клад, когда в семье …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гостях хорошо, а дома …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своём доме и стены …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семье разлад, так и дому …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Доброе братство лучше …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Вся семья вместе, …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72264" y="1571612"/>
            <a:ext cx="692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57884" y="2119962"/>
            <a:ext cx="880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клад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29322" y="2643182"/>
            <a:ext cx="705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лад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98724" y="3143248"/>
            <a:ext cx="1159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лучше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00694" y="3643314"/>
            <a:ext cx="1682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помогают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711548" y="4214818"/>
            <a:ext cx="1146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рад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27393" y="4786322"/>
            <a:ext cx="1644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богатства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132199" y="5334672"/>
            <a:ext cx="32258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так и душа на месте</a:t>
            </a: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Documents and Settings\Admin\Рабочий стол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</p:pic>
      <p:sp>
        <p:nvSpPr>
          <p:cNvPr id="99" name="Прямоугольник 98"/>
          <p:cNvSpPr/>
          <p:nvPr/>
        </p:nvSpPr>
        <p:spPr>
          <a:xfrm>
            <a:off x="1571604" y="2500306"/>
            <a:ext cx="20002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любить свою семью</a:t>
            </a:r>
          </a:p>
        </p:txBody>
      </p:sp>
      <p:sp>
        <p:nvSpPr>
          <p:cNvPr id="100" name="Прямоугольник 99"/>
          <p:cNvSpPr/>
          <p:nvPr/>
        </p:nvSpPr>
        <p:spPr>
          <a:xfrm>
            <a:off x="1571604" y="3500438"/>
            <a:ext cx="2143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быть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внимательным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1571604" y="4429132"/>
            <a:ext cx="17438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заботливым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1571604" y="5072074"/>
            <a:ext cx="1391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помогать</a:t>
            </a:r>
          </a:p>
        </p:txBody>
      </p:sp>
      <p:sp>
        <p:nvSpPr>
          <p:cNvPr id="103" name="Прямоугольник 102"/>
          <p:cNvSpPr/>
          <p:nvPr/>
        </p:nvSpPr>
        <p:spPr>
          <a:xfrm>
            <a:off x="5960191" y="3429000"/>
            <a:ext cx="13264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огорчать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5990263" y="4253219"/>
            <a:ext cx="12963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ругаться</a:t>
            </a:r>
          </a:p>
        </p:txBody>
      </p:sp>
      <p:sp>
        <p:nvSpPr>
          <p:cNvPr id="105" name="Прямоугольник 104"/>
          <p:cNvSpPr/>
          <p:nvPr/>
        </p:nvSpPr>
        <p:spPr>
          <a:xfrm>
            <a:off x="5968487" y="5072074"/>
            <a:ext cx="15324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предавать</a:t>
            </a:r>
          </a:p>
        </p:txBody>
      </p:sp>
      <p:sp>
        <p:nvSpPr>
          <p:cNvPr id="106" name="Прямоугольник 105"/>
          <p:cNvSpPr/>
          <p:nvPr/>
        </p:nvSpPr>
        <p:spPr>
          <a:xfrm>
            <a:off x="6006285" y="2643182"/>
            <a:ext cx="1208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грубить</a:t>
            </a:r>
          </a:p>
        </p:txBody>
      </p:sp>
      <p:sp>
        <p:nvSpPr>
          <p:cNvPr id="107" name="Овал 106"/>
          <p:cNvSpPr/>
          <p:nvPr/>
        </p:nvSpPr>
        <p:spPr>
          <a:xfrm>
            <a:off x="500034" y="2357430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500034" y="2857496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500034" y="335756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Овал 114"/>
          <p:cNvSpPr/>
          <p:nvPr/>
        </p:nvSpPr>
        <p:spPr>
          <a:xfrm>
            <a:off x="500034" y="3857628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Овал 115"/>
          <p:cNvSpPr/>
          <p:nvPr/>
        </p:nvSpPr>
        <p:spPr>
          <a:xfrm>
            <a:off x="500034" y="4357694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Овал 116"/>
          <p:cNvSpPr/>
          <p:nvPr/>
        </p:nvSpPr>
        <p:spPr>
          <a:xfrm>
            <a:off x="500034" y="4857760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Овал 117"/>
          <p:cNvSpPr/>
          <p:nvPr/>
        </p:nvSpPr>
        <p:spPr>
          <a:xfrm>
            <a:off x="500034" y="5357826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14282" y="5857892"/>
            <a:ext cx="8715436" cy="100010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/>
          <p:cNvCxnSpPr>
            <a:stCxn id="61" idx="1"/>
          </p:cNvCxnSpPr>
          <p:nvPr/>
        </p:nvCxnSpPr>
        <p:spPr>
          <a:xfrm rot="10800000" flipH="1" flipV="1">
            <a:off x="214282" y="6357946"/>
            <a:ext cx="8715436" cy="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2536017" y="6107925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5965835" y="6107131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4322761" y="6607173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2786050" y="5857892"/>
            <a:ext cx="34290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начало начал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215074" y="5857892"/>
            <a:ext cx="27146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очаг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14282" y="5857892"/>
            <a:ext cx="25717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кров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214282" y="6334780"/>
            <a:ext cx="43577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причал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572000" y="6334780"/>
            <a:ext cx="43577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крепость</a:t>
            </a:r>
          </a:p>
        </p:txBody>
      </p:sp>
      <p:sp>
        <p:nvSpPr>
          <p:cNvPr id="71" name="Овал 70"/>
          <p:cNvSpPr/>
          <p:nvPr/>
        </p:nvSpPr>
        <p:spPr>
          <a:xfrm>
            <a:off x="1000100" y="2357430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Овал 71"/>
          <p:cNvSpPr/>
          <p:nvPr/>
        </p:nvSpPr>
        <p:spPr>
          <a:xfrm>
            <a:off x="1000100" y="2857496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1000100" y="335756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1000100" y="3857628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1000100" y="4357694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1000100" y="4857760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1000100" y="5357826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Овал 82"/>
          <p:cNvSpPr/>
          <p:nvPr/>
        </p:nvSpPr>
        <p:spPr>
          <a:xfrm>
            <a:off x="8072462" y="2357430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Овал 87"/>
          <p:cNvSpPr/>
          <p:nvPr/>
        </p:nvSpPr>
        <p:spPr>
          <a:xfrm>
            <a:off x="8072462" y="2857496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Овал 90"/>
          <p:cNvSpPr/>
          <p:nvPr/>
        </p:nvSpPr>
        <p:spPr>
          <a:xfrm>
            <a:off x="8072462" y="335756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Овал 91"/>
          <p:cNvSpPr/>
          <p:nvPr/>
        </p:nvSpPr>
        <p:spPr>
          <a:xfrm>
            <a:off x="8072462" y="3857628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Овал 92"/>
          <p:cNvSpPr/>
          <p:nvPr/>
        </p:nvSpPr>
        <p:spPr>
          <a:xfrm>
            <a:off x="8072462" y="4357694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Овал 94"/>
          <p:cNvSpPr/>
          <p:nvPr/>
        </p:nvSpPr>
        <p:spPr>
          <a:xfrm>
            <a:off x="8072462" y="4857760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8072462" y="5357826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Овал 108"/>
          <p:cNvSpPr/>
          <p:nvPr/>
        </p:nvSpPr>
        <p:spPr>
          <a:xfrm>
            <a:off x="7572396" y="2357430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Овал 109"/>
          <p:cNvSpPr/>
          <p:nvPr/>
        </p:nvSpPr>
        <p:spPr>
          <a:xfrm>
            <a:off x="7572396" y="2857496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7572396" y="335756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7572396" y="3857628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Овал 118"/>
          <p:cNvSpPr/>
          <p:nvPr/>
        </p:nvSpPr>
        <p:spPr>
          <a:xfrm>
            <a:off x="7572396" y="4357694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Овал 119"/>
          <p:cNvSpPr/>
          <p:nvPr/>
        </p:nvSpPr>
        <p:spPr>
          <a:xfrm>
            <a:off x="7572396" y="4857760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" name="Овал 120"/>
          <p:cNvSpPr/>
          <p:nvPr/>
        </p:nvSpPr>
        <p:spPr>
          <a:xfrm>
            <a:off x="7572396" y="5357826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Овал 121"/>
          <p:cNvSpPr/>
          <p:nvPr/>
        </p:nvSpPr>
        <p:spPr>
          <a:xfrm>
            <a:off x="1785918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Овал 122"/>
          <p:cNvSpPr/>
          <p:nvPr/>
        </p:nvSpPr>
        <p:spPr>
          <a:xfrm>
            <a:off x="2786050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" name="Овал 128"/>
          <p:cNvSpPr/>
          <p:nvPr/>
        </p:nvSpPr>
        <p:spPr>
          <a:xfrm>
            <a:off x="2285984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0" name="Овал 129"/>
          <p:cNvSpPr/>
          <p:nvPr/>
        </p:nvSpPr>
        <p:spPr>
          <a:xfrm>
            <a:off x="3286116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" name="Овал 130"/>
          <p:cNvSpPr/>
          <p:nvPr/>
        </p:nvSpPr>
        <p:spPr>
          <a:xfrm>
            <a:off x="3786182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2" name="Овал 131"/>
          <p:cNvSpPr/>
          <p:nvPr/>
        </p:nvSpPr>
        <p:spPr>
          <a:xfrm>
            <a:off x="4286248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" name="Овал 132"/>
          <p:cNvSpPr/>
          <p:nvPr/>
        </p:nvSpPr>
        <p:spPr>
          <a:xfrm>
            <a:off x="4786314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" name="Овал 133"/>
          <p:cNvSpPr/>
          <p:nvPr/>
        </p:nvSpPr>
        <p:spPr>
          <a:xfrm>
            <a:off x="5286380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Овал 134"/>
          <p:cNvSpPr/>
          <p:nvPr/>
        </p:nvSpPr>
        <p:spPr>
          <a:xfrm>
            <a:off x="5786446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" name="Овал 135"/>
          <p:cNvSpPr/>
          <p:nvPr/>
        </p:nvSpPr>
        <p:spPr>
          <a:xfrm>
            <a:off x="6286512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7" name="Овал 136"/>
          <p:cNvSpPr/>
          <p:nvPr/>
        </p:nvSpPr>
        <p:spPr>
          <a:xfrm>
            <a:off x="6786578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9" name="Овал 138"/>
          <p:cNvSpPr/>
          <p:nvPr/>
        </p:nvSpPr>
        <p:spPr>
          <a:xfrm>
            <a:off x="1285852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Овал 139"/>
          <p:cNvSpPr/>
          <p:nvPr/>
        </p:nvSpPr>
        <p:spPr>
          <a:xfrm>
            <a:off x="785786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" name="Овал 140"/>
          <p:cNvSpPr/>
          <p:nvPr/>
        </p:nvSpPr>
        <p:spPr>
          <a:xfrm>
            <a:off x="7215206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2" name="Овал 141"/>
          <p:cNvSpPr/>
          <p:nvPr/>
        </p:nvSpPr>
        <p:spPr>
          <a:xfrm>
            <a:off x="7715272" y="1928802"/>
            <a:ext cx="500066" cy="5000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5" name="Группа 74"/>
          <p:cNvGrpSpPr/>
          <p:nvPr/>
        </p:nvGrpSpPr>
        <p:grpSpPr>
          <a:xfrm>
            <a:off x="3821902" y="3178967"/>
            <a:ext cx="1428760" cy="1500199"/>
            <a:chOff x="3821902" y="3178967"/>
            <a:chExt cx="1428760" cy="1500199"/>
          </a:xfrm>
        </p:grpSpPr>
        <p:sp>
          <p:nvSpPr>
            <p:cNvPr id="39" name="Прямоугольник 38"/>
            <p:cNvSpPr/>
            <p:nvPr/>
          </p:nvSpPr>
          <p:spPr>
            <a:xfrm rot="5400000">
              <a:off x="3786623" y="3215127"/>
              <a:ext cx="1500198" cy="1427878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 rot="5400000">
              <a:off x="4500562" y="3929067"/>
              <a:ext cx="750099" cy="7501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2" name="Прямая соединительная линия 41"/>
            <p:cNvCxnSpPr/>
            <p:nvPr/>
          </p:nvCxnSpPr>
          <p:spPr>
            <a:xfrm rot="10800000">
              <a:off x="3821902" y="3929066"/>
              <a:ext cx="678661" cy="1588"/>
            </a:xfrm>
            <a:prstGeom prst="lin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Равнобедренный треугольник 160"/>
          <p:cNvSpPr/>
          <p:nvPr/>
        </p:nvSpPr>
        <p:spPr>
          <a:xfrm>
            <a:off x="857224" y="214290"/>
            <a:ext cx="7358114" cy="1643074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 rot="20148661">
            <a:off x="2546043" y="917573"/>
            <a:ext cx="1346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любовь</a:t>
            </a:r>
          </a:p>
        </p:txBody>
      </p:sp>
      <p:sp>
        <p:nvSpPr>
          <p:cNvPr id="98" name="Прямоугольник 97"/>
          <p:cNvSpPr/>
          <p:nvPr/>
        </p:nvSpPr>
        <p:spPr>
          <a:xfrm rot="-20160000">
            <a:off x="5123451" y="918968"/>
            <a:ext cx="14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доверие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3428992" y="1285860"/>
            <a:ext cx="2110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понимание</a:t>
            </a: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48" grpId="0"/>
      <p:bldP spid="71" grpId="0" animBg="1"/>
      <p:bldP spid="72" grpId="0" animBg="1"/>
      <p:bldP spid="73" grpId="0" animBg="1"/>
      <p:bldP spid="77" grpId="0" animBg="1"/>
      <p:bldP spid="79" grpId="0" animBg="1"/>
      <p:bldP spid="81" grpId="0" animBg="1"/>
      <p:bldP spid="82" grpId="0" animBg="1"/>
      <p:bldP spid="83" grpId="0" animBg="1"/>
      <p:bldP spid="88" grpId="0" animBg="1"/>
      <p:bldP spid="91" grpId="0" animBg="1"/>
      <p:bldP spid="92" grpId="0" animBg="1"/>
      <p:bldP spid="93" grpId="0" animBg="1"/>
      <p:bldP spid="95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9" grpId="0" animBg="1"/>
      <p:bldP spid="140" grpId="0" animBg="1"/>
      <p:bldP spid="141" grpId="0" animBg="1"/>
      <p:bldP spid="142" grpId="0" animBg="1"/>
      <p:bldP spid="161" grpId="0" animBg="1"/>
      <p:bldP spid="97" grpId="0"/>
      <p:bldP spid="98" grpId="0"/>
      <p:bldP spid="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 в шутку </a:t>
            </a:r>
            <a:r>
              <a:rPr lang="ru-RU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 всерьёз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148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 Какое выражение стало символом большой семьи: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а) Трое в лодке;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б) Четверо за компьютером;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в) Пятеро в ванной;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г) Семеро по лавкам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Есть буквенная семья, в которой, согласно многочисленным стихам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33 родных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сестрицы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». Что это за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семья?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5786454"/>
            <a:ext cx="152817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алфавит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Цветок – символ семьи.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Какое растение олицетворяет собой одновременно и родного, и приёмного родственника?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О какой русской игрушке эта цитата: «Она олицетворяет идею крепкой семьи, достатка, продолжения рода, несёт в себе идею единства»?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4876" y="857232"/>
            <a:ext cx="162441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ромашка</a:t>
            </a:r>
            <a:endParaRPr lang="ru-RU" sz="3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15074" y="2857496"/>
            <a:ext cx="250837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мать-и-мачеха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43372" y="5072074"/>
            <a:ext cx="205876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 матрёшке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1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8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 Как звучит русская «фруктовая» пословица о том, кто унаследовал плохое, неблаговидное поведение от отца или матери?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 Какую погоду не в силах предсказать синоптики?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8. На Руси, когда вся семья собиралась за новогодним столом, дети связывали ножки стола лыковой верёвкой. Что символизировал этот новогодний обычай?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488" y="1928802"/>
            <a:ext cx="60288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«Яблоко от яблони недалеко падает»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72330" y="3071810"/>
            <a:ext cx="125778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 доме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5473005"/>
            <a:ext cx="64294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это означало, что семья в наступающем году будет крепкой и не должна разлучаться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1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на свете всего дороже?</a:t>
            </a:r>
          </a:p>
          <a:p>
            <a:pPr algn="ctr">
              <a:buNone/>
            </a:pPr>
            <a:r>
              <a:rPr lang="ru-RU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Семья.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что значит семья?</a:t>
            </a:r>
          </a:p>
          <a:p>
            <a:pPr algn="ctr">
              <a:buNone/>
            </a:pPr>
            <a:r>
              <a:rPr lang="ru-RU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Это – семь я.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 чего не может быть она?</a:t>
            </a:r>
          </a:p>
          <a:p>
            <a:pPr algn="ctr">
              <a:buNone/>
            </a:pPr>
            <a:r>
              <a:rPr lang="ru-RU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 папы, мамы и меня.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чем же скреплена она?</a:t>
            </a:r>
          </a:p>
          <a:p>
            <a:pPr algn="ctr">
              <a:buNone/>
            </a:pPr>
            <a:r>
              <a:rPr lang="ru-RU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Любовью, заботой и теплом.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Ведь все мы связаны семьёй.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1571612"/>
            <a:ext cx="4657700" cy="318612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всё это только игра,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ею сказать мы хотели: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Великое чудо семья!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Нет в жизни важнее цели!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Храните её! Берегите!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elanskaya.edusite.ru/images/p43_6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071546"/>
            <a:ext cx="3643338" cy="43577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s012.radikal.ru/i320/1011/2f/ddf97c2c3fc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500562" y="285728"/>
            <a:ext cx="464343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Кто на кухне с поварёшкой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плиты всегда стоит,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нам штопает одёжку,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Пылесосом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кто гудит?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свете всех вкуснее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Пирожки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всегда печёт,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Даже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папы кто главнее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кому в семье почёт?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86644" y="3786190"/>
            <a:ext cx="15003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(бабушка)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14282" y="3143248"/>
            <a:ext cx="421484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кем же я ходил на пруд?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Там у нас рыбалка,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Только рыбы не клюют,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Что, конечно, жалко!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Дня четыре или пять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приносим рыбы…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Скажет бабушка опять: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«И на том спасибо»!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786182" y="6215082"/>
            <a:ext cx="1508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(дедушка)</a:t>
            </a:r>
          </a:p>
        </p:txBody>
      </p:sp>
      <p:pic>
        <p:nvPicPr>
          <p:cNvPr id="19458" name="Picture 2" descr="http://detochka.ru/upload/iblock/c17/gzmrhul%20hfyly%20qvnyxen%20f%20oxiao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14290"/>
            <a:ext cx="3500462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6" grpId="0"/>
      <p:bldP spid="17410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357166"/>
            <a:ext cx="414340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Кто любовью согревает,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Всё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свете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успевает,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Даже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поиграть чуток?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тебя всегда утешет,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умоет, и причешет, 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заботится о вас,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Hе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смыкая ночью глаз?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3000372"/>
            <a:ext cx="89819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мама</a:t>
            </a:r>
            <a:endParaRPr lang="ru-RU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786314" y="357166"/>
            <a:ext cx="400049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 всё может, всё умеет,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Всех храбрее и сильнее,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Штанга для него как вата,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Ну, конечно, это - 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500958" y="1428736"/>
            <a:ext cx="83106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папа</a:t>
            </a:r>
            <a:endParaRPr lang="ru-RU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3786190"/>
            <a:ext cx="32861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 маленькое, пищащее, доставляющее много хлопот существо, но его очень любят…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85852" y="5651201"/>
            <a:ext cx="13227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ребёнок</a:t>
            </a:r>
            <a:endParaRPr lang="ru-RU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6" name="Picture 4" descr="http://900igr.net/datas/chelovek/Otkuda-ja-vzjalsja-2.files/0024-024-Mama-i-papa-ochen-ljubjat-svoego-malysha.jpg"/>
          <p:cNvPicPr>
            <a:picLocks noChangeAspect="1" noChangeArrowheads="1"/>
          </p:cNvPicPr>
          <p:nvPr/>
        </p:nvPicPr>
        <p:blipFill>
          <a:blip r:embed="rId3" cstate="print"/>
          <a:srcRect l="13543" t="11111" r="42708" b="12499"/>
          <a:stretch>
            <a:fillRect/>
          </a:stretch>
        </p:blipFill>
        <p:spPr bwMode="auto">
          <a:xfrm>
            <a:off x="3643306" y="2571744"/>
            <a:ext cx="3000396" cy="39290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  <p:bldP spid="6" grpId="0"/>
      <p:bldP spid="18434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642910" y="428604"/>
            <a:ext cx="7858180" cy="550072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Семья</a:t>
            </a:r>
          </a:p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и  </a:t>
            </a:r>
          </a:p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семейные  ценности</a:t>
            </a:r>
            <a:endParaRPr lang="ru-RU" sz="36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908" y="-928718"/>
            <a:ext cx="9286908" cy="7786718"/>
          </a:xfrm>
          <a:prstGeom prst="rect">
            <a:avLst/>
          </a:prstGeom>
          <a:noFill/>
        </p:spPr>
      </p:pic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642910" y="428604"/>
            <a:ext cx="7858180" cy="550072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/>
            <a:endParaRPr lang="ru-RU" sz="3600" b="1" kern="10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Impact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6000361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98002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429292" y="3571876"/>
            <a:ext cx="27147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В. Сухомлинский                                                            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27653" name="WordArt 5"/>
          <p:cNvSpPr>
            <a:spLocks noChangeArrowheads="1" noChangeShapeType="1" noTextEdit="1"/>
          </p:cNvSpPr>
          <p:nvPr/>
        </p:nvSpPr>
        <p:spPr bwMode="auto">
          <a:xfrm>
            <a:off x="285720" y="0"/>
            <a:ext cx="8501122" cy="450057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"Семья - это та среда,</a:t>
            </a:r>
          </a:p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где человек должен учиться творить добро".</a:t>
            </a:r>
            <a:endParaRPr lang="ru-RU" sz="36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Выноска-облако 10"/>
          <p:cNvSpPr/>
          <p:nvPr/>
        </p:nvSpPr>
        <p:spPr>
          <a:xfrm>
            <a:off x="214282" y="0"/>
            <a:ext cx="5500694" cy="2000264"/>
          </a:xfrm>
          <a:prstGeom prst="cloudCallout">
            <a:avLst/>
          </a:prstGeom>
          <a:solidFill>
            <a:srgbClr val="FFFF00">
              <a:alpha val="0"/>
            </a:srgbClr>
          </a:solidFill>
          <a:ln w="349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такое семья?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1643042" y="1785926"/>
            <a:ext cx="7500958" cy="2357454"/>
          </a:xfrm>
          <a:prstGeom prst="cloudCallout">
            <a:avLst/>
          </a:prstGeom>
          <a:solidFill>
            <a:srgbClr val="FFFF00">
              <a:alpha val="30000"/>
            </a:srgbClr>
          </a:solidFill>
          <a:ln w="349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Какая семья называется счастливой?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0" y="4286256"/>
            <a:ext cx="7358114" cy="2214578"/>
          </a:xfrm>
          <a:prstGeom prst="cloudCallout">
            <a:avLst/>
          </a:prstGeom>
          <a:solidFill>
            <a:srgbClr val="FFFF00">
              <a:alpha val="37000"/>
            </a:srgbClr>
          </a:solidFill>
          <a:ln w="349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такое семейные ценности?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Что такое семья?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71472" y="1285860"/>
            <a:ext cx="7143800" cy="5072098"/>
          </a:xfrm>
          <a:prstGeom prst="horizontalScroll">
            <a:avLst/>
          </a:prstGeom>
          <a:solidFill>
            <a:srgbClr val="FFFF00">
              <a:alpha val="37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000240"/>
            <a:ext cx="6472254" cy="328614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sz="3500" dirty="0" smtClean="0"/>
          </a:p>
          <a:p>
            <a:pPr algn="ctr">
              <a:buNone/>
            </a:pPr>
            <a:r>
              <a:rPr lang="ru-RU" sz="3800" dirty="0" smtClean="0"/>
              <a:t>«</a:t>
            </a:r>
            <a:r>
              <a:rPr lang="ru-RU" sz="3800" dirty="0"/>
              <a:t>Семья – группа живущих вместе </a:t>
            </a:r>
            <a:endParaRPr lang="ru-RU" sz="3800" dirty="0" smtClean="0"/>
          </a:p>
          <a:p>
            <a:pPr algn="ctr">
              <a:buNone/>
            </a:pPr>
            <a:endParaRPr lang="ru-RU" sz="700" dirty="0"/>
          </a:p>
          <a:p>
            <a:pPr algn="ctr">
              <a:buNone/>
            </a:pPr>
            <a:r>
              <a:rPr lang="ru-RU" sz="3800" dirty="0" smtClean="0"/>
              <a:t>близких </a:t>
            </a:r>
            <a:r>
              <a:rPr lang="ru-RU" sz="3800" dirty="0"/>
              <a:t>родственников</a:t>
            </a:r>
            <a:r>
              <a:rPr lang="ru-RU" sz="3800" dirty="0" smtClean="0"/>
              <a:t>».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700" dirty="0" smtClean="0"/>
              <a:t>			</a:t>
            </a:r>
            <a:r>
              <a:rPr lang="ru-RU" sz="2900" dirty="0" smtClean="0"/>
              <a:t>(Толковый  словарь </a:t>
            </a:r>
          </a:p>
          <a:p>
            <a:pPr>
              <a:buNone/>
            </a:pPr>
            <a:r>
              <a:rPr lang="ru-RU" sz="2900" dirty="0" smtClean="0"/>
              <a:t>			С.И</a:t>
            </a:r>
            <a:r>
              <a:rPr lang="ru-RU" sz="2900" dirty="0"/>
              <a:t>. Ожегова и Н.Ю. </a:t>
            </a:r>
            <a:r>
              <a:rPr lang="ru-RU" sz="2900" dirty="0" smtClean="0"/>
              <a:t>Шведовой)</a:t>
            </a:r>
            <a:endParaRPr lang="ru-RU" sz="2900" dirty="0"/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Ирина\Фон к презентациям\фоны к презентациям\Рисунок1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Что такое семейные ценности?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71472" y="1285860"/>
            <a:ext cx="7143800" cy="5072098"/>
          </a:xfrm>
          <a:prstGeom prst="horizontalScroll">
            <a:avLst/>
          </a:prstGeom>
          <a:solidFill>
            <a:srgbClr val="FFFF00">
              <a:alpha val="37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000240"/>
            <a:ext cx="6500858" cy="3643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интересы всей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семьи: это любовь,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верность, доверие,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уважение, понимание,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дом,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дети.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Семейные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ценности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передаются по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наследству;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нельзя купить, 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беречь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как зеницу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ока.</a:t>
            </a:r>
          </a:p>
        </p:txBody>
      </p:sp>
    </p:spTree>
  </p:cSld>
  <p:clrMapOvr>
    <a:masterClrMapping/>
  </p:clrMapOvr>
  <p:transition advClick="0" advTm="240000"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624</Words>
  <Application>Microsoft Office PowerPoint</Application>
  <PresentationFormat>Экран (4:3)</PresentationFormat>
  <Paragraphs>176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День Знаний </vt:lpstr>
      <vt:lpstr>Слайд 2</vt:lpstr>
      <vt:lpstr>Слайд 3</vt:lpstr>
      <vt:lpstr>Слайд 4</vt:lpstr>
      <vt:lpstr>Слайд 5</vt:lpstr>
      <vt:lpstr>Слайд 6</vt:lpstr>
      <vt:lpstr>Слайд 7</vt:lpstr>
      <vt:lpstr>Что такое семья?</vt:lpstr>
      <vt:lpstr>Что такое семейные ценности?</vt:lpstr>
      <vt:lpstr>Слайд 10</vt:lpstr>
      <vt:lpstr>Закончи  пословицу</vt:lpstr>
      <vt:lpstr>Слайд 12</vt:lpstr>
      <vt:lpstr>И в шутку и всерьёз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Denis</cp:lastModifiedBy>
  <cp:revision>109</cp:revision>
  <dcterms:created xsi:type="dcterms:W3CDTF">2012-08-28T06:50:31Z</dcterms:created>
  <dcterms:modified xsi:type="dcterms:W3CDTF">2012-11-04T16:54:41Z</dcterms:modified>
</cp:coreProperties>
</file>