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56" r:id="rId6"/>
    <p:sldId id="265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65BB2-2A1F-429A-92E6-ECC037114F41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8B0C7-C1CC-455D-B27A-259821F67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988C0-2521-4130-82E5-F81C01EF7354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B5D2E-3314-4DD4-8416-E38AC4470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4E3DE-DBD6-408B-91B2-F548D1CDF988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F63F-0A98-4233-9A41-8E04CF9BF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3250D-F94E-476C-940C-3B609AC5B338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923C0-52E8-4112-B19D-31F4184FB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6DD47-CEF2-4274-BFD7-61357C5895D8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C4710-BB27-45AE-B703-E655FA681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21C0E-E9A9-45D5-8576-10CDBED09ADB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981DF-9746-444F-8FCD-35AF968BB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7DF14-A4FD-4062-8A4E-D8094F74DFE8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546D-9CA0-4ECE-AF92-8760CECCF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87F53-07BF-470F-A813-3C2E20849499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8DDC6-BE06-4009-B48A-49DCB7864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A0266-367D-4B1A-A472-2A8C469AC93C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491E5-882D-429B-B5EE-02022B1BE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02483-A890-4482-B5A1-C76CB671F747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36315-1511-4E94-B3C9-B3B9BFF1F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0CD8E-9552-44EC-862E-02AE8ACCDB75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56CCF-DEFD-4C03-B896-BA51D9055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A04169-E4C4-427D-B97A-E47661182CA0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5AE2AE-C80F-4290-9897-7CD6E5FCB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0%BF%D1%80%D0%B0%D0%B2%D0%BB%D0%B5%D0%BD%D0%B8%D0%B5_%D0%9E%D0%9E%D0%9D_%D0%BF%D0%BE_%D0%BD%D0%B0%D1%80%D0%BA%D0%BE%D1%82%D0%B8%D0%BA%D0%B0%D0%BC_%D0%B8_%D0%BF%D1%80%D0%B5%D1%81%D1%82%D1%83%D0%BF%D0%BD%D0%BE%D1%81%D1%82%D0%B8" TargetMode="External"/><Relationship Id="rId2" Type="http://schemas.openxmlformats.org/officeDocument/2006/relationships/hyperlink" Target="http://ru.wikipedia.org/wiki/2008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ru.wikipedia.org/wiki/%D0%9D%D0%B0%D1%80%D0%BA%D0%BE%D1%82%D0%B8%D0%BA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swar.com/home_ru.htm" TargetMode="External"/><Relationship Id="rId3" Type="http://schemas.openxmlformats.org/officeDocument/2006/relationships/hyperlink" Target="http://www.gtrk-vyatka.ru/2009" TargetMode="External"/><Relationship Id="rId7" Type="http://schemas.openxmlformats.org/officeDocument/2006/relationships/hyperlink" Target="http://commons.wikimedia.org/wiki/File:Flag_of_Afghanistan.svg?uselang=ru" TargetMode="External"/><Relationship Id="rId2" Type="http://schemas.openxmlformats.org/officeDocument/2006/relationships/hyperlink" Target="http://www.harovsk-priziv.ru/?&#8230;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ebdiscover.ru/new/page-2124/" TargetMode="External"/><Relationship Id="rId11" Type="http://schemas.openxmlformats.org/officeDocument/2006/relationships/hyperlink" Target="http://www.genon.ru/GetAnswer.aspx?qid" TargetMode="External"/><Relationship Id="rId5" Type="http://schemas.openxmlformats.org/officeDocument/2006/relationships/hyperlink" Target="http://lib.exdat.com/docs/1540/index-364055.html" TargetMode="External"/><Relationship Id="rId10" Type="http://schemas.openxmlformats.org/officeDocument/2006/relationships/hyperlink" Target="http://mywars.ru/afganskaja-vojna/zachem_sovetskiy_souz_vvel_svoi_voyska_v_afganistan.html" TargetMode="External"/><Relationship Id="rId4" Type="http://schemas.openxmlformats.org/officeDocument/2006/relationships/hyperlink" Target="http://www.olvia.idknet.com/ol" TargetMode="External"/><Relationship Id="rId9" Type="http://schemas.openxmlformats.org/officeDocument/2006/relationships/hyperlink" Target="http://ru.wikipedia.org/wiki/%C0%F4%E3%E0%ED%E8%F1%F2%E0%ED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ru.wikipedia.org/wiki/%D0%A1%D1%80%D0%B5%D0%B4%D0%BD%D0%B8%D0%B9_%D0%92%D0%BE%D1%81%D1%82%D0%BE%D0%BA" TargetMode="External"/><Relationship Id="rId7" Type="http://schemas.openxmlformats.org/officeDocument/2006/relationships/image" Target="../media/image2.jpeg"/><Relationship Id="rId2" Type="http://schemas.openxmlformats.org/officeDocument/2006/relationships/hyperlink" Target="http://ru.wikipedia.org/wiki/%D0%93%D0%BE%D1%81%D1%83%D0%B4%D0%B0%D1%80%D1%81%D1%82%D0%B2%D0%B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3%D1%80%D0%B0%D0%B6%D0%B4%D0%B0%D0%BD%D1%81%D0%BA%D0%B0%D1%8F_%D0%B2%D0%BE%D0%B9%D0%BD%D0%B0_%D0%B2_%D0%90%D1%84%D0%B3%D0%B0%D0%BD%D0%B8%D1%81%D1%82%D0%B0%D0%BD%D0%B5" TargetMode="External"/><Relationship Id="rId5" Type="http://schemas.openxmlformats.org/officeDocument/2006/relationships/hyperlink" Target="http://ru.wikipedia.org/wiki/1978_%D0%B3%D0%BE%D0%B4" TargetMode="External"/><Relationship Id="rId4" Type="http://schemas.openxmlformats.org/officeDocument/2006/relationships/hyperlink" Target="http://ru.wikipedia.org/wiki/%D0%A7%D0%B5%D1%82%D0%B2%D1%91%D1%80%D1%82%D1%8B%D0%B9_%D0%BC%D0%B8%D1%8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0%B7%D0%B1%D0%B5%D0%BA%D0%B8%D1%81%D1%82%D0%B0%D0%BD" TargetMode="External"/><Relationship Id="rId2" Type="http://schemas.openxmlformats.org/officeDocument/2006/relationships/hyperlink" Target="http://ru.wikipedia.org/wiki/%D0%A2%D1%83%D1%80%D0%BA%D0%BC%D0%B5%D0%BD%D0%B8%D1%81%D1%82%D0%B0%D0%BD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hyperlink" Target="http://ru.wikipedia.org/wiki/%D0%A2%D0%B0%D0%B4%D0%B6%D0%B8%D0%BA%D0%B8%D1%81%D1%82%D0%B0%D0%B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15 февраля – день памяти воинов- интернационалистов</a:t>
            </a:r>
            <a:endParaRPr lang="ru-RU" dirty="0"/>
          </a:p>
        </p:txBody>
      </p:sp>
      <p:sp>
        <p:nvSpPr>
          <p:cNvPr id="13314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Содержимое 5"/>
          <p:cNvSpPr>
            <a:spLocks noGrp="1"/>
          </p:cNvSpPr>
          <p:nvPr>
            <p:ph sz="half" idx="2"/>
          </p:nvPr>
        </p:nvSpPr>
        <p:spPr>
          <a:xfrm>
            <a:off x="6786563" y="5000625"/>
            <a:ext cx="2357437" cy="1697038"/>
          </a:xfrm>
        </p:spPr>
        <p:txBody>
          <a:bodyPr/>
          <a:lstStyle/>
          <a:p>
            <a:r>
              <a:rPr lang="ru-RU" sz="1400" smtClean="0"/>
              <a:t>Подготовлено учителем  Касторенской СОШ №1</a:t>
            </a:r>
          </a:p>
          <a:p>
            <a:r>
              <a:rPr lang="ru-RU" sz="1400" smtClean="0"/>
              <a:t>Ковтун А.М.</a:t>
            </a:r>
          </a:p>
        </p:txBody>
      </p:sp>
      <p:pic>
        <p:nvPicPr>
          <p:cNvPr id="13316" name="Picture 2" descr="http://tulchin-rada.org.ua/upload/image_for_news/big-Iz.oE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314450"/>
            <a:ext cx="69342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Планировалось не принимать участия в боевых действиях, а только охранять мирные объекты.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Советские войска в Афганистане охраняли 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дороги,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многие объекты советско-афганского экономического сотрудничества (</a:t>
            </a:r>
            <a:r>
              <a:rPr lang="ru-RU" dirty="0" err="1" smtClean="0"/>
              <a:t>газопромыслы</a:t>
            </a:r>
            <a:r>
              <a:rPr lang="ru-RU" dirty="0" smtClean="0"/>
              <a:t>, электростанции, завод азотных удобрений в г. </a:t>
            </a:r>
            <a:r>
              <a:rPr lang="ru-RU" dirty="0" err="1" smtClean="0"/>
              <a:t>Мазари-Шариф</a:t>
            </a:r>
            <a:r>
              <a:rPr lang="ru-RU" dirty="0" smtClean="0"/>
              <a:t> и др.).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Охраняли и обеспечивали </a:t>
            </a:r>
            <a:r>
              <a:rPr lang="ru-RU" dirty="0" err="1" smtClean="0"/>
              <a:t>фукционирование</a:t>
            </a:r>
            <a:r>
              <a:rPr lang="ru-RU" dirty="0" smtClean="0"/>
              <a:t> аэродромов в крупных городах.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Содействовали укреплению органов власти в 21 провинциальном центре.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Проводили колонны с военными и народнохозяйственными грузами для своих нужд и в интересах ДРА».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словам жителей, при советских войсках в Афганистане действовали школы, больницы, развивалась инфраструктура, чего нельзя сказать о современности</a:t>
            </a:r>
            <a:endParaRPr lang="ru-RU" dirty="0"/>
          </a:p>
        </p:txBody>
      </p:sp>
      <p:pic>
        <p:nvPicPr>
          <p:cNvPr id="22532" name="Picture 2" descr="http://avivudiya.com/files/images/2749/kandagar.jpg?13739914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3875" y="3000375"/>
            <a:ext cx="48101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42875"/>
            <a:ext cx="8215312" cy="45259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чем был просчет?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Бандиты начали убивать солдат с первых же минут пребывания в Афганистане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313" y="1785938"/>
            <a:ext cx="4038600" cy="45259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Афганистане погибло не менее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15 000 советских солдат- мальчишек из- за школьной парты, находящихся на срочной службе.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«Груз 200» в цинковых гробах был самым страшным грузом</a:t>
            </a:r>
            <a:endParaRPr lang="ru-RU" dirty="0"/>
          </a:p>
        </p:txBody>
      </p:sp>
      <p:pic>
        <p:nvPicPr>
          <p:cNvPr id="23556" name="Picture 2" descr="http://www.harovsk-priziv.ru/wp-content/uploads/2012/03/%D0%91%D0%B5%D0%B7%D1%8B%D0%BC%D1%8F%D0%BD%D0%BD%D1%8B%D0%B9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2143125"/>
            <a:ext cx="48736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357188"/>
            <a:ext cx="3714750" cy="4525962"/>
          </a:xfrm>
        </p:spPr>
        <p:txBody>
          <a:bodyPr/>
          <a:lstStyle/>
          <a:p>
            <a:r>
              <a:rPr lang="ru-RU" smtClean="0"/>
              <a:t>Кровавые бои оставили неизгладимый след и на психике вернувшихся,</a:t>
            </a:r>
          </a:p>
          <a:p>
            <a:r>
              <a:rPr lang="ru-RU" smtClean="0"/>
              <a:t> многие возвращались инвалидами</a:t>
            </a:r>
          </a:p>
        </p:txBody>
      </p:sp>
      <p:sp>
        <p:nvSpPr>
          <p:cNvPr id="2457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0" name="Picture 2" descr="http://cs9931.vk.me/u139647476/152543514/x_1fc5f3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2286000"/>
            <a:ext cx="57531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285750"/>
            <a:ext cx="8858250" cy="4525963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Они выполняли интернациональный долг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Они выполняли задание Родины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dirty="0" smtClean="0">
                <a:solidFill>
                  <a:srgbClr val="0070C0"/>
                </a:solidFill>
              </a:rPr>
              <a:t>Мы должны уважать и почитать их мужество и героизм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88" y="1928813"/>
            <a:ext cx="3643312" cy="419735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Нас призывают к покаянью –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 Посыпать пеплом седину, Забыть лишенья и страданья,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Ее, афганскую войну.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 Что навсегда в сердцах осталась,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Звенит в судьбе, словно зурна...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 И как бы там ни называлась - Не зря мы носим ордена. Ее не выбросить, не спрятать,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 Ее не заточить в музей,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 Она как будто бы объятья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 И павших, и живых друзей.</a:t>
            </a:r>
            <a:endParaRPr lang="ru-RU" dirty="0"/>
          </a:p>
        </p:txBody>
      </p:sp>
      <p:pic>
        <p:nvPicPr>
          <p:cNvPr id="25604" name="Picture 2" descr="http://www.gtrk-vyatka.ru/uploads/posts/2009-02/1233756331_ek_soldaty_rossii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38"/>
            <a:ext cx="5167313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1989г –домой!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7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8" name="Picture 2" descr="http://lib.exdat.com/tw_files2/urls_16/365/d-364055/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35731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4863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Афганистан сегодня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70C0"/>
                </a:solidFill>
              </a:rPr>
              <a:t>после вывода советских войск гражданская война продолжалась и 16 апреля 1992 года войска мятежников захватили Кабул.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зародилось новое исламистское радикальное движение — группировка «Талибан». Талибы правили с 1996 по 2001 год. Права жителей были сильно ограничены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3" y="214313"/>
            <a:ext cx="4038600" cy="3357562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После падения талибов власти слабо контролировали ситуацию. Были введены американские и британские войска. Несмотря на их присутствие талибы продолжают войну. </a:t>
            </a:r>
            <a:endParaRPr lang="ru-RU" dirty="0"/>
          </a:p>
        </p:txBody>
      </p:sp>
      <p:pic>
        <p:nvPicPr>
          <p:cNvPr id="27652" name="Picture 2" descr="http://www.monstras.lt/uploads/posts/2012-02/day_21/thumbs/monstras.lt_132979737012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3286125"/>
            <a:ext cx="34607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конце августа </a:t>
            </a:r>
            <a:r>
              <a:rPr lang="ru-RU" dirty="0" smtClean="0">
                <a:hlinkClick r:id="rId2" tooltip="2008"/>
              </a:rPr>
              <a:t>2008</a:t>
            </a:r>
            <a:r>
              <a:rPr lang="ru-RU" dirty="0" smtClean="0"/>
              <a:t> </a:t>
            </a:r>
            <a:r>
              <a:rPr lang="ru-RU" dirty="0" smtClean="0">
                <a:hlinkClick r:id="rId3" tooltip="Управление ООН по наркотикам и преступности"/>
              </a:rPr>
              <a:t>Управление ООН по наркотикам и преступности</a:t>
            </a:r>
            <a:r>
              <a:rPr lang="ru-RU" dirty="0" smtClean="0"/>
              <a:t> опубликовал свой ежегодный доклад о производстве опиумного мака в Афганистане, в котором утверждается: «</a:t>
            </a:r>
            <a:r>
              <a:rPr lang="ru-RU" i="1" dirty="0" smtClean="0"/>
              <a:t>Ещё ни одна страна в мире, …не производила столько </a:t>
            </a:r>
            <a:r>
              <a:rPr lang="ru-RU" i="1" u="sng" dirty="0" smtClean="0">
                <a:hlinkClick r:id="rId4" tooltip="Наркотик"/>
              </a:rPr>
              <a:t>наркотиков</a:t>
            </a:r>
            <a:r>
              <a:rPr lang="ru-RU" i="1" dirty="0" smtClean="0"/>
              <a:t>, сколько современный Афганистан</a:t>
            </a:r>
            <a:r>
              <a:rPr lang="ru-RU" dirty="0" smtClean="0"/>
              <a:t>».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После вторжения войск США и НАТО производство наркотиков увеличилось в несколько раз, (цитата - производство наркотиков удваивается практически каждый год)</a:t>
            </a:r>
            <a:r>
              <a:rPr lang="ru-RU" baseline="30000" dirty="0" smtClean="0"/>
              <a:t>[</a:t>
            </a:r>
            <a:r>
              <a:rPr lang="ru-RU" dirty="0" smtClean="0"/>
              <a:t>. В частности (немецкий политик)- производство наркотиков увеличилось в ходе афганской войны под эгидой НАТО в 40 раз (с 2001 по 14), по другим данным с 1 по 8 год производство опиатов и героина в Афганистане выросло в 2-2,5 раза. Сегодня именно Россия и страны ЕС являются главными жертвами героина, поступающего из Афганистана. Отмечают, что бурный рост потребления наркотиков в России в последние десять лет произошёл именно за счёт </a:t>
            </a:r>
            <a:r>
              <a:rPr lang="ru-RU" dirty="0" err="1" smtClean="0"/>
              <a:t>наркотрафика</a:t>
            </a:r>
            <a:r>
              <a:rPr lang="ru-RU" dirty="0" smtClean="0"/>
              <a:t> из Афганистана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600" dirty="0" smtClean="0">
                <a:solidFill>
                  <a:srgbClr val="00B0F0"/>
                </a:solidFill>
              </a:rPr>
              <a:t>Афганская война была не напрасна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600" dirty="0" smtClean="0">
              <a:solidFill>
                <a:srgbClr val="00B0F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600" dirty="0" smtClean="0">
                <a:solidFill>
                  <a:srgbClr val="00B0F0"/>
                </a:solidFill>
              </a:rPr>
              <a:t>Этот поток солдаты сдерживали 10 лет</a:t>
            </a:r>
            <a:endParaRPr lang="ru-RU" sz="6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>Использовано:</a:t>
            </a:r>
            <a:br>
              <a:rPr lang="ru-RU" dirty="0" smtClean="0"/>
            </a:br>
            <a:r>
              <a:rPr lang="ru-RU" sz="3100" dirty="0" smtClean="0"/>
              <a:t>фото</a:t>
            </a:r>
            <a:endParaRPr lang="ru-RU" sz="31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14925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hlinkClick r:id="rId2"/>
              </a:rPr>
              <a:t>http://www.harovsk-priziv.ru/?…</a:t>
            </a: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hlinkClick r:id="rId3"/>
              </a:rPr>
              <a:t>http://www.gtrk-vyatka.ru/2009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hlinkClick r:id="rId4"/>
              </a:rPr>
              <a:t>http://www.olvia.idknet.com/ol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5"/>
              </a:rPr>
              <a:t>http://lib.exdat.com/docs/1540/index-364055.html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u="sng" dirty="0" smtClean="0">
                <a:hlinkClick r:id="rId6"/>
              </a:rPr>
              <a:t/>
            </a:r>
            <a:br>
              <a:rPr lang="ru-RU" u="sng" dirty="0" smtClean="0">
                <a:hlinkClick r:id="rId6"/>
              </a:rPr>
            </a:br>
            <a:r>
              <a:rPr lang="ru-RU" u="sng" dirty="0" smtClean="0">
                <a:hlinkClick r:id="rId6"/>
              </a:rPr>
              <a:t>Новое - </a:t>
            </a:r>
            <a:r>
              <a:rPr lang="ru-RU" u="sng" dirty="0" err="1" smtClean="0">
                <a:hlinkClick r:id="rId6"/>
              </a:rPr>
              <a:t>WebDiscover.ru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 несусветных мифов </a:t>
            </a:r>
            <a:r>
              <a:rPr lang="ru-RU" b="1" dirty="0" smtClean="0"/>
              <a:t>холодной</a:t>
            </a:r>
            <a:r>
              <a:rPr lang="ru-RU" dirty="0" smtClean="0"/>
              <a:t> </a:t>
            </a:r>
            <a:r>
              <a:rPr lang="ru-RU" b="1" dirty="0" smtClean="0"/>
              <a:t>войны</a:t>
            </a:r>
            <a:r>
              <a:rPr lang="ru-RU" dirty="0" smtClean="0"/>
              <a:t>, которым американцев учат в школе.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hlinkClick r:id="rId6"/>
              </a:rPr>
              <a:t>http://webdiscover.ru/new/page…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7"/>
              </a:rPr>
              <a:t>http://commons.wikimedia.org/wiki/File:Flag_of_Afghanistan.svg?uselang=ru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u="sng" dirty="0" smtClean="0">
                <a:hlinkClick r:id="rId8"/>
              </a:rPr>
              <a:t>ruswar.com</a:t>
            </a:r>
            <a:endParaRPr lang="ru-RU" u="sng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u="sng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http://www.bgdp1.by/index.php?article=28&amp;news=129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14313"/>
            <a:ext cx="4038600" cy="5911850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hlinkClick r:id="rId8"/>
              </a:rPr>
              <a:t>Материалы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9"/>
              </a:rPr>
              <a:t>http://ru.wikipedia.org/wiki/%C0%F4%E3%E0%ED%E8%F1%F2%E0%ED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10"/>
              </a:rPr>
              <a:t>http://mywars.ru/afganskaja-vojna/zachem_sovetskiy_souz_vvel_svoi_voyska_v_afganistan.html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11"/>
              </a:rPr>
              <a:t>http://www.genon.ru/GetAnswer.aspx?qid</a:t>
            </a:r>
            <a:r>
              <a:rPr lang="en-US" dirty="0" smtClean="0"/>
              <a:t>=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Песня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http://music.zakon.kz/40565698-yuriy-shkitun-afganistan.html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Что такое Афганистан?</a:t>
            </a:r>
          </a:p>
        </p:txBody>
      </p:sp>
      <p:sp>
        <p:nvSpPr>
          <p:cNvPr id="15362" name="Содержимое 4"/>
          <p:cNvSpPr>
            <a:spLocks noGrp="1"/>
          </p:cNvSpPr>
          <p:nvPr>
            <p:ph sz="half" idx="1"/>
          </p:nvPr>
        </p:nvSpPr>
        <p:spPr>
          <a:xfrm>
            <a:off x="500063" y="1143000"/>
            <a:ext cx="3471862" cy="4543425"/>
          </a:xfrm>
        </p:spPr>
        <p:txBody>
          <a:bodyPr/>
          <a:lstStyle/>
          <a:p>
            <a:r>
              <a:rPr lang="ru-RU" smtClean="0"/>
              <a:t> </a:t>
            </a:r>
            <a:r>
              <a:rPr lang="ru-RU" sz="2400" smtClean="0">
                <a:hlinkClick r:id="rId2" tooltip="Государство"/>
              </a:rPr>
              <a:t>государство</a:t>
            </a:r>
            <a:r>
              <a:rPr lang="ru-RU" sz="2400" smtClean="0"/>
              <a:t> на </a:t>
            </a:r>
          </a:p>
          <a:p>
            <a:pPr>
              <a:buFont typeface="Arial" charset="0"/>
              <a:buNone/>
            </a:pPr>
            <a:r>
              <a:rPr lang="ru-RU" sz="2400" smtClean="0">
                <a:hlinkClick r:id="rId3" tooltip="Средний Восток"/>
              </a:rPr>
              <a:t>Среднем Востоке</a:t>
            </a:r>
            <a:r>
              <a:rPr lang="ru-RU" sz="2400" smtClean="0"/>
              <a:t>.</a:t>
            </a:r>
          </a:p>
          <a:p>
            <a:pPr>
              <a:buFont typeface="Arial" charset="0"/>
              <a:buNone/>
            </a:pPr>
            <a:r>
              <a:rPr lang="ru-RU" sz="2400" smtClean="0"/>
              <a:t> </a:t>
            </a:r>
          </a:p>
          <a:p>
            <a:pPr>
              <a:buFont typeface="Arial" charset="0"/>
              <a:buNone/>
            </a:pPr>
            <a:r>
              <a:rPr lang="ru-RU" sz="2400" smtClean="0"/>
              <a:t>Одна из </a:t>
            </a:r>
            <a:r>
              <a:rPr lang="ru-RU" sz="2400" smtClean="0">
                <a:hlinkClick r:id="rId4" tooltip="Четвёртый мир"/>
              </a:rPr>
              <a:t>беднейших стран мира</a:t>
            </a:r>
            <a:r>
              <a:rPr lang="ru-RU" sz="2400" smtClean="0"/>
              <a:t>. сильно зависящая от иностранной помощи</a:t>
            </a:r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r>
              <a:rPr lang="ru-RU" sz="2400" smtClean="0"/>
              <a:t>С </a:t>
            </a:r>
            <a:r>
              <a:rPr lang="ru-RU" sz="2400" smtClean="0">
                <a:hlinkClick r:id="rId5" tooltip="1978 год"/>
              </a:rPr>
              <a:t>1978 года</a:t>
            </a:r>
            <a:r>
              <a:rPr lang="ru-RU" sz="2400" smtClean="0"/>
              <a:t> в стране идёт </a:t>
            </a:r>
            <a:r>
              <a:rPr lang="ru-RU" sz="2400" u="sng" smtClean="0">
                <a:hlinkClick r:id="rId6" tooltip="Гражданская война в Афганистане"/>
              </a:rPr>
              <a:t>гражданская война</a:t>
            </a:r>
            <a:r>
              <a:rPr lang="ru-RU" sz="2400" smtClean="0"/>
              <a:t>.</a:t>
            </a:r>
          </a:p>
        </p:txBody>
      </p:sp>
      <p:sp>
        <p:nvSpPr>
          <p:cNvPr id="15363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572000"/>
            <a:ext cx="1781175" cy="15541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4" name="Picture 2" descr="http://www.atomic-energy.ru/files/images/2012/05/news-z12ERMTkR4%5B1%5D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8" y="1214438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File:Flag of Afghanistan.sv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" y="5786438"/>
            <a:ext cx="135731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70C0"/>
                </a:solidFill>
              </a:rPr>
              <a:t>В 1978 году произошел очередной кровавый переворот, в результате которого к власти пришел Революционный совет.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Но гражданская война за власть продолжалась.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786063"/>
            <a:ext cx="3352800" cy="33401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6388" name="Picture 2" descr="File:Afghan rug weav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928688"/>
            <a:ext cx="36988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http://lib.exdat.com/tw_files2/urls_16/365/d-364055/img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2857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70C0"/>
                </a:solidFill>
              </a:rPr>
              <a:t>Летом 1979 года активизировались действия банд формирований, обученных в </a:t>
            </a:r>
            <a:r>
              <a:rPr lang="ru-RU" dirty="0" err="1" smtClean="0">
                <a:solidFill>
                  <a:srgbClr val="0070C0"/>
                </a:solidFill>
              </a:rPr>
              <a:t>спецлагерях</a:t>
            </a:r>
            <a:r>
              <a:rPr lang="ru-RU" dirty="0" smtClean="0">
                <a:solidFill>
                  <a:srgbClr val="0070C0"/>
                </a:solidFill>
              </a:rPr>
              <a:t> Пакистана. Они выступали против завоеваний революции.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Да и запад (США)умело подогревал их в борьбе с новой властью.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70C0"/>
                </a:solidFill>
              </a:rPr>
              <a:t>Бандиты отличались особой жестокостью.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57813" y="2571750"/>
            <a:ext cx="3328987" cy="355441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7412" name="Picture 4" descr="http://www.pukmedia.com/Wenekan_RU/3343162682013_24a7bd516e_1741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71688"/>
            <a:ext cx="439420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Напомним, что  в эти годы СССР и США были в состоянии «холодной войны»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70C0"/>
                </a:solidFill>
              </a:rPr>
              <a:t>Итак, новая власть просила о помощи, да и руководство СССР опасалось обоснования в Афганистане ракет США, направленных на нашу страну.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/>
          </a:p>
        </p:txBody>
      </p:sp>
      <p:pic>
        <p:nvPicPr>
          <p:cNvPr id="18436" name="Picture 4" descr="http://4.bp.blogspot.com/-eFT-d-2VtDs/Tt2MpSVFI9I/AAAAAAAAAnw/-vJ1E2iOlEY/s640/gloves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3929063"/>
            <a:ext cx="46672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1071563"/>
            <a:ext cx="4038600" cy="4525962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Почему так волновало положение </a:t>
            </a:r>
            <a:r>
              <a:rPr lang="ru-RU" dirty="0" err="1" smtClean="0"/>
              <a:t>вАфганистане</a:t>
            </a:r>
            <a:r>
              <a:rPr lang="ru-RU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Вернемся к карте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Афганистан граничит с </a:t>
            </a:r>
            <a:r>
              <a:rPr lang="ru-RU" dirty="0" smtClean="0">
                <a:hlinkClick r:id="rId2" tooltip="Туркменистан"/>
              </a:rPr>
              <a:t>Туркменистаном</a:t>
            </a:r>
            <a:r>
              <a:rPr lang="ru-RU" dirty="0" smtClean="0"/>
              <a:t>,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hlinkClick r:id="rId3" tooltip="Узбекистан"/>
              </a:rPr>
              <a:t>Узбекистаном</a:t>
            </a:r>
            <a:r>
              <a:rPr lang="ru-RU" dirty="0" smtClean="0"/>
              <a:t> и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hlinkClick r:id="rId4" tooltip="Таджикистан"/>
              </a:rPr>
              <a:t>Таджикистаном</a:t>
            </a:r>
            <a:r>
              <a:rPr lang="ru-RU" dirty="0" smtClean="0"/>
              <a:t> — на севере, а это, в то время, республики СССР, т.е.Афганистан граничил с нашим государством.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Мир в Афганистане- была стратегическая потребностью  нашей страны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Как позже посчитают многие, руководству сообщалась не совсем верная информация. Многие вопросы были не просчитаны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9460" name="Picture 2" descr="http://www.atomic-energy.ru/files/images/2012/05/news-z12ERMTkR4%5B1%5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33875" y="1214438"/>
            <a:ext cx="450056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0"/>
            <a:ext cx="8686800" cy="4525963"/>
          </a:xfrm>
        </p:spPr>
        <p:txBody>
          <a:bodyPr/>
          <a:lstStyle/>
          <a:p>
            <a:r>
              <a:rPr lang="ru-RU" smtClean="0"/>
              <a:t>В1979 году с целью защиты завоеваний Апрельской революции, территориальной целостности Афганистана, национальной независимости и поддержание мира и безопасности было решено </a:t>
            </a:r>
            <a:r>
              <a:rPr lang="ru-RU" smtClean="0">
                <a:solidFill>
                  <a:srgbClr val="0070C0"/>
                </a:solidFill>
              </a:rPr>
              <a:t>ввести советские войска в Афганистан</a:t>
            </a:r>
          </a:p>
        </p:txBody>
      </p:sp>
      <p:sp>
        <p:nvSpPr>
          <p:cNvPr id="20483" name="Содержимое 3"/>
          <p:cNvSpPr>
            <a:spLocks noGrp="1"/>
          </p:cNvSpPr>
          <p:nvPr>
            <p:ph sz="half" idx="2"/>
          </p:nvPr>
        </p:nvSpPr>
        <p:spPr>
          <a:xfrm>
            <a:off x="5500688" y="2786063"/>
            <a:ext cx="3186112" cy="33401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484" name="Picture 2" descr="File:Evstafiev-afghan-apc-passes-russi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0" y="2419350"/>
            <a:ext cx="666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словам военных, они не  представляли тогда, что этой самой минутой открывается длительная, растянувшаяся почти на 10 лет так называемая Афганская война.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0070C0"/>
                </a:solidFill>
              </a:rPr>
              <a:t>Они думали, что наше пребывание в Афганистане будет временным, весьма недолгим, что оно принесет облегчение дружественному нам народу.…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Но первые погибшие появились часа через два после начала движения….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0"/>
            <a:ext cx="4038600" cy="4525963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solidFill>
                  <a:srgbClr val="C00000"/>
                </a:solidFill>
              </a:rPr>
              <a:t>АФГАНСКАЯ война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solidFill>
                  <a:srgbClr val="C00000"/>
                </a:solidFill>
              </a:rPr>
              <a:t>29 декабря 1979г –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solidFill>
                  <a:srgbClr val="C00000"/>
                </a:solidFill>
              </a:rPr>
              <a:t>15 февраля 1989 г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21508" name="Picture 6" descr="http://img-fotki.yandex.ru/get/6621/60358536.1a9/0_8d942_e8844562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71875"/>
            <a:ext cx="42338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702</Words>
  <PresentationFormat>Экран (4:3)</PresentationFormat>
  <Paragraphs>91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Calibri</vt:lpstr>
      <vt:lpstr>Arial</vt:lpstr>
      <vt:lpstr>Тема Office</vt:lpstr>
      <vt:lpstr>15 февраля – день памяти воинов- интернационалистов</vt:lpstr>
      <vt:lpstr>Использовано: фото</vt:lpstr>
      <vt:lpstr>Что такое Афганистан?</vt:lpstr>
      <vt:lpstr>Слайд 4</vt:lpstr>
      <vt:lpstr>Слайд 5</vt:lpstr>
      <vt:lpstr>Слайд 6</vt:lpstr>
      <vt:lpstr>Слайд 7</vt:lpstr>
      <vt:lpstr>Слайд 8</vt:lpstr>
      <vt:lpstr>Слайд 9</vt:lpstr>
      <vt:lpstr>Планировалось не принимать участия в боевых действиях, а только охранять мирные объекты. </vt:lpstr>
      <vt:lpstr>Слайд 11</vt:lpstr>
      <vt:lpstr>Слайд 12</vt:lpstr>
      <vt:lpstr>Слайд 13</vt:lpstr>
      <vt:lpstr>1989г –домой!</vt:lpstr>
      <vt:lpstr>Афганистан сегодня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Free</dc:creator>
  <cp:lastModifiedBy>User</cp:lastModifiedBy>
  <cp:revision>16</cp:revision>
  <dcterms:created xsi:type="dcterms:W3CDTF">2014-02-06T18:44:23Z</dcterms:created>
  <dcterms:modified xsi:type="dcterms:W3CDTF">2014-11-10T21:49:51Z</dcterms:modified>
</cp:coreProperties>
</file>