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60" r:id="rId6"/>
    <p:sldId id="265" r:id="rId7"/>
    <p:sldId id="263" r:id="rId8"/>
    <p:sldId id="261" r:id="rId9"/>
    <p:sldId id="262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705" autoAdjust="0"/>
  </p:normalViewPr>
  <p:slideViewPr>
    <p:cSldViewPr>
      <p:cViewPr varScale="1">
        <p:scale>
          <a:sx n="72" d="100"/>
          <a:sy n="72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A7C5996-9F0F-4BEC-A1D7-9C51812E0C15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06BE848-C0A3-4AFD-8BAD-A26810F1C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838383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Никола Пуссен относится к основоположникам европейского классицизма. Великий французский живописец с 1623 жил, однако, в Италии, лишь в 1640-1642 он посетил Париж по указу короля для выполнения художественных работ, которые не были завершены. Творчество Пуссена оказало мощное воздействие на живопись последующего века, вылившись в особое направление - "пуссенизм". Картина "Аркадские пастухи" относится к поздним работам Пуссена. Она написана в характерной для этого периода сдержанной манере. Картина стала во многом плодом размышлений художника о мире, итогом изучения античного искусства, литературы и философии. Аркадия - пасторальный рай (не связана с исторической Аркадией в центральной части Пелопоннеса), где правит добрый Пан, живут пастухи и пастушки, нимфы и сатиры, где можно скрыться от прозы жизни и суеты. Пастухи на картине Пуссена увидели надгробие с латинской надписью "Et in Arcadia ego" (лат. - "И даже в Аркадии есть"), которая гласит, что даже райская область не спасает от смерти. Надпись наводит на печальные размышления и в то же время вызывает у пастухов сомнения в правдивости ее смысла. Правдивость подтверждает явившаяся Нимфа, утвердительно опустившая руку на плечо недоверчивого пастуха. Другие известные произведения: "Царство Флоры". Картинная галерея, Дрезден; "Пейзаж с Полифеном". Эрмитаж, Санкт-Петербург.</a:t>
            </a:r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8AA4B4D-8507-4972-B892-1F0C1C18B875}" type="slidenum">
              <a:rPr 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На полотне "Спящая Венера" (ок. 1630, Дрезден, Картинная галерея) богиня любви представлена земной женщиной, оставаясь при этом недосягаемым идеалом.</a:t>
            </a:r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65A41B-44AF-40CD-9937-33DB42465FBA}" type="slidenum">
              <a:rPr 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 Картина "Царство Флоры" (1631, Дрезден, Картинная галерея), написанная по мотивам поэм Овидия, поражает красотой живописного воплощения античных образов. Это поэтическая аллегория происхождения цветов, где изображены герои античных мифов, превращенные в цветы. </a:t>
            </a:r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816AAA-0EF8-446E-AF23-F74B0E797F7B}" type="slidenum">
              <a:rPr 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5500"/>
            </a:lvl1pPr>
          </a:lstStyle>
          <a:p>
            <a:r>
              <a:rPr lang="ru-RU" altLang="ko-KR" smtClean="0"/>
              <a:t>Образец заголовка</a:t>
            </a:r>
            <a:endParaRPr lang="ko-KR" altLang="ko-KR"/>
          </a:p>
        </p:txBody>
      </p:sp>
      <p:sp>
        <p:nvSpPr>
          <p:cNvPr id="5" name="Rectangle 3"/>
          <p:cNvSpPr>
            <a:spLocks noGrp="1"/>
          </p:cNvSpPr>
          <p:nvPr>
            <p:ph type="subTitle" idx="1"/>
          </p:nvPr>
        </p:nvSpPr>
        <p:spPr>
          <a:xfrm>
            <a:off x="1371600" y="375372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altLang="ko-KR" smtClean="0"/>
              <a:t>Образец подзаголовка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367EE-EB39-4776-96D9-BEBA561BFA4A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14151-5160-4D6C-9B36-05F4CE66E9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397230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ko-KR" smtClean="0"/>
              <a:t>Образец заголовка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F27C5-2D9A-4635-8862-CD7750087AE9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9C646-C666-4C54-A9B0-86EB81254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156079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altLang="ko-KR" smtClean="0"/>
              <a:t>Образец заголовка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D69DD-5CF6-42BC-9F3E-7BDF610DB742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2B7CC-3E5C-49EC-97F3-0961B2A23B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9178699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ko-KR" smtClean="0"/>
              <a:t>Образец заголовка</a:t>
            </a:r>
            <a:endParaRPr lang="ko-KR" altLang="ko-KR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ko-KR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FD3A9-1C47-403C-9500-9DB1B7B50FEC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C7546-9AFA-48BA-8B79-BBD38B4BC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9117396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05125"/>
            <a:ext cx="7772400" cy="1362075"/>
          </a:xfrm>
        </p:spPr>
        <p:txBody>
          <a:bodyPr anchor="t"/>
          <a:lstStyle>
            <a:lvl1pPr algn="l">
              <a:defRPr sz="43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7636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50568-4203-461F-8E77-819AB5D8F29E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DA7AE-8C94-423B-BD53-4792FC9445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03419417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41E4D-C20D-4B2D-A8B0-36B2F10734E8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5B757-4C3D-44E9-B47F-C32026B468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7050680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ctr"/>
          <a:lstStyle>
            <a:lvl1pPr marL="0" indent="0" algn="l">
              <a:buNone/>
              <a:defRPr sz="24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C4061-A3D3-4694-92DF-CC23F862E754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8F8D7-22BC-4F8D-8ECE-2ED65A964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3840595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ko-KR" smtClean="0"/>
              <a:t>Образец заголовка</a:t>
            </a:r>
            <a:endParaRPr lang="ko-KR" altLang="ko-KR"/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C94D2-41ED-4375-93F6-F83E9DCE6AFF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651A7-D7A7-4735-9A19-3C1A11EE95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6147438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BA20F-F224-4F35-89D6-0FE41BAB897A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28339-66A5-4576-A0D6-E5EC4F4B45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01543908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lIns="45720" rIns="45720" anchor="b"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2000" b="1" cap="all" baseline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799"/>
            <a:ext cx="5111750" cy="46908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47608"/>
            <a:ext cx="3008313" cy="4691063"/>
          </a:xfrm>
        </p:spPr>
        <p:txBody>
          <a:bodyPr lIns="45720" rIns="4572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9E79D-1729-420A-9914-DCEFBB7E2A67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6428A-8C56-409B-962E-A05B4ABE5F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9241118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/>
          <p:nvPr/>
        </p:nvSpPr>
        <p:spPr>
          <a:xfrm rot="21172883" flipH="1">
            <a:off x="4068763" y="1312863"/>
            <a:ext cx="3673475" cy="3673475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4</a:t>
            </a:r>
          </a:p>
        </p:txBody>
      </p:sp>
      <p:sp>
        <p:nvSpPr>
          <p:cNvPr id="6" name="Rectangle 10"/>
          <p:cNvSpPr/>
          <p:nvPr/>
        </p:nvSpPr>
        <p:spPr>
          <a:xfrm rot="21435926" flipH="1">
            <a:off x="4044950" y="1268413"/>
            <a:ext cx="3673475" cy="3673475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4</a:t>
            </a:r>
          </a:p>
        </p:txBody>
      </p:sp>
      <p:sp>
        <p:nvSpPr>
          <p:cNvPr id="7" name="Rectangle 9"/>
          <p:cNvSpPr/>
          <p:nvPr/>
        </p:nvSpPr>
        <p:spPr>
          <a:xfrm>
            <a:off x="4065588" y="1252538"/>
            <a:ext cx="3840162" cy="3840162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76200" dist="6350" dir="5400000" algn="t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4</a:t>
            </a:r>
          </a:p>
        </p:txBody>
      </p:sp>
      <p:sp>
        <p:nvSpPr>
          <p:cNvPr id="8" name="Rectangle 7"/>
          <p:cNvSpPr/>
          <p:nvPr/>
        </p:nvSpPr>
        <p:spPr>
          <a:xfrm rot="293056">
            <a:off x="4124325" y="1181100"/>
            <a:ext cx="3978275" cy="3978275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50000" dist="50800" dir="12900000" sy="99500" kx="90000" ky="150000" algn="tl" rotWithShape="0">
              <a:srgbClr val="000000">
                <a:alpha val="3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605" y="1041009"/>
            <a:ext cx="2743200" cy="1715088"/>
          </a:xfrm>
        </p:spPr>
        <p:txBody>
          <a:bodyPr lIns="45720" rIns="45720" bIns="0" anchor="b">
            <a:sp3d prstMaterial="powder">
              <a:bevelT w="0" h="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>
            <a:lvl1pPr algn="l">
              <a:defRPr sz="1900" b="1" cap="all" baseline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93056">
            <a:off x="4284199" y="1341705"/>
            <a:ext cx="3657600" cy="3657600"/>
          </a:xfrm>
          <a:prstGeom prst="rect">
            <a:avLst/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5605" y="2792436"/>
            <a:ext cx="2743200" cy="2194561"/>
          </a:xfrm>
        </p:spPr>
        <p:txBody>
          <a:bodyPr lIns="54864" rIns="45720" bIns="0"/>
          <a:lstStyle>
            <a:lvl1pPr marL="9144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F238F-C1D1-4CB5-A603-5A8911710577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E3EC1-3784-4798-87D6-887C6DF453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50488598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contourW="12700" prstMaterial="powder">
              <a:bevelT w="29210" h="12700"/>
              <a:contourClr>
                <a:schemeClr val="bg2">
                  <a:tint val="85000"/>
                  <a:satMod val="120000"/>
                </a:schemeClr>
              </a:contourClr>
            </a:sp3d>
          </a:bodyPr>
          <a:lstStyle/>
          <a:p>
            <a:r>
              <a:rPr lang="ru-RU" altLang="ko-KR" smtClean="0"/>
              <a:t>Образец заголовка</a:t>
            </a:r>
            <a:endParaRPr lang="ko-KR" altLang="ko-KR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ko-KR" smtClean="0"/>
          </a:p>
        </p:txBody>
      </p:sp>
      <p:sp>
        <p:nvSpPr>
          <p:cNvPr id="1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 sz="1100" smtClean="0">
                <a:latin typeface="+mn-lt"/>
              </a:defRPr>
            </a:lvl1pPr>
          </a:lstStyle>
          <a:p>
            <a:pPr>
              <a:defRPr/>
            </a:pPr>
            <a:fld id="{0AF7158E-26A6-41BF-A74A-8268B9459336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smtClean="0">
                <a:latin typeface="+mn-lt"/>
              </a:defRPr>
            </a:lvl1pPr>
          </a:lstStyle>
          <a:p>
            <a:pPr>
              <a:defRPr/>
            </a:pPr>
            <a:fld id="{69872A69-9811-4576-9CF4-B0E1805F7C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3" r:id="rId9"/>
    <p:sldLayoutId id="2147483681" r:id="rId10"/>
    <p:sldLayoutId id="2147483682" r:id="rId11"/>
  </p:sldLayoutIdLst>
  <p:transition>
    <p:wipe dir="d"/>
  </p:transition>
  <p:txStyles>
    <p:titleStyle>
      <a:lvl1pPr algn="l" rtl="0" fontAlgn="base" latinLnBrk="1">
        <a:spcBef>
          <a:spcPct val="0"/>
        </a:spcBef>
        <a:spcAft>
          <a:spcPct val="0"/>
        </a:spcAft>
        <a:defRPr sz="4500" b="1">
          <a:solidFill>
            <a:schemeClr val="tx2"/>
          </a:solidFill>
          <a:effectLst>
            <a:outerShdw blurRad="55000" dist="22000" dir="5400000" algn="t" rotWithShape="0">
              <a:prstClr val="black">
                <a:alpha val="80000"/>
              </a:prstClr>
            </a:outerShdw>
          </a:effectLst>
          <a:latin typeface="Arial" charset="0"/>
          <a:ea typeface="+mj-ea"/>
          <a:cs typeface="+mj-cs"/>
        </a:defRPr>
      </a:lvl1pPr>
      <a:lvl2pPr algn="l" rtl="0" fontAlgn="base" latinLnBrk="1">
        <a:spcBef>
          <a:spcPct val="0"/>
        </a:spcBef>
        <a:spcAft>
          <a:spcPct val="0"/>
        </a:spcAft>
        <a:defRPr sz="4500" b="1">
          <a:solidFill>
            <a:schemeClr val="tx2"/>
          </a:solidFill>
          <a:latin typeface="Arial" charset="0"/>
        </a:defRPr>
      </a:lvl2pPr>
      <a:lvl3pPr algn="l" rtl="0" fontAlgn="base" latinLnBrk="1">
        <a:spcBef>
          <a:spcPct val="0"/>
        </a:spcBef>
        <a:spcAft>
          <a:spcPct val="0"/>
        </a:spcAft>
        <a:defRPr sz="4500" b="1">
          <a:solidFill>
            <a:schemeClr val="tx2"/>
          </a:solidFill>
          <a:latin typeface="Arial" charset="0"/>
        </a:defRPr>
      </a:lvl3pPr>
      <a:lvl4pPr algn="l" rtl="0" fontAlgn="base" latinLnBrk="1">
        <a:spcBef>
          <a:spcPct val="0"/>
        </a:spcBef>
        <a:spcAft>
          <a:spcPct val="0"/>
        </a:spcAft>
        <a:defRPr sz="4500" b="1">
          <a:solidFill>
            <a:schemeClr val="tx2"/>
          </a:solidFill>
          <a:latin typeface="Arial" charset="0"/>
        </a:defRPr>
      </a:lvl4pPr>
      <a:lvl5pPr algn="l" rtl="0" fontAlgn="base" latinLnBrk="1">
        <a:spcBef>
          <a:spcPct val="0"/>
        </a:spcBef>
        <a:spcAft>
          <a:spcPct val="0"/>
        </a:spcAft>
        <a:defRPr sz="4500" b="1">
          <a:solidFill>
            <a:schemeClr val="tx2"/>
          </a:solidFill>
          <a:latin typeface="Arial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82588" indent="-273050" algn="l" rtl="0" fontAlgn="base" latinLnBrk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2" pitchFamily="18" charset="2"/>
        <a:buChar char=""/>
        <a:defRPr sz="2700">
          <a:solidFill>
            <a:schemeClr val="tx1"/>
          </a:solidFill>
          <a:latin typeface="Arial" charset="0"/>
          <a:ea typeface="+mn-ea"/>
          <a:cs typeface="+mn-cs"/>
        </a:defRPr>
      </a:lvl1pPr>
      <a:lvl2pPr marL="676275" indent="-228600" algn="l" rtl="0" fontAlgn="base" latinLnBrk="1">
        <a:spcBef>
          <a:spcPct val="20000"/>
        </a:spcBef>
        <a:spcAft>
          <a:spcPct val="0"/>
        </a:spcAft>
        <a:buClr>
          <a:schemeClr val="tx2"/>
        </a:buClr>
        <a:buFont typeface="Wingdings 3" pitchFamily="18" charset="2"/>
        <a:buChar char="­"/>
        <a:defRPr sz="2100">
          <a:solidFill>
            <a:schemeClr val="tx1"/>
          </a:solidFill>
          <a:latin typeface="Arial" charset="0"/>
          <a:ea typeface="+mn-ea"/>
          <a:cs typeface="+mn-cs"/>
        </a:defRPr>
      </a:lvl2pPr>
      <a:lvl3pPr marL="931863" indent="-228600" algn="l" rtl="0" fontAlgn="base" latinLnBrk="1">
        <a:spcBef>
          <a:spcPct val="20000"/>
        </a:spcBef>
        <a:spcAft>
          <a:spcPct val="0"/>
        </a:spcAft>
        <a:buClr>
          <a:schemeClr val="tx2"/>
        </a:buClr>
        <a:buFont typeface="Wingdings 2" pitchFamily="18" charset="2"/>
        <a:buChar char=""/>
        <a:defRPr sz="2000">
          <a:solidFill>
            <a:schemeClr val="tx1"/>
          </a:solidFill>
          <a:latin typeface="Arial" charset="0"/>
          <a:ea typeface="+mn-ea"/>
          <a:cs typeface="+mn-cs"/>
        </a:defRPr>
      </a:lvl3pPr>
      <a:lvl4pPr marL="1196975" indent="-228600" algn="l" rtl="0" fontAlgn="base" latinLnBrk="1">
        <a:spcBef>
          <a:spcPct val="20000"/>
        </a:spcBef>
        <a:spcAft>
          <a:spcPct val="0"/>
        </a:spcAft>
        <a:buClr>
          <a:schemeClr val="tx2"/>
        </a:buClr>
        <a:buFont typeface="Wingdings 2" pitchFamily="18" charset="2"/>
        <a:buChar char=""/>
        <a:defRPr>
          <a:solidFill>
            <a:schemeClr val="tx1"/>
          </a:solidFill>
          <a:latin typeface="Arial" charset="0"/>
          <a:ea typeface="+mn-ea"/>
          <a:cs typeface="+mn-cs"/>
        </a:defRPr>
      </a:lvl4pPr>
      <a:lvl5pPr marL="1462088" indent="-228600" algn="l" rtl="0" fontAlgn="base" latinLnBrk="1">
        <a:spcBef>
          <a:spcPct val="20000"/>
        </a:spcBef>
        <a:spcAft>
          <a:spcPct val="0"/>
        </a:spcAft>
        <a:buClr>
          <a:schemeClr val="tx2"/>
        </a:buClr>
        <a:buFont typeface="Wingdings 2" pitchFamily="18" charset="2"/>
        <a:buChar char=""/>
        <a:defRPr>
          <a:solidFill>
            <a:schemeClr val="tx1"/>
          </a:solidFill>
          <a:latin typeface="Arial" charset="0"/>
          <a:ea typeface="+mn-ea"/>
          <a:cs typeface="+mn-cs"/>
        </a:defRPr>
      </a:lvl5pPr>
      <a:lvl6pPr marL="1719072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6pPr>
      <a:lvl7pPr marL="1984248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ea"/>
          <a:ea typeface="+mn-ea"/>
          <a:cs typeface="+mn-cs"/>
        </a:defRPr>
      </a:lvl7pPr>
      <a:lvl8pPr marL="2249424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600">
          <a:solidFill>
            <a:schemeClr val="tx1"/>
          </a:solidFill>
          <a:latin typeface="+mn-ea"/>
          <a:ea typeface="+mn-ea"/>
          <a:cs typeface="+mn-cs"/>
        </a:defRPr>
      </a:lvl8pPr>
      <a:lvl9pPr marL="2505456" indent="-228600" algn="l" rtl="0" eaLnBrk="1" latinLnBrk="1" hangingPunct="1">
        <a:spcBef>
          <a:spcPct val="20000"/>
        </a:spcBef>
        <a:buClr>
          <a:schemeClr val="tx2"/>
        </a:buClr>
        <a:buFont typeface="Wingdings 2" pitchFamily="18" charset="2"/>
        <a:buChar char=""/>
        <a:defRPr sz="16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lvl1pPr marL="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ea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ru.wikipedia.org/wiki/%D0%A4%D0%B0%D0%B9%D0%BB:Nicolas_Poussin_079.jp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f/fd/Nicolas_Poussin_052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f/fd/Nicolas_Poussin_052.jpg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23.png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8596" y="1214422"/>
            <a:ext cx="8286808" cy="4071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3116"/>
            <a:ext cx="7772400" cy="145733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8000" dirty="0" smtClean="0">
                <a:latin typeface="+mj-ea"/>
              </a:rPr>
              <a:t>Никола Пуссен</a:t>
            </a:r>
            <a:endParaRPr lang="ru-RU" sz="8000" dirty="0">
              <a:latin typeface="+mj-ea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754438"/>
            <a:ext cx="6400800" cy="1752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+mn-ea"/>
              </a:rPr>
              <a:t>основатель французского классицизма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+mn-ea"/>
            </a:endParaRPr>
          </a:p>
        </p:txBody>
      </p:sp>
      <p:pic>
        <p:nvPicPr>
          <p:cNvPr id="3078" name="Рисунок 11" descr="palitra (2)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4143375"/>
            <a:ext cx="949325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Рисунок 12" descr="Logo_zast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571500"/>
            <a:ext cx="21526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>
          <a:xfrm>
            <a:off x="642938" y="1500188"/>
            <a:ext cx="7072312" cy="45259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800" smtClean="0"/>
              <a:t>Императорский Эрмитаж обладает 21-м произведением этого мастера; из них наиболее любопытны:</a:t>
            </a:r>
          </a:p>
          <a:p>
            <a:r>
              <a:rPr lang="ru-RU" sz="2000" smtClean="0"/>
              <a:t>«Моисей, иссекающий воду из камня»</a:t>
            </a:r>
          </a:p>
          <a:p>
            <a:r>
              <a:rPr lang="ru-RU" sz="2000" smtClean="0"/>
              <a:t>«Эсфирь перед Артаксерксом»</a:t>
            </a:r>
          </a:p>
          <a:p>
            <a:r>
              <a:rPr lang="ru-RU" sz="2000" smtClean="0"/>
              <a:t>«Триумф Нептуна и Амфритриты»</a:t>
            </a:r>
          </a:p>
          <a:p>
            <a:r>
              <a:rPr lang="ru-RU" sz="2000" smtClean="0"/>
              <a:t>«Великодушие Сципиона»</a:t>
            </a:r>
          </a:p>
          <a:p>
            <a:r>
              <a:rPr lang="ru-RU" sz="2000" smtClean="0"/>
              <a:t>«Танкред и Эрминия</a:t>
            </a:r>
          </a:p>
        </p:txBody>
      </p:sp>
      <p:sp>
        <p:nvSpPr>
          <p:cNvPr id="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j-ea"/>
              </a:rPr>
              <a:t>Никола Пуссен</a:t>
            </a:r>
            <a:endParaRPr lang="ru-RU" dirty="0">
              <a:latin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j-ea"/>
              </a:rPr>
              <a:t>Пуссен, Николя</a:t>
            </a:r>
            <a:endParaRPr lang="ru-RU" dirty="0">
              <a:latin typeface="+mj-ea"/>
            </a:endParaRPr>
          </a:p>
        </p:txBody>
      </p:sp>
      <p:pic>
        <p:nvPicPr>
          <p:cNvPr id="4099" name="Picture 2" descr="Автопортрет, 1649 год (Картинная галерея, Берлин)">
            <a:hlinkClick r:id="rId2" tooltip="Автопортрет, 1649 год (Картинная галерея, Берлин)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063" y="1333500"/>
            <a:ext cx="3246437" cy="4154488"/>
          </a:xfrm>
        </p:spPr>
      </p:pic>
      <p:sp>
        <p:nvSpPr>
          <p:cNvPr id="4100" name="Содержимое 5"/>
          <p:cNvSpPr>
            <a:spLocks noGrp="1"/>
          </p:cNvSpPr>
          <p:nvPr>
            <p:ph sz="half" idx="2"/>
          </p:nvPr>
        </p:nvSpPr>
        <p:spPr>
          <a:xfrm>
            <a:off x="3929063" y="1600200"/>
            <a:ext cx="4757737" cy="4525963"/>
          </a:xfrm>
        </p:spPr>
        <p:txBody>
          <a:bodyPr/>
          <a:lstStyle/>
          <a:p>
            <a:r>
              <a:rPr lang="ru-RU" b="1" smtClean="0"/>
              <a:t>Николя́ Пуссе́н</a:t>
            </a:r>
            <a:r>
              <a:rPr lang="ru-RU" smtClean="0"/>
              <a:t> (1594,      Ле-Андели, Нормандия —     19 ноября 1665, Рим) </a:t>
            </a:r>
            <a:r>
              <a:rPr lang="ru-RU" sz="2400" smtClean="0"/>
              <a:t>—          основатель </a:t>
            </a:r>
            <a:r>
              <a:rPr lang="ru-RU" sz="2400" b="1" smtClean="0"/>
              <a:t>французского   классицизма,</a:t>
            </a:r>
            <a:r>
              <a:rPr lang="ru-RU" sz="2400" smtClean="0"/>
              <a:t> знаменитый французский исторический  живописец и пейзажист.</a:t>
            </a:r>
          </a:p>
        </p:txBody>
      </p:sp>
      <p:sp>
        <p:nvSpPr>
          <p:cNvPr id="4101" name="Прямоугольник 4"/>
          <p:cNvSpPr>
            <a:spLocks noChangeArrowheads="1"/>
          </p:cNvSpPr>
          <p:nvPr/>
        </p:nvSpPr>
        <p:spPr bwMode="auto">
          <a:xfrm>
            <a:off x="142875" y="5929313"/>
            <a:ext cx="457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/>
              <a:t>Автопортрет, 1649 год (Картинная галерея, Берлин).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j-ea"/>
              </a:rPr>
              <a:t>Никола Пуссен</a:t>
            </a:r>
            <a:endParaRPr lang="ru-RU" dirty="0">
              <a:latin typeface="+mj-ea"/>
            </a:endParaRPr>
          </a:p>
        </p:txBody>
      </p:sp>
      <p:sp>
        <p:nvSpPr>
          <p:cNvPr id="5123" name="Содержимое 5"/>
          <p:cNvSpPr>
            <a:spLocks noGrp="1"/>
          </p:cNvSpPr>
          <p:nvPr>
            <p:ph idx="1"/>
          </p:nvPr>
        </p:nvSpPr>
        <p:spPr>
          <a:xfrm>
            <a:off x="285750" y="1600200"/>
            <a:ext cx="8643938" cy="4525963"/>
          </a:xfrm>
        </p:spPr>
        <p:txBody>
          <a:bodyPr/>
          <a:lstStyle/>
          <a:p>
            <a:pPr algn="ctr"/>
            <a:r>
              <a:rPr lang="ru-RU" sz="2400" smtClean="0"/>
              <a:t>Как исторический живописец, Пуссен обладал глубоким знанием рисунка и даром композиции. В рисунке он       отличается строгой выдержанностью стиля и                  правильностью. Ему принадлежит та заслуга, что          благодаря любви к </a:t>
            </a:r>
            <a:r>
              <a:rPr lang="ru-RU" sz="2400" b="1" smtClean="0"/>
              <a:t>классицизму</a:t>
            </a:r>
            <a:r>
              <a:rPr lang="ru-RU" sz="2400" smtClean="0"/>
              <a:t>, которую он умел        внушить своим соотечественникам, на некоторое время был приостановлен развившийся у французских            художников вкус к вычурному и манерному.</a:t>
            </a:r>
          </a:p>
          <a:p>
            <a:pPr algn="ctr"/>
            <a:r>
              <a:rPr lang="ru-RU" sz="2400" smtClean="0"/>
              <a:t>К лучшим историческим картинам Пуссена, из которых большая часть хранится в Луврском музее, в Париже,   должны быть отнесены: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3191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+mj-ea"/>
              </a:rPr>
              <a:t>Никола Пуссен</a:t>
            </a:r>
            <a:endParaRPr lang="ru-RU" dirty="0">
              <a:latin typeface="+mj-ea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«Всемирный потоп»,</a:t>
            </a:r>
          </a:p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«Смерть </a:t>
            </a:r>
            <a:r>
              <a:rPr lang="ru-RU" dirty="0" err="1" smtClean="0">
                <a:latin typeface="+mn-ea"/>
              </a:rPr>
              <a:t>Германика</a:t>
            </a:r>
            <a:r>
              <a:rPr lang="ru-RU" dirty="0" smtClean="0">
                <a:latin typeface="+mn-ea"/>
              </a:rPr>
              <a:t>»,</a:t>
            </a:r>
          </a:p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«Взятие Иерусалима»,</a:t>
            </a:r>
          </a:p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«Тайная вечеря»,</a:t>
            </a:r>
          </a:p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</a:t>
            </a:r>
            <a:r>
              <a:rPr lang="ru-RU" dirty="0" err="1" smtClean="0">
                <a:latin typeface="+mn-ea"/>
              </a:rPr>
              <a:t>Ревекка</a:t>
            </a:r>
            <a:r>
              <a:rPr lang="ru-RU" dirty="0" smtClean="0">
                <a:latin typeface="+mn-ea"/>
              </a:rPr>
              <a:t>»,</a:t>
            </a:r>
          </a:p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«Жена-блудница»,</a:t>
            </a:r>
          </a:p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«Моисей младенец»,</a:t>
            </a:r>
          </a:p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«Поклонение золотому тельцу»,</a:t>
            </a:r>
          </a:p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«Иоанн Креститель, крестящий в пустыне» и</a:t>
            </a:r>
          </a:p>
          <a:p>
            <a:pPr marL="384048" indent="-274320" fontAlgn="auto">
              <a:spcAft>
                <a:spcPts val="0"/>
              </a:spcAft>
              <a:defRPr/>
            </a:pPr>
            <a:r>
              <a:rPr lang="ru-RU" dirty="0" smtClean="0">
                <a:latin typeface="+mn-ea"/>
              </a:rPr>
              <a:t>«Аркадские пастухи».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20" y="0"/>
            <a:ext cx="840108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latin typeface="+mj-ea"/>
              </a:rPr>
              <a:t>Аркадские пастухи. (1650—1655. Лувр. Париж)</a:t>
            </a:r>
            <a:endParaRPr lang="ru-RU" sz="2400" dirty="0">
              <a:latin typeface="+mj-ea"/>
            </a:endParaRPr>
          </a:p>
        </p:txBody>
      </p:sp>
      <p:pic>
        <p:nvPicPr>
          <p:cNvPr id="15362" name="Picture 2" descr="Файл:Nicolas Poussin 052.jpg">
            <a:hlinkClick r:id="rId3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714348" y="928670"/>
            <a:ext cx="7613461" cy="5500726"/>
          </a:xfrm>
          <a:ln cmpd="tri">
            <a:solidFill>
              <a:schemeClr val="tx2">
                <a:lumMod val="50000"/>
              </a:schemeClr>
            </a:solidFill>
          </a:ln>
          <a:effectLst>
            <a:innerShdw blurRad="533400">
              <a:prstClr val="black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3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Текст 7"/>
          <p:cNvSpPr>
            <a:spLocks noGrp="1"/>
          </p:cNvSpPr>
          <p:nvPr>
            <p:ph type="body" sz="half" idx="2"/>
          </p:nvPr>
        </p:nvSpPr>
        <p:spPr>
          <a:xfrm>
            <a:off x="571500" y="4572000"/>
            <a:ext cx="7929563" cy="2032000"/>
          </a:xfrm>
        </p:spPr>
        <p:txBody>
          <a:bodyPr>
            <a:spAutoFit/>
          </a:bodyPr>
          <a:lstStyle/>
          <a:p>
            <a:pPr algn="ctr"/>
            <a:r>
              <a:rPr lang="ru-RU" sz="1800" smtClean="0"/>
              <a:t>Пастухи на картине Пуссена увидели надгробие с латинской надписью   "Et in Arcadia ego" (лат. - "И даже в Аркадии есть"), которая гласит, что   даже райская область не спасает от смерти. Надпись наводит на            печальные размышления и в то же время вызывает у пастухов                сомнения в правдивости ее смысла. Правдивость подтверждает             явившаяся Нимфа, утвердительно опустившая руку на плечо                  недоверчивого пастуха.</a:t>
            </a:r>
          </a:p>
        </p:txBody>
      </p:sp>
      <p:pic>
        <p:nvPicPr>
          <p:cNvPr id="9" name="Picture 2" descr="Файл:Nicolas Poussin 052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43042" y="285728"/>
            <a:ext cx="5734816" cy="4143404"/>
          </a:xfrm>
          <a:ln cmpd="tri">
            <a:solidFill>
              <a:schemeClr val="tx2">
                <a:lumMod val="50000"/>
              </a:schemeClr>
            </a:solidFill>
          </a:ln>
          <a:effectLst>
            <a:innerShdw blurRad="533400">
              <a:prstClr val="black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16898 L -0.00121 0.163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latin typeface="+mj-ea"/>
              </a:rPr>
              <a:t>Спящая Венера (</a:t>
            </a:r>
            <a:r>
              <a:rPr lang="ru-RU" sz="2400" dirty="0" err="1" smtClean="0">
                <a:latin typeface="+mj-ea"/>
              </a:rPr>
              <a:t>ок</a:t>
            </a:r>
            <a:r>
              <a:rPr lang="ru-RU" sz="2400" dirty="0" smtClean="0">
                <a:latin typeface="+mj-ea"/>
              </a:rPr>
              <a:t>. 1630, Дрезден, Картинная галерея)</a:t>
            </a:r>
            <a:endParaRPr lang="ru-RU" sz="2400" dirty="0">
              <a:latin typeface="+mj-ea"/>
            </a:endParaRPr>
          </a:p>
        </p:txBody>
      </p:sp>
      <p:pic>
        <p:nvPicPr>
          <p:cNvPr id="20482" name="Picture 2" descr="http://www.greekroman.ru/img/gallery/large/venus/venus5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000100" y="928670"/>
            <a:ext cx="7076704" cy="5502138"/>
          </a:xfrm>
          <a:ln cmpd="tri">
            <a:solidFill>
              <a:schemeClr val="tx2">
                <a:lumMod val="50000"/>
              </a:schemeClr>
            </a:solidFill>
          </a:ln>
          <a:effectLst>
            <a:innerShdw blurRad="838200">
              <a:schemeClr val="tx1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4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3"/>
          <p:cNvSpPr>
            <a:spLocks noChangeArrowheads="1"/>
          </p:cNvSpPr>
          <p:nvPr/>
        </p:nvSpPr>
        <p:spPr bwMode="auto">
          <a:xfrm>
            <a:off x="2357438" y="1357313"/>
            <a:ext cx="4572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/>
              <a:t> Картина "Царство Флоры" (1631, Дрезден, Картинная галерея), написанная по мотивам поэм Овидия, поражает красотой живописного воплощения античных образов. Это поэтическая аллегория происхождения цветов, где изображены герои античных мифов, превращенные в цветы.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42852"/>
            <a:ext cx="8286808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latin typeface="+mj-ea"/>
              </a:rPr>
              <a:t>Царство Флоры (1631 г. Дрезден, Картинная галерея) </a:t>
            </a:r>
            <a:br>
              <a:rPr lang="ru-RU" sz="2400" dirty="0" smtClean="0">
                <a:latin typeface="+mj-ea"/>
              </a:rPr>
            </a:br>
            <a:endParaRPr lang="ru-RU" sz="2400" dirty="0">
              <a:latin typeface="+mj-ea"/>
            </a:endParaRPr>
          </a:p>
        </p:txBody>
      </p:sp>
      <p:pic>
        <p:nvPicPr>
          <p:cNvPr id="18434" name="Picture 2" descr="http://www.greekroman.ru/img/gallery/large/phlore/phlore06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14348" y="928670"/>
            <a:ext cx="7679897" cy="5500726"/>
          </a:xfrm>
          <a:ln cmpd="tri">
            <a:solidFill>
              <a:schemeClr val="tx2">
                <a:lumMod val="50000"/>
              </a:schemeClr>
            </a:solidFill>
          </a:ln>
          <a:effectLst>
            <a:innerShdw blurRad="711200">
              <a:prstClr val="black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84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85728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latin typeface="+mj-ea"/>
              </a:rPr>
              <a:t>Эхо и Нарцисс (1628-30 г. Париж, Лувр )</a:t>
            </a:r>
            <a:br>
              <a:rPr lang="ru-RU" sz="2400" dirty="0" smtClean="0">
                <a:latin typeface="+mj-ea"/>
              </a:rPr>
            </a:br>
            <a:r>
              <a:rPr lang="ru-RU" sz="2400" dirty="0" smtClean="0">
                <a:latin typeface="+mj-ea"/>
              </a:rPr>
              <a:t/>
            </a:r>
            <a:br>
              <a:rPr lang="ru-RU" sz="2400" dirty="0" smtClean="0">
                <a:latin typeface="+mj-ea"/>
              </a:rPr>
            </a:br>
            <a:endParaRPr lang="ru-RU" sz="2400" dirty="0">
              <a:latin typeface="+mj-ea"/>
            </a:endParaRPr>
          </a:p>
        </p:txBody>
      </p:sp>
      <p:pic>
        <p:nvPicPr>
          <p:cNvPr id="19458" name="Picture 2" descr="http://www.greekroman.ru/img/gallery/large/narcissus0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857232"/>
            <a:ext cx="7802449" cy="5500726"/>
          </a:xfrm>
          <a:ln cmpd="tri">
            <a:solidFill>
              <a:schemeClr val="tx2">
                <a:lumMod val="50000"/>
              </a:schemeClr>
            </a:solidFill>
          </a:ln>
          <a:effectLst>
            <a:innerShdw blurRad="812800">
              <a:schemeClr val="tx1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94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33">
  <a:themeElements>
    <a:clrScheme name="Silk">
      <a:dk1>
        <a:srgbClr val="000000"/>
      </a:dk1>
      <a:lt1>
        <a:srgbClr val="FFFFFF"/>
      </a:lt1>
      <a:dk2>
        <a:srgbClr val="043988"/>
      </a:dk2>
      <a:lt2>
        <a:srgbClr val="92C2EB"/>
      </a:lt2>
      <a:accent1>
        <a:srgbClr val="836AAE"/>
      </a:accent1>
      <a:accent2>
        <a:srgbClr val="5DA577"/>
      </a:accent2>
      <a:accent3>
        <a:srgbClr val="678EB9"/>
      </a:accent3>
      <a:accent4>
        <a:srgbClr val="F7A611"/>
      </a:accent4>
      <a:accent5>
        <a:srgbClr val="A1AB38"/>
      </a:accent5>
      <a:accent6>
        <a:srgbClr val="C17790"/>
      </a:accent6>
      <a:hlink>
        <a:srgbClr val="DA5723"/>
      </a:hlink>
      <a:folHlink>
        <a:srgbClr val="226CA5"/>
      </a:folHlink>
    </a:clrScheme>
    <a:fontScheme name="Silk">
      <a:majorFont>
        <a:latin typeface="Arial"/>
        <a:ea typeface=""/>
        <a:cs typeface=""/>
        <a:font script="Jpan" typeface="ＭＳ Ｐゴシック"/>
        <a:font script="Hang" typeface="돋음"/>
        <a:font script="Hans" typeface="方正姚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돋음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il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20000"/>
                <a:satMod val="25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28000"/>
                <a:satMod val="250000"/>
              </a:schemeClr>
            </a:gs>
          </a:gsLst>
          <a:lin ang="7000000" scaled="1"/>
        </a:gradFill>
        <a:gradFill rotWithShape="1">
          <a:gsLst>
            <a:gs pos="0">
              <a:schemeClr val="phClr">
                <a:shade val="80000"/>
                <a:satMod val="200000"/>
              </a:schemeClr>
            </a:gs>
            <a:gs pos="30000">
              <a:schemeClr val="phClr">
                <a:shade val="20000"/>
                <a:satMod val="250000"/>
              </a:schemeClr>
            </a:gs>
            <a:gs pos="50000">
              <a:schemeClr val="phClr">
                <a:shade val="23000"/>
                <a:satMod val="250000"/>
              </a:schemeClr>
            </a:gs>
            <a:gs pos="60000">
              <a:schemeClr val="phClr">
                <a:shade val="29000"/>
                <a:satMod val="23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lin ang="7000000" scaled="1"/>
        </a:gradFill>
      </a:fillStyleLst>
      <a:lnStyleLst>
        <a:ln w="12700" cap="sq" cmpd="sng" algn="ctr">
          <a:solidFill>
            <a:schemeClr val="phClr"/>
          </a:solidFill>
          <a:prstDash val="solid"/>
        </a:ln>
        <a:ln w="25400" cap="sq" cmpd="sng" algn="ctr">
          <a:solidFill>
            <a:schemeClr val="phClr"/>
          </a:solidFill>
          <a:prstDash val="solid"/>
        </a:ln>
        <a:ln w="31750" cap="sq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27000" h="127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63500" dist="50800" dir="5400000" algn="tl">
              <a:srgbClr val="000000">
                <a:alpha val="35294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0"/>
            </a:lightRig>
          </a:scene3d>
          <a:sp3d>
            <a:bevelT w="1524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50000"/>
              </a:schemeClr>
            </a:gs>
            <a:gs pos="50000">
              <a:schemeClr val="phClr">
                <a:tint val="85000"/>
                <a:satMod val="140000"/>
              </a:schemeClr>
            </a:gs>
            <a:gs pos="100000">
              <a:schemeClr val="phClr">
                <a:shade val="50000"/>
                <a:satMod val="15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chemeClr val="phClr">
                <a:shade val="55000"/>
                <a:satMod val="150000"/>
              </a:schemeClr>
              <a:schemeClr val="phClr">
                <a:tint val="100"/>
                <a:satMod val="15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Тема33</Template>
  <TotalTime>69</TotalTime>
  <Words>671</Words>
  <Application>Microsoft Office PowerPoint</Application>
  <PresentationFormat>Экран (4:3)</PresentationFormat>
  <Paragraphs>38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Тема33</vt:lpstr>
      <vt:lpstr>Никола Пуссен</vt:lpstr>
      <vt:lpstr>Пуссен, Николя</vt:lpstr>
      <vt:lpstr>Никола Пуссен</vt:lpstr>
      <vt:lpstr>Никола Пуссен</vt:lpstr>
      <vt:lpstr>Аркадские пастухи. (1650—1655. Лувр. Париж)</vt:lpstr>
      <vt:lpstr>Слайд 6</vt:lpstr>
      <vt:lpstr>Спящая Венера (ок. 1630, Дрезден, Картинная галерея)</vt:lpstr>
      <vt:lpstr>Царство Флоры (1631 г. Дрезден, Картинная галерея)  </vt:lpstr>
      <vt:lpstr>Эхо и Нарцисс (1628-30 г. Париж, Лувр )  </vt:lpstr>
      <vt:lpstr>Никола Пуссен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teacher_2</cp:lastModifiedBy>
  <cp:revision>10</cp:revision>
  <dcterms:created xsi:type="dcterms:W3CDTF">2010-10-13T12:52:12Z</dcterms:created>
  <dcterms:modified xsi:type="dcterms:W3CDTF">2015-12-15T08:24:30Z</dcterms:modified>
</cp:coreProperties>
</file>