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2" r:id="rId5"/>
    <p:sldId id="257" r:id="rId6"/>
    <p:sldId id="270" r:id="rId7"/>
    <p:sldId id="261" r:id="rId8"/>
    <p:sldId id="271" r:id="rId9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8" y="49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84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C7714F4F-632A-44FB-A797-18A55A980A04}" type="datetime1">
              <a:rPr lang="ru-RU" smtClean="0"/>
              <a:pPr algn="r" rtl="0"/>
              <a:t>18.01.2016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4561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E2823F18-0723-4D20-BAD3-8DD6E23E30A1}" type="datetime1">
              <a:rPr lang="ru-RU" smtClean="0"/>
              <a:pPr/>
              <a:t>18.01.2016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0842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" dirty="0"/>
              <a:t>ПРИМЕЧАНИЕ. Чтобы заменить рисунок, просто выделите и удалите его. Затем щелкните значок вставки рисунка, чтобы заменить его собственным изображением.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23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98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750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00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64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1600200"/>
            <a:ext cx="10515600" cy="2240280"/>
          </a:xfrm>
        </p:spPr>
        <p:txBody>
          <a:bodyPr rtlCol="0" anchor="b">
            <a:normAutofit/>
          </a:bodyPr>
          <a:lstStyle>
            <a:lvl1pPr algn="ctr" rtl="0"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0" y="3854659"/>
            <a:ext cx="10515600" cy="1143000"/>
          </a:xfrm>
        </p:spPr>
        <p:txBody>
          <a:bodyPr rtlCol="0">
            <a:normAutofit/>
          </a:bodyPr>
          <a:lstStyle>
            <a:lvl1pPr marL="0" indent="0" algn="ctr" rtl="0"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862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 rtlCol="0"/>
          <a:lstStyle>
            <a:lvl1pPr marL="0" indent="0" algn="l" rtl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2813" y="1714500"/>
            <a:ext cx="3125787" cy="2877260"/>
          </a:xfrm>
        </p:spPr>
        <p:txBody>
          <a:bodyPr rtlCol="0" anchor="b">
            <a:normAutofit/>
          </a:bodyPr>
          <a:lstStyle>
            <a:lvl1pPr algn="l" rtl="0"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3961F9-42B1-4E02-B8B2-361C6B403D8E}" type="datetime1">
              <a:rPr lang="ru-RU" smtClean="0"/>
              <a:t>18.01.2016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457200"/>
            <a:ext cx="1943100" cy="5719762"/>
          </a:xfrm>
        </p:spPr>
        <p:txBody>
          <a:bodyPr vert="eaVert"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457200"/>
            <a:ext cx="7048500" cy="5719762"/>
          </a:xfrm>
        </p:spPr>
        <p:txBody>
          <a:bodyPr vert="eaVert" rtlCol="0"/>
          <a:lstStyle/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ED2AF0-9453-4F5A-A334-3ED1D3280B8E}" type="datetime1">
              <a:rPr lang="ru-RU" smtClean="0"/>
              <a:t>18.01.2016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 с рисункам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115656"/>
            <a:ext cx="11125200" cy="914400"/>
          </a:xfrm>
        </p:spPr>
        <p:txBody>
          <a:bodyPr rtlCol="0" anchor="b">
            <a:normAutofit/>
          </a:bodyPr>
          <a:lstStyle>
            <a:lvl1pPr algn="ctr" rtl="0"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9" name="Рисунок 2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ru-RU" dirty="0"/>
          </a:p>
        </p:txBody>
      </p:sp>
      <p:sp>
        <p:nvSpPr>
          <p:cNvPr id="13" name="Рисунок 2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ru-RU" dirty="0"/>
          </a:p>
        </p:txBody>
      </p:sp>
      <p:sp>
        <p:nvSpPr>
          <p:cNvPr id="14" name="Рисунок 2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3745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581E9B-C3DF-4D55-989D-9078B2B4A935}" type="datetime1">
              <a:rPr lang="ru-RU" smtClean="0"/>
              <a:t>18.01.2016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514600"/>
            <a:ext cx="10515600" cy="2743200"/>
          </a:xfrm>
        </p:spPr>
        <p:txBody>
          <a:bodyPr rtlCol="0" anchor="b">
            <a:normAutofit/>
          </a:bodyPr>
          <a:lstStyle>
            <a:lvl1pPr algn="ctr" rtl="0"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5257800"/>
            <a:ext cx="10515600" cy="9144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/>
            </a:lvl2pPr>
            <a:lvl3pPr marL="914400" indent="0" algn="l" rtl="0">
              <a:buNone/>
              <a:defRPr sz="1800"/>
            </a:lvl3pPr>
            <a:lvl4pPr marL="1371600" indent="0" algn="l" rtl="0">
              <a:buNone/>
              <a:defRPr sz="1600"/>
            </a:lvl4pPr>
            <a:lvl5pPr marL="1828800" indent="0" algn="l" rtl="0">
              <a:buNone/>
              <a:defRPr sz="1600"/>
            </a:lvl5pPr>
            <a:lvl6pPr marL="2286000" indent="0" algn="l" rtl="0">
              <a:buNone/>
              <a:defRPr sz="1600"/>
            </a:lvl6pPr>
            <a:lvl7pPr marL="2743200" indent="0" algn="l" rtl="0">
              <a:buNone/>
              <a:defRPr sz="1600"/>
            </a:lvl7pPr>
            <a:lvl8pPr marL="3200400" indent="0" algn="l" rtl="0">
              <a:buNone/>
              <a:defRPr sz="1600"/>
            </a:lvl8pPr>
            <a:lvl9pPr marL="3657600" indent="0" algn="l" rtl="0">
              <a:buNone/>
              <a:defRPr sz="1600"/>
            </a:lvl9pPr>
          </a:lstStyle>
          <a:p>
            <a:pPr lvl="0" rtl="0"/>
            <a:r>
              <a:rPr lang="ru-RU" dirty="0" smtClean="0"/>
              <a:t>Образец текста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4000" y="1714500"/>
            <a:ext cx="4495800" cy="4462272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714500"/>
            <a:ext cx="4495800" cy="4462272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A58CE4-20E6-436E-BBB7-1E6DB486602F}" type="datetime1">
              <a:rPr lang="ru-RU" smtClean="0"/>
              <a:t>18.01.2016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7048" y="1733162"/>
            <a:ext cx="4498848" cy="6858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7048" y="2481943"/>
            <a:ext cx="4498848" cy="3690257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733162"/>
            <a:ext cx="4498848" cy="6858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481943"/>
            <a:ext cx="4498848" cy="3690257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C8D5CE-2542-4358-BCFB-9D0BCD7B688B}" type="datetime1">
              <a:rPr lang="ru-RU" smtClean="0"/>
              <a:t>18.01.2016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10492D7-4510-45F4-A1D5-1FAAF55006F5}" type="datetime1">
              <a:rPr lang="ru-RU" smtClean="0"/>
              <a:t>18.01.2016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1812" y="1714498"/>
            <a:ext cx="3506788" cy="2880360"/>
          </a:xfrm>
        </p:spPr>
        <p:txBody>
          <a:bodyPr rtlCol="0" anchor="b">
            <a:normAutofit/>
          </a:bodyPr>
          <a:lstStyle>
            <a:lvl1pPr algn="l" rtl="0">
              <a:defRPr sz="3000"/>
            </a:lvl1pPr>
          </a:lstStyle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 rtlCol="0"/>
          <a:lstStyle>
            <a:lvl1pPr marL="0" indent="0" algn="l" rtl="0">
              <a:spcBef>
                <a:spcPts val="8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B691F8-2841-4879-98E1-025230E616F2}" type="datetime1">
              <a:rPr lang="ru-RU" smtClean="0"/>
              <a:t>18.01.2016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1714500"/>
            <a:ext cx="91440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dirty="0" smtClean="0"/>
              <a:t>Образец текста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187908" y="6601556"/>
            <a:ext cx="153406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00">
                <a:solidFill>
                  <a:schemeClr val="bg1"/>
                </a:solidFill>
              </a:defRPr>
            </a:lvl1pPr>
          </a:lstStyle>
          <a:p>
            <a:fld id="{C349CFE1-172B-4C43-AD5F-06C73D391458}" type="datetime1">
              <a:rPr lang="ru-RU" smtClean="0"/>
              <a:pPr/>
              <a:t>18.01.2016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3999" y="6601556"/>
            <a:ext cx="6491381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00">
                <a:solidFill>
                  <a:schemeClr val="bg1"/>
                </a:solidFill>
              </a:defRPr>
            </a:lvl1pPr>
          </a:lstStyle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894499" y="6601556"/>
            <a:ext cx="7735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‹#›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ru-RU" dirty="0"/>
              <a:t>сила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16244" y="7112819"/>
            <a:ext cx="8612083" cy="25739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rtl="0"/>
            <a:r>
              <a:rPr lang="ru-RU" dirty="0"/>
              <a:t>громов </a:t>
            </a:r>
            <a:r>
              <a:rPr lang="ru-RU" dirty="0" err="1"/>
              <a:t>владислав</a:t>
            </a:r>
            <a:r>
              <a:rPr lang="ru-RU" dirty="0"/>
              <a:t> </a:t>
            </a:r>
            <a:r>
              <a:rPr lang="ru-RU" dirty="0"/>
              <a:t>9"А"</a:t>
            </a:r>
          </a:p>
        </p:txBody>
      </p:sp>
      <p:pic>
        <p:nvPicPr>
          <p:cNvPr id="7" name="Рисунок 6" descr="Два человека в тренажерном зале" title="Образец рисунка о фитнесе"/>
          <p:cNvPicPr>
            <a:picLocks noGrp="1" noChangeAspect="1"/>
          </p:cNvPicPr>
          <p:nvPr>
            <p:ph type="pic" idx="10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pic>
        <p:nvPicPr>
          <p:cNvPr id="8" name="Рисунок 7" descr="Зеленое яблоко и измерительная лента крупным планом" title="Образец рисунка о фитнесе"/>
          <p:cNvPicPr>
            <a:picLocks noGrp="1" noChangeAspect="1"/>
          </p:cNvPicPr>
          <p:nvPr>
            <p:ph type="pic" idx="11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pic>
        <p:nvPicPr>
          <p:cNvPr id="9" name="Рисунок 8" descr="Девушка и молодой человек на пробежке в зале" title="Образец рисунка о фитнесе"/>
          <p:cNvPicPr>
            <a:picLocks noGrp="1" noChangeAspect="1"/>
          </p:cNvPicPr>
          <p:nvPr>
            <p:ph type="pic" idx="12"/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</p:spTree>
    <p:extLst>
      <p:ext uri="{BB962C8B-B14F-4D97-AF65-F5344CB8AC3E}">
        <p14:creationId xmlns:p14="http://schemas.microsoft.com/office/powerpoint/2010/main" val="303468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467" y="274668"/>
            <a:ext cx="9144000" cy="1143000"/>
          </a:xfrm>
        </p:spPr>
        <p:txBody>
          <a:bodyPr rtlCol="0"/>
          <a:lstStyle/>
          <a:p>
            <a:pPr algn="ctr" rtl="0"/>
            <a:r>
              <a:rPr lang="ru-RU" sz="6000" dirty="0">
                <a:solidFill>
                  <a:srgbClr val="000000"/>
                </a:solidFill>
                <a:latin typeface="Arial Black"/>
              </a:rPr>
              <a:t>СИЛА-</a:t>
            </a:r>
            <a:endParaRPr lang="ru-RU" sz="6000" dirty="0">
              <a:solidFill>
                <a:srgbClr val="000000"/>
              </a:solidFill>
              <a:latin typeface="Arial Black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" indent="0" algn="ctr">
              <a:buNone/>
            </a:pPr>
            <a:endParaRPr lang="ru-RU" dirty="0">
              <a:latin typeface="Calibri" charset="0"/>
            </a:endParaRPr>
          </a:p>
          <a:p>
            <a:pPr marL="45720" indent="0" algn="ctr">
              <a:buNone/>
            </a:pPr>
            <a:r>
              <a:rPr lang="ru-RU" sz="3200" dirty="0">
                <a:latin typeface="Franklin Gothic Medium"/>
              </a:rPr>
              <a:t>-способность человека преодолевать </a:t>
            </a:r>
          </a:p>
          <a:p>
            <a:pPr marL="45720" indent="0" algn="ctr">
              <a:buNone/>
            </a:pPr>
            <a:r>
              <a:rPr lang="ru-RU" sz="3200" dirty="0">
                <a:latin typeface="Franklin Gothic Medium"/>
              </a:rPr>
              <a:t>внешнее сопротивление или </a:t>
            </a:r>
          </a:p>
          <a:p>
            <a:pPr marL="45720" indent="0" algn="ctr">
              <a:buNone/>
            </a:pPr>
            <a:r>
              <a:rPr lang="ru-RU" sz="3200" dirty="0">
                <a:latin typeface="Franklin Gothic Medium"/>
              </a:rPr>
              <a:t>противостоять ему за счет мышечных </a:t>
            </a:r>
          </a:p>
          <a:p>
            <a:pPr marL="45720" indent="0" algn="ctr">
              <a:buNone/>
            </a:pPr>
            <a:r>
              <a:rPr lang="ru-RU" sz="3200" dirty="0">
                <a:latin typeface="Franklin Gothic Medium"/>
              </a:rPr>
              <a:t>усилий (напряжений).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697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5654155"/>
          </a:xfrm>
        </p:spPr>
        <p:txBody>
          <a:bodyPr rtlCol="0">
            <a:normAutofit fontScale="90000"/>
          </a:bodyPr>
          <a:lstStyle/>
          <a:p>
            <a:pPr rtl="0"/>
            <a:r>
              <a:rPr lang="ru-RU" sz="2800" dirty="0">
                <a:latin typeface="Arial Black"/>
              </a:rPr>
              <a:t>АБСОЛЮТНАЯ СИЛА —</a:t>
            </a: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sz="2800" dirty="0">
                <a:latin typeface="Calibri Light" charset="0"/>
              </a:rPr>
              <a:t>  это максимальная сила, проявляемая </a:t>
            </a: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sz="2800" dirty="0">
                <a:latin typeface="Calibri Light" charset="0"/>
              </a:rPr>
              <a:t>человеком в каком-либо движении, </a:t>
            </a: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sz="2800" dirty="0">
                <a:latin typeface="Calibri Light" charset="0"/>
              </a:rPr>
              <a:t>независимо от массы его тела. </a:t>
            </a: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sz="2800" dirty="0">
                <a:latin typeface="Arial Black"/>
              </a:rPr>
              <a:t>Относительная сила </a:t>
            </a:r>
            <a:r>
              <a:rPr lang="ru-RU" sz="2800" dirty="0">
                <a:latin typeface="Calibri Light" charset="0"/>
              </a:rPr>
              <a:t>—</a:t>
            </a: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sz="2800" dirty="0">
                <a:latin typeface="Calibri Light" charset="0"/>
              </a:rPr>
              <a:t>это сила, проявляемая человеком в пересчете на </a:t>
            </a: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sz="2800" dirty="0">
                <a:latin typeface="Calibri Light" charset="0"/>
              </a:rPr>
              <a:t>1 кг собственного веса. Она выражается </a:t>
            </a: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sz="2800" dirty="0">
                <a:latin typeface="Calibri Light" charset="0"/>
              </a:rPr>
              <a:t>отношением максимальной силы к массе тела </a:t>
            </a:r>
            <a:r>
              <a:rPr lang="ru-RU" dirty="0">
                <a:latin typeface="Calibri Light" charset="0"/>
              </a:rPr>
              <a:t/>
            </a:r>
            <a:br>
              <a:rPr lang="ru-RU" dirty="0">
                <a:latin typeface="Calibri Light" charset="0"/>
              </a:rPr>
            </a:br>
            <a:r>
              <a:rPr lang="ru-RU" sz="2800" dirty="0">
                <a:latin typeface="Calibri Light" charset="0"/>
              </a:rPr>
              <a:t>человека.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459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ru-RU" dirty="0">
                <a:solidFill>
                  <a:srgbClr val="000000"/>
                </a:solidFill>
                <a:latin typeface="Arial Black"/>
              </a:rPr>
              <a:t>Силовые способности -</a:t>
            </a:r>
            <a:endParaRPr lang="ru-RU" dirty="0">
              <a:latin typeface="Arial Black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4000" y="2157792"/>
            <a:ext cx="9150927" cy="401917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endParaRPr lang="ru-RU" dirty="0">
              <a:latin typeface="Calibri" charset="0"/>
            </a:endParaRPr>
          </a:p>
          <a:p>
            <a:pPr marL="45720" indent="0" algn="ctr">
              <a:buNone/>
            </a:pPr>
            <a:r>
              <a:rPr lang="ru-RU" dirty="0">
                <a:latin typeface="Calibri" charset="0"/>
              </a:rPr>
              <a:t/>
            </a:r>
            <a:br>
              <a:rPr lang="ru-RU" dirty="0">
                <a:latin typeface="Calibri" charset="0"/>
              </a:rPr>
            </a:br>
            <a:endParaRPr lang="ru-RU" dirty="0">
              <a:latin typeface="Calibri" charset="0"/>
            </a:endParaRPr>
          </a:p>
          <a:p>
            <a:pPr marL="45720" indent="0" algn="ctr">
              <a:buNone/>
            </a:pPr>
            <a:r>
              <a:rPr lang="ru-RU" sz="3200" dirty="0">
                <a:latin typeface="Century"/>
              </a:rPr>
              <a:t>   это комплекс различных проявлений </a:t>
            </a:r>
          </a:p>
          <a:p>
            <a:pPr marL="45720" indent="0" algn="ctr">
              <a:buNone/>
            </a:pPr>
            <a:r>
              <a:rPr lang="ru-RU" sz="3200" dirty="0">
                <a:latin typeface="Century"/>
              </a:rPr>
              <a:t>человека в определенной двигательной </a:t>
            </a:r>
          </a:p>
          <a:p>
            <a:pPr marL="45720" indent="0" algn="ctr">
              <a:buNone/>
            </a:pPr>
            <a:r>
              <a:rPr lang="ru-RU" sz="3200" dirty="0">
                <a:latin typeface="Century"/>
              </a:rPr>
              <a:t>деятельности, в основе которых лежит </a:t>
            </a:r>
          </a:p>
          <a:p>
            <a:pPr marL="45720" indent="0" algn="ctr">
              <a:buNone/>
            </a:pPr>
            <a:r>
              <a:rPr lang="ru-RU" sz="3200" dirty="0">
                <a:latin typeface="Century"/>
              </a:rPr>
              <a:t>   понятие «сила».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0464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4000" y="371584"/>
            <a:ext cx="9229725" cy="580537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45720" indent="0">
              <a:buNone/>
            </a:pPr>
            <a:r>
              <a:rPr lang="ru-RU" sz="4000" dirty="0">
                <a:latin typeface="Franklin Gothic Medium"/>
              </a:rPr>
              <a:t>Развитие силы - это процесс повышения максимально</a:t>
            </a:r>
            <a:endParaRPr lang="ru-RU" sz="4000" dirty="0">
              <a:latin typeface="Franklin Gothic Medium"/>
            </a:endParaRPr>
          </a:p>
          <a:p>
            <a:pPr marL="45720" indent="0">
              <a:buNone/>
            </a:pPr>
            <a:r>
              <a:rPr lang="ru-RU" sz="4000" dirty="0">
                <a:latin typeface="Franklin Gothic Medium"/>
              </a:rPr>
              <a:t>возможного напряжения мышц.</a:t>
            </a:r>
          </a:p>
          <a:p>
            <a:pPr marL="45720" indent="0">
              <a:buNone/>
            </a:pPr>
            <a:r>
              <a:rPr lang="ru-RU" dirty="0">
                <a:latin typeface="Calibri" charset="0"/>
              </a:rPr>
              <a:t/>
            </a:r>
            <a:br>
              <a:rPr lang="ru-RU" dirty="0">
                <a:latin typeface="Calibri" charset="0"/>
              </a:rPr>
            </a:br>
            <a:endParaRPr lang="ru-RU" dirty="0">
              <a:latin typeface="Calibri" charset="0"/>
            </a:endParaRPr>
          </a:p>
          <a:p>
            <a:pPr marL="45720" indent="0">
              <a:buNone/>
            </a:pPr>
            <a:r>
              <a:rPr lang="ru-RU" sz="4000" i="1" dirty="0">
                <a:latin typeface="Calibri" charset="0"/>
              </a:rPr>
              <a:t>Самыми благоприятными периодами развития силы:</a:t>
            </a:r>
            <a:r>
              <a:rPr lang="ru-RU" dirty="0">
                <a:latin typeface="Calibri" charset="0"/>
              </a:rPr>
              <a:t/>
            </a:r>
            <a:br>
              <a:rPr lang="ru-RU" dirty="0">
                <a:latin typeface="Calibri" charset="0"/>
              </a:rPr>
            </a:br>
            <a:endParaRPr lang="ru-RU" dirty="0">
              <a:latin typeface="Calibri" charset="0"/>
            </a:endParaRPr>
          </a:p>
          <a:p>
            <a:pPr marL="45720" indent="0">
              <a:buNone/>
            </a:pPr>
            <a:r>
              <a:rPr lang="ru-RU" sz="4000" dirty="0">
                <a:latin typeface="Calibri" charset="0"/>
              </a:rPr>
              <a:t>у мальчиков и юношей считается возраст от 13—14 до 17—18 </a:t>
            </a:r>
            <a:r>
              <a:rPr lang="ru-RU" sz="4000" dirty="0" err="1">
                <a:latin typeface="Calibri" charset="0"/>
              </a:rPr>
              <a:t>лет,а</a:t>
            </a:r>
            <a:r>
              <a:rPr lang="ru-RU" sz="4000" dirty="0">
                <a:latin typeface="Calibri" charset="0"/>
              </a:rPr>
              <a:t> у девочек и девушек — от 11—12 до 15—16 </a:t>
            </a:r>
            <a:r>
              <a:rPr lang="ru-RU" sz="4000" dirty="0" err="1">
                <a:latin typeface="Calibri" charset="0"/>
              </a:rPr>
              <a:t>лет,чему</a:t>
            </a:r>
            <a:r>
              <a:rPr lang="ru-RU" sz="4000" dirty="0">
                <a:latin typeface="Calibri" charset="0"/>
              </a:rPr>
              <a:t> в немалой степени соответствует доля мышечной массы к общей массе тела (к 10— 11 годам она составляет примерно 23%, к 14—15 годам — 33%, а к 17—18 годам — 45%).</a:t>
            </a:r>
          </a:p>
          <a:p>
            <a:pPr marL="45720" indent="0">
              <a:buNone/>
            </a:pPr>
            <a:r>
              <a:rPr lang="ru-RU" sz="4000" dirty="0">
                <a:latin typeface="Calibri" charset="0"/>
              </a:rPr>
              <a:t>Наиболее значительные темпы возрастания относительной силы различных мышечных групп наблюдаются в младшем школьном возрасте, особенно у детей от 9 до 11 лет.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241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доровье и фитнес, 16 x 9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Тема Offic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141aba3b8f8cb7f331be6546df69db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8e4ef66d87525153bd8907774ed28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C46F48-CB4B-464C-9299-A2C0B1BF6C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B4F121-6FDC-47A9-8795-2E2B2F2AE28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3D7E995-E739-4C7F-99BF-187901CA0C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120</Words>
  <Application>Microsoft Office PowerPoint</Application>
  <PresentationFormat>Широкоэкранный</PresentationFormat>
  <Paragraphs>42</Paragraphs>
  <Slides>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Здоровье и фитнес, 16 x 9</vt:lpstr>
      <vt:lpstr>сила</vt:lpstr>
      <vt:lpstr>СИЛА-</vt:lpstr>
      <vt:lpstr>АБСОЛЮТНАЯ СИЛА —     это максимальная сила, проявляемая  человеком в каком-либо движении,  независимо от массы его тела.    Относительная сила —   это сила, проявляемая человеком в пересчете на  1 кг собственного веса. Она выражается  отношением максимальной силы к массе тела  человека. </vt:lpstr>
      <vt:lpstr>Силовые способности -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Макет заголовка с рисунками</dc:title>
  <dc:creator/>
  <cp:lastModifiedBy/>
  <cp:revision>3</cp:revision>
  <dcterms:created xsi:type="dcterms:W3CDTF">2012-05-23T03:10:19Z</dcterms:created>
  <dcterms:modified xsi:type="dcterms:W3CDTF">2016-01-18T14:48:14Z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>21565;#Templates 15|23429aea-cf88-4627-a4f4-d1db26527ca3</vt:lpwstr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>22519;#Templates_Release15|b1fd5811-3f3d-4639-b3ad-a29d0050f2f8</vt:lpwstr>
  </property>
  <property fmtid="{D5CDD505-2E9C-101B-9397-08002B2CF9AE}" pid="6" name="ScenarioTags">
    <vt:lpwstr/>
  </property>
  <property fmtid="{D5CDD505-2E9C-101B-9397-08002B2CF9AE}" pid="7" name="CampaignTags">
    <vt:lpwstr/>
  </property>
</Properties>
</file>