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324E71-1D25-4A6F-968A-1D6BF9EF65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0851-94AD-498B-90EB-722E53CAC78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168B-797C-469B-AE50-1932DF94E8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697663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0519"/>
              </a:avLst>
            </a:prstTxWarp>
          </a:bodyPr>
          <a:lstStyle/>
          <a:p>
            <a:r>
              <a:rPr lang="ru-RU" sz="3600" kern="10">
                <a:ln w="254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3300">
                    <a:alpha val="87057"/>
                  </a:srgb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 а з л и ч и е  г о р  п о  строению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476375" y="1412875"/>
            <a:ext cx="0" cy="1079500"/>
          </a:xfrm>
          <a:prstGeom prst="line">
            <a:avLst/>
          </a:prstGeom>
          <a:noFill/>
          <a:ln w="889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500563" y="1412875"/>
            <a:ext cx="0" cy="1079500"/>
          </a:xfrm>
          <a:prstGeom prst="line">
            <a:avLst/>
          </a:prstGeom>
          <a:noFill/>
          <a:ln w="889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524750" y="1412875"/>
            <a:ext cx="0" cy="1079500"/>
          </a:xfrm>
          <a:prstGeom prst="line">
            <a:avLst/>
          </a:prstGeom>
          <a:noFill/>
          <a:ln w="889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50825" y="2492375"/>
            <a:ext cx="2665413" cy="19446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99">
              <a:alpha val="83136"/>
            </a:srgbClr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990000"/>
                </a:solidFill>
              </a:rPr>
              <a:t>Складчатые</a:t>
            </a:r>
          </a:p>
          <a:p>
            <a:r>
              <a:rPr lang="ru-RU"/>
              <a:t>(Альпы, Карпаты, </a:t>
            </a:r>
          </a:p>
          <a:p>
            <a:r>
              <a:rPr lang="ru-RU"/>
              <a:t>Кавказ, Гималаи,</a:t>
            </a:r>
          </a:p>
          <a:p>
            <a:r>
              <a:rPr lang="ru-RU"/>
              <a:t>Анды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3276600" y="2492375"/>
            <a:ext cx="2808288" cy="20161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99">
              <a:alpha val="67058"/>
            </a:srgbClr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990000"/>
                </a:solidFill>
              </a:rPr>
              <a:t>Складчато-глыбовые</a:t>
            </a:r>
          </a:p>
          <a:p>
            <a:r>
              <a:rPr lang="ru-RU"/>
              <a:t>(Тянь-Шань, Алтай,</a:t>
            </a:r>
          </a:p>
          <a:p>
            <a:r>
              <a:rPr lang="ru-RU"/>
              <a:t>Саяны, Кордильеры)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6372225" y="2565400"/>
            <a:ext cx="2520950" cy="19431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99">
              <a:alpha val="59999"/>
            </a:srgbClr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rgbClr val="990000"/>
                </a:solidFill>
              </a:rPr>
              <a:t>Глыбовые</a:t>
            </a:r>
          </a:p>
          <a:p>
            <a:r>
              <a:rPr lang="ru-RU"/>
              <a:t>(Хибины,</a:t>
            </a:r>
          </a:p>
          <a:p>
            <a:r>
              <a:rPr lang="ru-RU"/>
              <a:t>Енисейский кряж)</a:t>
            </a:r>
          </a:p>
        </p:txBody>
      </p:sp>
      <p:pic>
        <p:nvPicPr>
          <p:cNvPr id="24594" name="Picture 18" descr="i?id=37968957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508500"/>
            <a:ext cx="25923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0" descr="i?id=35170902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81525"/>
            <a:ext cx="2808288" cy="2276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8" name="Picture 22" descr="i?id=17612088&amp;tov=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581525"/>
            <a:ext cx="2520950" cy="2276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4" grpId="0" animBg="1"/>
      <p:bldP spid="24585" grpId="0" animBg="1"/>
      <p:bldP spid="24586" grpId="0" animBg="1"/>
      <p:bldP spid="24588" grpId="0" animBg="1"/>
      <p:bldP spid="245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Оли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4210050" cy="3714776"/>
          </a:xfrm>
          <a:prstGeom prst="rect">
            <a:avLst/>
          </a:prstGeom>
          <a:noFill/>
        </p:spPr>
      </p:pic>
      <p:pic>
        <p:nvPicPr>
          <p:cNvPr id="78856" name="Picture 8" descr="Зевс. Картина Бориса Валеджи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1480"/>
            <a:ext cx="2286016" cy="3019432"/>
          </a:xfrm>
          <a:prstGeom prst="rect">
            <a:avLst/>
          </a:prstGeom>
          <a:noFill/>
        </p:spPr>
      </p:pic>
      <p:pic>
        <p:nvPicPr>
          <p:cNvPr id="78858" name="Picture 10" descr="Это интерес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3752850" cy="4667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142984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греки думали, что на Олимпе, самой высокой горе Греции, живут боги, которым они поклонялись. Зевс Олимп - гора в Фессалии, на которой обитают боги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Монголии многие выдающиеся по высоте горы называются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Богдо-ула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есть Священная гора; у их подножия стояли буддийские монастыри. Первый буддийский монастырь Монголии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Эрдэнэ-дзу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715304" cy="4000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o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400427" cy="4500594"/>
          </a:xfrm>
          <a:prstGeom prst="rect">
            <a:avLst/>
          </a:prstGeom>
          <a:noFill/>
        </p:spPr>
      </p:pic>
      <p:pic>
        <p:nvPicPr>
          <p:cNvPr id="82948" name="Picture 4" descr="Это интерес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3733800" cy="5143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00174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горе Арарат, по сказаниям, Библии, остановился ковчег Ноя во время всемирного потопа.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Рельеф суши - Горы 6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Рельеф суши - Горы 6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Рельеф суши - Горы 6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008000"/>
                </a:solidFill>
              </a:rPr>
              <a:t>Как описывать географическое положение гор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53006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/>
              <a:t>План 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1. Название, высота (показать горы на карте, определить к каким горам относятся по высоте)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2. Определить на каком материке  и в какой его части находятся горы, между какими меридианами и параллелями.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3. Определить в каком направлении протянулись горы и на сколько километров (приблизительно)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4. Какие объекты расположены рядом (равнины, моря, реки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Самооценка «!» все вопросы, которые вы хорошо усвоили «+» - вопросы, требующи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</a:t>
            </a:r>
            <a:r>
              <a:rPr lang="ru-RU" dirty="0"/>
              <a:t> </a:t>
            </a:r>
            <a:r>
              <a:rPr lang="ru-RU" dirty="0" smtClean="0"/>
              <a:t>16.зад3, 4 с 61</a:t>
            </a:r>
            <a:endParaRPr lang="ru-RU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/>
              <a:t>Найти стихи о горах и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желанию написать сочинение-миниатюру, обратившись к четверостишию: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видели они- горы,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Немые свидетели времени?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слышали они -горы,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гулком марше веков? (</a:t>
            </a:r>
            <a:r>
              <a:rPr lang="ru-RU" b="1" dirty="0" err="1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Е.К.Мархинин</a:t>
            </a:r>
            <a:r>
              <a:rPr lang="ru-RU" b="1" dirty="0" smtClean="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вулканолог)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На  контурную карту нанести  </a:t>
            </a:r>
            <a:r>
              <a:rPr lang="ru-RU" dirty="0"/>
              <a:t>горы</a:t>
            </a:r>
            <a:r>
              <a:rPr lang="ru-RU" dirty="0" smtClean="0"/>
              <a:t>: Северной Америки– </a:t>
            </a:r>
            <a:r>
              <a:rPr lang="ru-RU" b="1" dirty="0" smtClean="0"/>
              <a:t>Кордильеры, Аппалачи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Южная Америка </a:t>
            </a:r>
            <a:r>
              <a:rPr lang="ru-RU" b="1" dirty="0" smtClean="0"/>
              <a:t>_ Анды.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материк Евразия – </a:t>
            </a:r>
            <a:r>
              <a:rPr lang="ru-RU" b="1" dirty="0" smtClean="0"/>
              <a:t>Кавказ, Гималаи, Альпы, Уральские, Скандинавские, </a:t>
            </a:r>
            <a:r>
              <a:rPr lang="ru-RU" b="1" dirty="0" err="1" smtClean="0"/>
              <a:t>Сихоте-Алинь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Африка – </a:t>
            </a:r>
            <a:r>
              <a:rPr lang="ru-RU" b="1" dirty="0" err="1" smtClean="0"/>
              <a:t>Атлаские</a:t>
            </a:r>
            <a:r>
              <a:rPr lang="ru-RU" b="1" dirty="0" smtClean="0"/>
              <a:t>, Драконовы, Капские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Австралия – </a:t>
            </a:r>
            <a:r>
              <a:rPr lang="ru-RU" b="1" dirty="0" smtClean="0"/>
              <a:t>Большой Водораздельный хребет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0"/>
            <a:ext cx="2746375" cy="1989138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/>
                <a:latin typeface="Times New Roman" pitchFamily="18" charset="0"/>
              </a:rPr>
              <a:t>Средняя высота поверхности Ульяновской области около 180 метров</a:t>
            </a:r>
          </a:p>
        </p:txBody>
      </p:sp>
      <p:pic>
        <p:nvPicPr>
          <p:cNvPr id="5123" name="Picture 4" descr="rel"/>
          <p:cNvPicPr>
            <a:picLocks noChangeAspect="1" noChangeArrowheads="1"/>
          </p:cNvPicPr>
          <p:nvPr/>
        </p:nvPicPr>
        <p:blipFill>
          <a:blip r:embed="rId2"/>
          <a:srcRect l="4134" b="3796"/>
          <a:stretch>
            <a:fillRect/>
          </a:stretch>
        </p:blipFill>
        <p:spPr bwMode="auto">
          <a:xfrm>
            <a:off x="-428660" y="0"/>
            <a:ext cx="604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val 5"/>
          <p:cNvSpPr>
            <a:spLocks noChangeArrowheads="1"/>
          </p:cNvSpPr>
          <p:nvPr/>
        </p:nvSpPr>
        <p:spPr bwMode="auto">
          <a:xfrm>
            <a:off x="2700338" y="51577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011863" y="1989138"/>
            <a:ext cx="3132137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Максимальная высота 353 метра- водораздельная гряда южнее </a:t>
            </a:r>
            <a:r>
              <a:rPr lang="ru-RU" sz="2400" dirty="0" err="1">
                <a:latin typeface="Times New Roman" pitchFamily="18" charset="0"/>
              </a:rPr>
              <a:t>р.п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Нововосспаское</a:t>
            </a:r>
            <a:r>
              <a:rPr lang="ru-RU" sz="2400" dirty="0">
                <a:latin typeface="Times New Roman" pitchFamily="18" charset="0"/>
              </a:rPr>
              <a:t>  минимальная высота 25 метров- уровень Саратовского водохранилища у </a:t>
            </a:r>
            <a:r>
              <a:rPr lang="ru-RU" sz="2400" dirty="0" err="1">
                <a:latin typeface="Times New Roman" pitchFamily="18" charset="0"/>
              </a:rPr>
              <a:t>с.Паньшено</a:t>
            </a:r>
            <a:r>
              <a:rPr lang="ru-RU" sz="2400" dirty="0">
                <a:latin typeface="Times New Roman" pitchFamily="18" charset="0"/>
              </a:rPr>
              <a:t> Радищевского района.</a:t>
            </a:r>
          </a:p>
          <a:p>
            <a:pPr algn="l"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547813" y="5013325"/>
            <a:ext cx="2519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u="sng">
                <a:latin typeface="Times New Roman" pitchFamily="18" charset="0"/>
              </a:rPr>
              <a:t>353 м</a:t>
            </a: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3492500" y="5445125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851275" y="5300663"/>
            <a:ext cx="1081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u="sng">
                <a:solidFill>
                  <a:srgbClr val="000000"/>
                </a:solidFill>
                <a:latin typeface="Times New Roman" pitchFamily="18" charset="0"/>
              </a:rPr>
              <a:t>25</a:t>
            </a:r>
            <a:r>
              <a:rPr lang="ru-RU" sz="3200" b="1" u="sng">
                <a:latin typeface="Times New Roman" pitchFamily="18" charset="0"/>
              </a:rPr>
              <a:t> </a:t>
            </a:r>
            <a:r>
              <a:rPr lang="ru-RU" sz="3200" b="1" u="sng">
                <a:solidFill>
                  <a:srgbClr val="000000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5129" name="Text Box 0"/>
          <p:cNvSpPr txBox="1">
            <a:spLocks noChangeArrowheads="1"/>
          </p:cNvSpPr>
          <p:nvPr/>
        </p:nvSpPr>
        <p:spPr bwMode="auto">
          <a:xfrm>
            <a:off x="3995738" y="2349500"/>
            <a:ext cx="1565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Низменное </a:t>
            </a:r>
          </a:p>
          <a:p>
            <a:pPr algn="l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Заволжье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14290"/>
            <a:ext cx="437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 smtClean="0">
                <a:solidFill>
                  <a:srgbClr val="FF0066"/>
                </a:solidFill>
                <a:latin typeface="Times New Roman" pitchFamily="18" charset="0"/>
              </a:rPr>
              <a:t>Рельеф Ульяновской области</a:t>
            </a:r>
            <a:endParaRPr lang="ru-RU" sz="2400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280400" cy="1989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dirty="0" smtClean="0"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Times New Roman" pitchFamily="18" charset="0"/>
              </a:rPr>
              <a:t>Большие различия в рельефе наблюдаются между правобережной и левобережной частью области.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Times New Roman" pitchFamily="18" charset="0"/>
              </a:rPr>
              <a:t>Возвышенное </a:t>
            </a:r>
            <a:r>
              <a:rPr lang="ru-RU" sz="2400" b="1" dirty="0" err="1" smtClean="0">
                <a:effectLst/>
                <a:latin typeface="Times New Roman" pitchFamily="18" charset="0"/>
              </a:rPr>
              <a:t>Предволжье</a:t>
            </a:r>
            <a:r>
              <a:rPr lang="ru-RU" sz="2400" b="1" dirty="0" smtClean="0">
                <a:effectLst/>
                <a:latin typeface="Times New Roman" pitchFamily="18" charset="0"/>
              </a:rPr>
              <a:t> и </a:t>
            </a:r>
            <a:r>
              <a:rPr lang="ru-RU" sz="2400" b="1" dirty="0" err="1" smtClean="0">
                <a:effectLst/>
                <a:latin typeface="Times New Roman" pitchFamily="18" charset="0"/>
              </a:rPr>
              <a:t>и</a:t>
            </a:r>
            <a:r>
              <a:rPr lang="ru-RU" sz="2400" b="1" dirty="0" smtClean="0">
                <a:effectLst/>
                <a:latin typeface="Times New Roman" pitchFamily="18" charset="0"/>
              </a:rPr>
              <a:t> низменное Заволжье.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effectLst/>
              <a:latin typeface="Times New Roman" pitchFamily="18" charset="0"/>
            </a:endParaRPr>
          </a:p>
        </p:txBody>
      </p:sp>
      <p:pic>
        <p:nvPicPr>
          <p:cNvPr id="5121" name="Picture 1" descr="SSA54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060575"/>
            <a:ext cx="38782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SSA544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060575"/>
            <a:ext cx="39243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3"/>
          <p:cNvSpPr>
            <a:spLocks noChangeShapeType="1"/>
          </p:cNvSpPr>
          <p:nvPr/>
        </p:nvSpPr>
        <p:spPr bwMode="auto">
          <a:xfrm flipH="1">
            <a:off x="2484438" y="1484313"/>
            <a:ext cx="7191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5795963" y="1412875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0"/>
            <a:ext cx="4140200" cy="6858000"/>
          </a:xfrm>
        </p:spPr>
        <p:txBody>
          <a:bodyPr/>
          <a:lstStyle/>
          <a:p>
            <a:pPr eaLnBrk="1" hangingPunct="1"/>
            <a:r>
              <a:rPr lang="ru-RU" sz="2400" b="1" smtClean="0">
                <a:effectLst/>
                <a:latin typeface="Times New Roman" pitchFamily="18" charset="0"/>
              </a:rPr>
              <a:t>Особенности рельефа </a:t>
            </a:r>
            <a:r>
              <a:rPr lang="ru-RU" sz="2000" b="1" smtClean="0">
                <a:effectLst/>
                <a:latin typeface="Times New Roman" pitchFamily="18" charset="0"/>
              </a:rPr>
              <a:t>Предволжья:</a:t>
            </a:r>
            <a:br>
              <a:rPr lang="ru-RU" sz="2000" b="1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К крупным формам рельефа относят высокое плато на отметках примерно 280-320 м.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Высокая равнина 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Овраги 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Балки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Оползни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Причины формирования данного рельефа: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1. Влияние ледника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2. Внешние силы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</a:rPr>
              <a:t>Возвышенности данной территории: Сурская шишка, Граное ухо, Ундоровские горы, Сенгилеевские горы. Кременские горы, Белые горы, гора Вотлама в Радищевском районе, гора Золотая в старокулаткинском районе.</a:t>
            </a:r>
          </a:p>
        </p:txBody>
      </p:sp>
      <p:pic>
        <p:nvPicPr>
          <p:cNvPr id="6148" name="Picture 4" descr="Безымянны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22049"/>
          <a:stretch>
            <a:fillRect/>
          </a:stretch>
        </p:blipFill>
        <p:spPr>
          <a:xfrm>
            <a:off x="0" y="0"/>
            <a:ext cx="5219700" cy="6858000"/>
          </a:xfr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-1404938" y="242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971550" y="3284538"/>
            <a:ext cx="358775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 flipV="1">
            <a:off x="3708400" y="765175"/>
            <a:ext cx="719138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563938" y="4005263"/>
            <a:ext cx="720725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932363" y="3429000"/>
            <a:ext cx="144462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555875" y="2147888"/>
            <a:ext cx="452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84438" y="1341438"/>
            <a:ext cx="5492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Приволжская возвышенность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916238" y="30686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h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ср.=180м.</a:t>
            </a: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4140200" y="53006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4500563" y="57340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3419475" y="52292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051050" y="48688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 hmax=353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м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0" y="4365625"/>
            <a:ext cx="190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Arial" charset="0"/>
              </a:rPr>
              <a:t>Возвышенность сурская шишка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124075" y="47625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Arial" charset="0"/>
              </a:rPr>
              <a:t>Ундоровские горы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03575" y="26368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Arial" charset="0"/>
              </a:rPr>
              <a:t>Кременские горы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140200" y="4149725"/>
            <a:ext cx="180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Arial" charset="0"/>
              </a:rPr>
              <a:t>Сенгилеевские                        горы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067175" y="4868863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Arial" charset="0"/>
              </a:rPr>
              <a:t>Белые горы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3708400" y="5013325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Arial" charset="0"/>
              </a:rPr>
              <a:t>Ватлама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851275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hmin=25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Рельеф суши - Горы 6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0" i="1">
                <a:solidFill>
                  <a:srgbClr val="008000"/>
                </a:solidFill>
              </a:rPr>
              <a:t>Значение гор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140200" cy="4530725"/>
          </a:xfrm>
        </p:spPr>
        <p:txBody>
          <a:bodyPr/>
          <a:lstStyle/>
          <a:p>
            <a:r>
              <a:rPr lang="ru-RU" sz="4800" b="1" i="1">
                <a:solidFill>
                  <a:srgbClr val="000099"/>
                </a:solidFill>
              </a:rPr>
              <a:t>Памятники природы</a:t>
            </a:r>
          </a:p>
          <a:p>
            <a:r>
              <a:rPr lang="ru-RU" sz="4800" b="1" i="1">
                <a:solidFill>
                  <a:srgbClr val="000099"/>
                </a:solidFill>
              </a:rPr>
              <a:t>Заповедники</a:t>
            </a:r>
          </a:p>
        </p:txBody>
      </p:sp>
      <p:pic>
        <p:nvPicPr>
          <p:cNvPr id="13325" name="Picture 13" descr="сканирование000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341438"/>
            <a:ext cx="4953000" cy="55165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3716338"/>
            <a:ext cx="5940425" cy="3527425"/>
          </a:xfrm>
        </p:spPr>
        <p:txBody>
          <a:bodyPr/>
          <a:lstStyle/>
          <a:p>
            <a:r>
              <a:rPr lang="ru-RU" sz="6000" b="1">
                <a:solidFill>
                  <a:srgbClr val="FF0000"/>
                </a:solidFill>
              </a:rPr>
              <a:t>Добыча полезных ископаемых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  <a:ln/>
        </p:spPr>
      </p:pic>
      <p:sp>
        <p:nvSpPr>
          <p:cNvPr id="512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620713"/>
            <a:ext cx="5627688" cy="1109662"/>
          </a:xfrm>
        </p:spPr>
        <p:txBody>
          <a:bodyPr/>
          <a:lstStyle/>
          <a:p>
            <a:r>
              <a:rPr lang="ru-RU" sz="4400" b="1">
                <a:solidFill>
                  <a:srgbClr val="FF0000"/>
                </a:solidFill>
              </a:rPr>
              <a:t>Пастбища для скота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60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1254125"/>
          </a:xfrm>
        </p:spPr>
        <p:txBody>
          <a:bodyPr>
            <a:normAutofit lnSpcReduction="10000"/>
          </a:bodyPr>
          <a:lstStyle/>
          <a:p>
            <a:r>
              <a:rPr lang="ru-RU" sz="8000">
                <a:solidFill>
                  <a:srgbClr val="FF0000"/>
                </a:solidFill>
              </a:rPr>
              <a:t>Туризм</a:t>
            </a:r>
          </a:p>
          <a:p>
            <a:pPr>
              <a:buFont typeface="Wingdings" pitchFamily="2" charset="2"/>
              <a:buNone/>
            </a:pPr>
            <a:endParaRPr lang="ru-RU" sz="8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346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Средняя высота поверхности Ульяновской области около 180 метров</vt:lpstr>
      <vt:lpstr>Слайд 3</vt:lpstr>
      <vt:lpstr>Особенности рельефа Предволжья: К крупным формам рельефа относят высокое плато на отметках примерно 280-320 м. Высокая равнина  Овраги  Балки Оползни Причины формирования данного рельефа: 1. Влияние ледника 2. Внешние силы Возвышенности данной территории: Сурская шишка, Граное ухо, Ундоровские горы, Сенгилеевские горы. Кременские горы, Белые горы, гора Вотлама в Радищевском районе, гора Золотая в старокулаткинском районе.</vt:lpstr>
      <vt:lpstr>Слайд 5</vt:lpstr>
      <vt:lpstr>Значение гор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Как описывать географическое положение гор</vt:lpstr>
      <vt:lpstr>Слайд 17</vt:lpstr>
      <vt:lpstr>Домашнее задание: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MASHEENA</dc:creator>
  <cp:lastModifiedBy>MASHEENA</cp:lastModifiedBy>
  <cp:revision>1</cp:revision>
  <dcterms:created xsi:type="dcterms:W3CDTF">2015-12-27T11:53:31Z</dcterms:created>
  <dcterms:modified xsi:type="dcterms:W3CDTF">2015-12-27T11:58:19Z</dcterms:modified>
</cp:coreProperties>
</file>