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4A4823-23F9-401C-BD33-581A596CAD3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AA868A-28DE-450E-866B-3D1D3DB1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4823-23F9-401C-BD33-581A596CAD3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A868A-28DE-450E-866B-3D1D3DB1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54A4823-23F9-401C-BD33-581A596CAD3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AA868A-28DE-450E-866B-3D1D3DB1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4823-23F9-401C-BD33-581A596CAD3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A868A-28DE-450E-866B-3D1D3DB1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4A4823-23F9-401C-BD33-581A596CAD3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BAA868A-28DE-450E-866B-3D1D3DB1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4823-23F9-401C-BD33-581A596CAD3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A868A-28DE-450E-866B-3D1D3DB1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4823-23F9-401C-BD33-581A596CAD3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A868A-28DE-450E-866B-3D1D3DB1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4823-23F9-401C-BD33-581A596CAD3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A868A-28DE-450E-866B-3D1D3DB1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4A4823-23F9-401C-BD33-581A596CAD3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A868A-28DE-450E-866B-3D1D3DB1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4823-23F9-401C-BD33-581A596CAD3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A868A-28DE-450E-866B-3D1D3DB1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4823-23F9-401C-BD33-581A596CAD3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A868A-28DE-450E-866B-3D1D3DB18D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54A4823-23F9-401C-BD33-581A596CAD3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AA868A-28DE-450E-866B-3D1D3DB1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928670"/>
            <a:ext cx="6072230" cy="3368234"/>
          </a:xfrm>
          <a:ln>
            <a:solidFill>
              <a:schemeClr val="accent3">
                <a:lumMod val="75000"/>
                <a:alpha val="69804"/>
              </a:schemeClr>
            </a:solidFill>
          </a:ln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Сохранение </a:t>
            </a:r>
            <a:r>
              <a:rPr lang="ru-RU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здоровьесберегающей</a:t>
            </a:r>
            <a:r>
              <a:rPr lang="ru-RU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среды на уроках -  </a:t>
            </a:r>
            <a:br>
              <a:rPr lang="ru-RU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</a:br>
            <a:r>
              <a:rPr lang="ru-RU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Приоритетное направление в современном образовании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429264"/>
            <a:ext cx="5114778" cy="110124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Учитель физической культуры </a:t>
            </a:r>
          </a:p>
          <a:p>
            <a:r>
              <a:rPr lang="ru-RU" sz="2400" dirty="0" smtClean="0">
                <a:latin typeface="Comic Sans MS" pitchFamily="66" charset="0"/>
              </a:rPr>
              <a:t>Леонов Е.В.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6248" y="214290"/>
            <a:ext cx="3009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МБОУ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Багаевская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СОШ</a:t>
            </a:r>
            <a:endParaRPr lang="ru-RU" sz="20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100010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Школьные факторы риска нарушения здоровья учащихся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ru-RU" dirty="0" smtClean="0">
                <a:latin typeface="Comic Sans MS" pitchFamily="66" charset="0"/>
              </a:rPr>
              <a:t>стрессовая педагогическая тактика;</a:t>
            </a:r>
          </a:p>
          <a:p>
            <a:pPr lvl="0" algn="just"/>
            <a:r>
              <a:rPr lang="ru-RU" dirty="0" smtClean="0">
                <a:latin typeface="Comic Sans MS" pitchFamily="66" charset="0"/>
              </a:rPr>
              <a:t>несоответствие методик и технологий обучения возрастным и функциональным возможностям школьников;</a:t>
            </a:r>
          </a:p>
          <a:p>
            <a:pPr lvl="0" algn="just"/>
            <a:r>
              <a:rPr lang="ru-RU" dirty="0" smtClean="0">
                <a:latin typeface="Comic Sans MS" pitchFamily="66" charset="0"/>
              </a:rPr>
              <a:t>несоблюдение элементарных физиологических и гигиенических требований к организации учебного процесса;</a:t>
            </a:r>
          </a:p>
          <a:p>
            <a:pPr lvl="0" algn="just"/>
            <a:r>
              <a:rPr lang="ru-RU" dirty="0" smtClean="0">
                <a:latin typeface="Comic Sans MS" pitchFamily="66" charset="0"/>
              </a:rPr>
              <a:t>недостаточная грамотность родителей в вопросах сохранения здоровья детей;</a:t>
            </a:r>
          </a:p>
          <a:p>
            <a:pPr lvl="0" algn="just"/>
            <a:r>
              <a:rPr lang="ru-RU" dirty="0" smtClean="0">
                <a:latin typeface="Comic Sans MS" pitchFamily="66" charset="0"/>
              </a:rPr>
              <a:t>функциональная неграмотность педагога в вопросах охраны и укрепления здоровья;</a:t>
            </a:r>
          </a:p>
          <a:p>
            <a:pPr lvl="0" algn="just"/>
            <a:r>
              <a:rPr lang="ru-RU" dirty="0" smtClean="0">
                <a:latin typeface="Comic Sans MS" pitchFamily="66" charset="0"/>
              </a:rPr>
              <a:t>разрушение служб школьного медицинского контроля;</a:t>
            </a:r>
          </a:p>
          <a:p>
            <a:pPr lvl="0" algn="just"/>
            <a:r>
              <a:rPr lang="ru-RU" dirty="0" smtClean="0">
                <a:latin typeface="Comic Sans MS" pitchFamily="66" charset="0"/>
              </a:rPr>
              <a:t>отсутствие системной работы по формированию ценности здоровья и здорового образа жизни.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472386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rgbClr val="FF0000"/>
                </a:solidFill>
                <a:latin typeface="Comic Sans MS" pitchFamily="66" charset="0"/>
              </a:rPr>
              <a:t>здоровьесберегающие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 образовательные технологии основаны на: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9416"/>
            <a:ext cx="7643866" cy="484632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Comic Sans MS" pitchFamily="66" charset="0"/>
              </a:rPr>
              <a:t>возрастных особенностях познавательной деятельности детей, 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обучении на оптимальном уровне трудности (сложности), 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вариативности методов и форм обучения,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оптимальном сочетании двигательных и статических нагрузок, 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обучении в малых группах, 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использовании наглядности,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 сочетании различных форм предоставления информации,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 создании эмоционально благоприятной атмосферы,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формировании положительной мотивации к учебе (“педагогика успеха”), на культивировании у учащихся знаний по вопросам здоровья.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Основные современные требования к уроку с комплексом здоровьесберегающих технологий: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Comic Sans MS" pitchFamily="66" charset="0"/>
              </a:rPr>
              <a:t>рациональная плотность урока;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включение в урок вопросов, связанных со здоровьем учащихся, способствующих формированию у школьников ценностей здорового образа жизни и потребностей в нем;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оптимальное сочетание различных видов деятельности;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выбор методов и приёмов обучения, способствующих активизации инициативы и творческого самовыражения учащихся;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формирование внешней и внутренней мотивации деятельности учащихся;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осуществление индивидуального подхода к учащимся с учетом личностных возможностей;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создание благоприятного психологического климата, ситуации успеха и эмоциональной разрядки;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целенаправленная рефлексия своей деятельности в течение всего урока и в итоговой его части.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7615262" cy="64293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принципы </a:t>
            </a:r>
            <a:r>
              <a:rPr lang="ru-RU" sz="2400" dirty="0" err="1" smtClean="0">
                <a:solidFill>
                  <a:srgbClr val="FF0000"/>
                </a:solidFill>
                <a:latin typeface="Comic Sans MS" pitchFamily="66" charset="0"/>
              </a:rPr>
              <a:t>здоровьесберегающего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 урока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7786742" cy="4846320"/>
          </a:xfrm>
        </p:spPr>
        <p:txBody>
          <a:bodyPr>
            <a:normAutofit/>
          </a:bodyPr>
          <a:lstStyle/>
          <a:p>
            <a:r>
              <a:rPr lang="ru-RU" sz="2500" dirty="0" smtClean="0">
                <a:latin typeface="Comic Sans MS" pitchFamily="66" charset="0"/>
              </a:rPr>
              <a:t>принцип двигательной активности;</a:t>
            </a:r>
          </a:p>
          <a:p>
            <a:r>
              <a:rPr lang="ru-RU" sz="2500" dirty="0" smtClean="0">
                <a:latin typeface="Comic Sans MS" pitchFamily="66" charset="0"/>
              </a:rPr>
              <a:t>принцип оздоровительного режима;</a:t>
            </a:r>
          </a:p>
          <a:p>
            <a:r>
              <a:rPr lang="ru-RU" sz="2500" dirty="0" smtClean="0">
                <a:latin typeface="Comic Sans MS" pitchFamily="66" charset="0"/>
              </a:rPr>
              <a:t>принцип формирования правильной осанки, навыков рационального дыхания и т.д.;</a:t>
            </a:r>
          </a:p>
          <a:p>
            <a:r>
              <a:rPr lang="ru-RU" sz="2500" dirty="0" smtClean="0">
                <a:latin typeface="Comic Sans MS" pitchFamily="66" charset="0"/>
              </a:rPr>
              <a:t>принцип реализации эффективного закаливания;</a:t>
            </a:r>
          </a:p>
          <a:p>
            <a:r>
              <a:rPr lang="ru-RU" sz="2500" dirty="0" smtClean="0">
                <a:latin typeface="Comic Sans MS" pitchFamily="66" charset="0"/>
              </a:rPr>
              <a:t>принцип психологической комфортности;</a:t>
            </a:r>
          </a:p>
          <a:p>
            <a:r>
              <a:rPr lang="ru-RU" sz="2500" dirty="0" smtClean="0">
                <a:latin typeface="Comic Sans MS" pitchFamily="66" charset="0"/>
              </a:rPr>
              <a:t>принцип опоры на индивидуальные особенности и способности ребёнка.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239000" cy="857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методы и приёмы </a:t>
            </a:r>
            <a:r>
              <a:rPr lang="ru-RU" sz="2400" dirty="0" err="1" smtClean="0">
                <a:solidFill>
                  <a:srgbClr val="FF0000"/>
                </a:solidFill>
                <a:latin typeface="Comic Sans MS" pitchFamily="66" charset="0"/>
              </a:rPr>
              <a:t>здоровьесберегающего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 обучения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1. Повышение двигательной активности детей.</a:t>
            </a:r>
          </a:p>
          <a:p>
            <a:r>
              <a:rPr lang="ru-RU" sz="2400" dirty="0" smtClean="0">
                <a:latin typeface="Comic Sans MS" pitchFamily="66" charset="0"/>
              </a:rPr>
              <a:t>2. Эмоциональный климат урока: </a:t>
            </a:r>
          </a:p>
          <a:p>
            <a:pPr marL="711200" indent="-711200">
              <a:buNone/>
            </a:pPr>
            <a:r>
              <a:rPr lang="ru-RU" sz="2400" dirty="0" smtClean="0">
                <a:latin typeface="Comic Sans MS" pitchFamily="66" charset="0"/>
              </a:rPr>
              <a:t>         а) использование положительных установок на успех в деятельности: "У меня всё получится! Я справлюсь! Мне всё по силам!"</a:t>
            </a:r>
          </a:p>
          <a:p>
            <a:pPr marL="708025" indent="-273050">
              <a:buNone/>
            </a:pPr>
            <a:r>
              <a:rPr lang="ru-RU" sz="2400" dirty="0" smtClean="0">
                <a:latin typeface="Comic Sans MS" pitchFamily="66" charset="0"/>
              </a:rPr>
              <a:t>   б) умение настроить себя на положительную волну "Улыбнись самому себе».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72390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Спасибо за внимание!!!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357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Сохранение здоровьесберегающей среды на уроках -   Приоритетное направление в современном образовании </vt:lpstr>
      <vt:lpstr>Школьные факторы риска нарушения здоровья учащихся</vt:lpstr>
      <vt:lpstr>здоровьесберегающие образовательные технологии основаны на:</vt:lpstr>
      <vt:lpstr>Основные современные требования к уроку с комплексом здоровьесберегающих технологий:</vt:lpstr>
      <vt:lpstr>принципы здоровьесберегающего урока</vt:lpstr>
      <vt:lpstr>методы и приёмы здоровьесберегающего обучения</vt:lpstr>
      <vt:lpstr>Спасибо за внимание!!!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"Сохранение здоровье сберегающей среды на уроках.  Приоритетное направление в современном образовании." </dc:title>
  <dc:creator>Admin</dc:creator>
  <cp:lastModifiedBy>слон</cp:lastModifiedBy>
  <cp:revision>9</cp:revision>
  <dcterms:created xsi:type="dcterms:W3CDTF">2015-08-24T08:07:39Z</dcterms:created>
  <dcterms:modified xsi:type="dcterms:W3CDTF">2015-08-24T16:33:43Z</dcterms:modified>
</cp:coreProperties>
</file>