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78F352-89F6-4755-AF26-0DA7A006DAC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7D73B4-9C36-429A-98AA-49A3A6C30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8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black"/>
                </a:solidFill>
              </a:rPr>
              <a:pPr/>
              <a:t>07.01.2016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7972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white"/>
                </a:solidFill>
              </a:rPr>
              <a:pPr/>
              <a:t>07.01.2016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1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white"/>
                </a:solidFill>
              </a:rPr>
              <a:pPr/>
              <a:t>07.01.2016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38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black"/>
                </a:solidFill>
              </a:rPr>
              <a:pPr/>
              <a:t>07.01.2016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21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white"/>
                </a:solidFill>
              </a:rPr>
              <a:pPr/>
              <a:t>07.01.2016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42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black"/>
                </a:solidFill>
              </a:rPr>
              <a:pPr/>
              <a:t>07.01.2016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53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black"/>
                </a:solidFill>
              </a:rPr>
              <a:pPr/>
              <a:t>07.01.2016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3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78F352-89F6-4755-AF26-0DA7A006DAC5}" type="datetimeFigureOut">
              <a:rPr lang="ru-RU" smtClean="0">
                <a:solidFill>
                  <a:prstClr val="white"/>
                </a:solidFill>
              </a:rPr>
              <a:pPr/>
              <a:t>07.01.2016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7D73B4-9C36-429A-98AA-49A3A6C300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black"/>
                </a:solidFill>
              </a:rPr>
              <a:pPr/>
              <a:t>07.01.2016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88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>
                <a:solidFill>
                  <a:prstClr val="black"/>
                </a:solidFill>
              </a:rPr>
              <a:pPr/>
              <a:t>07.01.2016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78F352-89F6-4755-AF26-0DA7A006DAC5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7D73B4-9C36-429A-98AA-49A3A6C300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78F352-89F6-4755-AF26-0DA7A006DAC5}" type="datetimeFigureOut">
              <a:rPr lang="ru-RU" smtClean="0">
                <a:solidFill>
                  <a:prstClr val="black"/>
                </a:solidFill>
              </a:rPr>
              <a:pPr/>
              <a:t>07.01.2016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7D73B4-9C36-429A-98AA-49A3A6C300F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0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" TargetMode="External"/><Relationship Id="rId2" Type="http://schemas.openxmlformats.org/officeDocument/2006/relationships/hyperlink" Target="http://www.gto-normy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&#1043;&#1086;&#1090;&#1086;&#1074;_&#1082;_&#1090;&#1088;&#1091;&#1076;&#1091;_&#1080;_&#1086;&#1073;&#1086;&#1088;&#1086;&#1085;&#1077;_&#1057;&#1057;&#1057;&#1056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651" y="204577"/>
            <a:ext cx="44310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 Т О- 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86916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Готов к труду и обороне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98644"/>
            <a:ext cx="3721596" cy="267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12" y="1774237"/>
            <a:ext cx="3707904" cy="27809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26093" y="476672"/>
            <a:ext cx="4815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уть к успеху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6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811" y="1386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54" y="1032019"/>
            <a:ext cx="2225592" cy="220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10" y="3573016"/>
            <a:ext cx="238310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3418" y="1124744"/>
            <a:ext cx="4572000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pPr lvl="0">
              <a:spcBef>
                <a:spcPct val="20000"/>
              </a:spcBef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такими знаками отличия даст бонусы при поступлении в высшие учебные заведения.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05189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Знаки отличия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811" y="1386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0518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Как стать успешным?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2286"/>
            <a:ext cx="54726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Здоровый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жизненный стиль – это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современно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Ч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тобы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добиться успеха, нужно ответственно относиться к собственной жизни 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здоровью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Успех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 жизни и «вредные» привычки –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несовместимы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ажно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заниматься физической культурой, спортом, вести здоровый образ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жизни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Физическая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культура и спорт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дисциплинируют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воспитывают настойчивость в достижении целей.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813300"/>
            <a:ext cx="2973313" cy="216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3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811" y="1386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0518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Интернет - ресурсы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Trebuchet MS"/>
                <a:hlinkClick r:id="rId2"/>
              </a:rPr>
              <a:t>http://www.gto-normy.ru/</a:t>
            </a:r>
            <a:endParaRPr lang="ru-RU" b="1" dirty="0">
              <a:latin typeface="Trebuchet MS"/>
            </a:endParaRPr>
          </a:p>
          <a:p>
            <a:pPr lvl="0"/>
            <a:r>
              <a:rPr lang="en-US" b="1" dirty="0">
                <a:latin typeface="Trebuchet MS"/>
                <a:hlinkClick r:id="rId3"/>
              </a:rPr>
              <a:t>https://yandex.ru/images/search?text</a:t>
            </a:r>
            <a:endParaRPr lang="ru-RU" b="1" dirty="0">
              <a:latin typeface="Trebuchet MS"/>
            </a:endParaRPr>
          </a:p>
          <a:p>
            <a:pPr lvl="0"/>
            <a:r>
              <a:rPr lang="en-US" b="1" dirty="0" smtClean="0">
                <a:latin typeface="Trebuchet MS"/>
                <a:hlinkClick r:id="rId4"/>
              </a:rPr>
              <a:t>https</a:t>
            </a:r>
            <a:r>
              <a:rPr lang="en-US" b="1" dirty="0">
                <a:latin typeface="Trebuchet MS"/>
                <a:hlinkClick r:id="rId4"/>
              </a:rPr>
              <a:t>://ru.wikipedia.org/wiki/</a:t>
            </a:r>
            <a:r>
              <a:rPr lang="ru-RU" b="1" dirty="0" err="1">
                <a:latin typeface="Trebuchet MS"/>
                <a:hlinkClick r:id="rId4"/>
              </a:rPr>
              <a:t>Готов_к_труду_и_обороне_СССР</a:t>
            </a:r>
            <a:endParaRPr lang="ru-RU" b="1" dirty="0">
              <a:latin typeface="Trebuchet MS"/>
            </a:endParaRPr>
          </a:p>
          <a:p>
            <a:pPr lvl="0"/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853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1268" y="1277481"/>
            <a:ext cx="4302224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7030A0"/>
                </a:solidFill>
                <a:latin typeface="Calibri"/>
              </a:rPr>
              <a:t>Общероссийское </a:t>
            </a:r>
            <a:r>
              <a:rPr lang="ru-RU" sz="2800" b="1" dirty="0" smtClean="0">
                <a:solidFill>
                  <a:srgbClr val="7030A0"/>
                </a:solidFill>
                <a:latin typeface="Calibri"/>
              </a:rPr>
              <a:t>движение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Calibri"/>
              </a:rPr>
              <a:t>«Готов к труду и обороне» -  программа физкультурной подготовки.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7367" y="260648"/>
            <a:ext cx="5176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 такое Г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490" y="4437112"/>
            <a:ext cx="3781599" cy="225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44" y="1300656"/>
            <a:ext cx="3816424" cy="25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70892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 Г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57" y="840752"/>
            <a:ext cx="3809679" cy="260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5" y="1196752"/>
            <a:ext cx="2778621" cy="182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4098253"/>
            <a:ext cx="4007827" cy="23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63267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Физкультурный парад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77481"/>
            <a:ext cx="8084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«От значка ГТО – к олимпийской медали!» </a:t>
            </a:r>
            <a:endParaRPr lang="ru-RU" sz="32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06861"/>
            <a:ext cx="3703003" cy="220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1628800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6B6149">
                  <a:lumMod val="75000"/>
                </a:srgbClr>
              </a:buClr>
              <a:buSzPct val="130000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4345" y="4293096"/>
            <a:ext cx="763284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Те, кто успешно проходили испытания и были награждены значком ГТО, имели льготу на поступление в специальное учебное заведение, по физкультуре и преимущественное право на участие в спортивных соревнованиях республиканского, всесоюзного и международного масштабах.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Комплекс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ГТО открыл дорогу в спорт миллионам юношей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девушек.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62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505" y="946829"/>
            <a:ext cx="3214393" cy="22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708778"/>
            <a:ext cx="1704033" cy="242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576" y="3726291"/>
            <a:ext cx="3440588" cy="233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67045"/>
            <a:ext cx="1784807" cy="25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0811" y="1386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3047" y="188640"/>
            <a:ext cx="5790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Плакаты Г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811" y="1386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389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 Т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 сегодня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97304"/>
            <a:ext cx="2952328" cy="420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1407564"/>
            <a:ext cx="4572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Calibri"/>
              </a:rPr>
              <a:t>     По </a:t>
            </a:r>
            <a:r>
              <a:rPr lang="ru-RU" sz="2500" b="1" dirty="0">
                <a:solidFill>
                  <a:srgbClr val="002060"/>
                </a:solidFill>
                <a:latin typeface="Calibri"/>
              </a:rPr>
              <a:t>Указу Президента </a:t>
            </a:r>
            <a:r>
              <a:rPr lang="ru-RU" sz="2500" b="1" dirty="0" smtClean="0">
                <a:solidFill>
                  <a:srgbClr val="002060"/>
                </a:solidFill>
                <a:latin typeface="Calibri"/>
              </a:rPr>
              <a:t>РФ</a:t>
            </a:r>
          </a:p>
          <a:p>
            <a:pPr lvl="0">
              <a:spcBef>
                <a:spcPct val="2000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500" b="1" dirty="0">
                <a:solidFill>
                  <a:srgbClr val="002060"/>
                </a:solidFill>
                <a:latin typeface="Calibri"/>
              </a:rPr>
              <a:t>с 1 сентября 2014 года 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33980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811" y="1386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9509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Виды испытаний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rebuchet MS"/>
              </a:rPr>
              <a:t>ОБЯЗАТЕЛЬНЫЕ</a:t>
            </a:r>
            <a:r>
              <a:rPr lang="ru-RU" sz="1600" dirty="0" smtClean="0">
                <a:solidFill>
                  <a:prstClr val="black"/>
                </a:solidFill>
                <a:latin typeface="Trebuchet M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rebuchet MS"/>
              </a:rPr>
            </a:br>
            <a:endParaRPr lang="ru-RU" sz="1600" dirty="0" smtClean="0">
              <a:solidFill>
                <a:prstClr val="black"/>
              </a:solidFill>
              <a:latin typeface="Trebuchet MS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Челночный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3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 (сек) или бег на 30 м (сек)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передвижение 1 км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в длину с места толчком двумя ногами (см)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из виса на высокой перекладине или подтягивание из виса лёжа на низкой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перекладине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(кол-во раз)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 и разгибание рук в упоре лежа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(кол-во раз)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вперед из положения стоя с прямыми ногами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   (достать пол)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6742" y="1629966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теннисного мяча в цель (кол – во раз)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лыжах  (мин., сек.)  или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кросс по пересеченной местности 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без учета времени (м)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мяча 150 г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из пневматической винтовки.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</a:t>
            </a:r>
            <a:endParaRPr lang="ru-RU" sz="16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158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51000">
              <a:srgbClr val="FFC000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811" y="13866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112" y="1193452"/>
            <a:ext cx="5979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Clr>
                <a:srgbClr val="B13F9A"/>
              </a:buClr>
              <a:buSzPct val="73000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1 ступень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6-8 лет</a:t>
            </a:r>
          </a:p>
          <a:p>
            <a:pPr marL="274320" lvl="0" indent="-274320">
              <a:buClr>
                <a:srgbClr val="B13F9A"/>
              </a:buClr>
              <a:buSzPct val="73000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2 ступень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9-10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лет</a:t>
            </a:r>
          </a:p>
          <a:p>
            <a:pPr marL="274320" lvl="0" indent="-274320">
              <a:buClr>
                <a:srgbClr val="B13F9A"/>
              </a:buClr>
              <a:buSzPct val="73000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  3 ступень –11-12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лет</a:t>
            </a:r>
          </a:p>
          <a:p>
            <a:pPr marL="274320" lvl="0" indent="-274320">
              <a:buClr>
                <a:srgbClr val="B13F9A"/>
              </a:buClr>
              <a:buSzPct val="73000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     4 ступень –13-15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лет</a:t>
            </a:r>
          </a:p>
          <a:p>
            <a:pPr marL="274320" lvl="0" indent="-274320">
              <a:buClr>
                <a:srgbClr val="B13F9A"/>
              </a:buClr>
              <a:buSzPct val="73000"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        5 ступень –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16-17 лет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6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–  18 – 29 лет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7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–  30 – 39 лет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8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–  40 – 49 лет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9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–  50 – 59 лет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10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– 60 – 69 лет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11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– 70 лет и старше.</a:t>
            </a:r>
          </a:p>
          <a:p>
            <a:pPr marL="274320" lvl="0" indent="-274320">
              <a:buClr>
                <a:srgbClr val="B13F9A"/>
              </a:buClr>
              <a:buSzPct val="73000"/>
            </a:pPr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63571"/>
            <a:ext cx="4706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Ступени Г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 О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132" y="4221088"/>
            <a:ext cx="3681959" cy="24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69" y="1194568"/>
            <a:ext cx="3786883" cy="23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</TotalTime>
  <Words>357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Открытая</vt:lpstr>
      <vt:lpstr>1_Открытая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Лена</cp:lastModifiedBy>
  <cp:revision>22</cp:revision>
  <dcterms:created xsi:type="dcterms:W3CDTF">2015-08-27T09:48:57Z</dcterms:created>
  <dcterms:modified xsi:type="dcterms:W3CDTF">2016-01-07T11:43:01Z</dcterms:modified>
</cp:coreProperties>
</file>