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56" r:id="rId2"/>
    <p:sldId id="265" r:id="rId3"/>
    <p:sldId id="267" r:id="rId4"/>
    <p:sldId id="272" r:id="rId5"/>
    <p:sldId id="283" r:id="rId6"/>
    <p:sldId id="285" r:id="rId7"/>
    <p:sldId id="284" r:id="rId8"/>
    <p:sldId id="259" r:id="rId9"/>
    <p:sldId id="266" r:id="rId10"/>
    <p:sldId id="260" r:id="rId11"/>
    <p:sldId id="257" r:id="rId12"/>
    <p:sldId id="261" r:id="rId13"/>
    <p:sldId id="276" r:id="rId14"/>
    <p:sldId id="277" r:id="rId15"/>
    <p:sldId id="278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31986-560F-47A8-BA45-9E2C06584EA1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642D-74EA-496E-BF6E-BAF5F716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70721DC-50FA-4003-8685-2F3127F99720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32EF-A0D0-4030-9026-012EB647B132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9E3C-34B1-4B49-A5D2-F762E0F55D87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F337-833B-4301-BF83-9DDEBB8646F9}" type="datetime1">
              <a:rPr lang="ru-RU" smtClean="0"/>
              <a:t>07.01.2016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60AA-2FD0-4857-82AA-A10E4934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06712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92CA-92B2-47E0-87EA-593E4E1E57BE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5656-D53F-432D-9E68-7676D79654DE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B9E4-AA5A-4847-AF3D-103F696808BB}" type="datetime1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7E28-60A0-42AD-9103-6C111158BA12}" type="datetime1">
              <a:rPr lang="ru-RU" smtClean="0"/>
              <a:t>07.01.2016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53EA-45D9-4D93-B29C-C439DCBB739F}" type="datetime1">
              <a:rPr lang="ru-RU" smtClean="0"/>
              <a:t>07.01.2016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8175-EE7D-499F-A0E1-D3AF6CF66A56}" type="datetime1">
              <a:rPr lang="ru-RU" smtClean="0"/>
              <a:t>07.01.2016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6C97-E699-4F6A-A0BB-397BB2B0BE74}" type="datetime1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CF8F-9AD6-4362-A4E7-22FA8FA9B433}" type="datetime1">
              <a:rPr lang="ru-RU" smtClean="0"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1EF05A9-1EE6-4C5C-B916-C69E01F1AA68}" type="datetime1">
              <a:rPr lang="ru-RU" smtClean="0"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BB434F0-AF55-45E1-B534-134F0FD64D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.gov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kn.gov.ru/pages/main/young_people/4080/index.s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84682" y="3012902"/>
            <a:ext cx="4847038" cy="2654497"/>
          </a:xfrm>
        </p:spPr>
        <p:txBody>
          <a:bodyPr/>
          <a:lstStyle/>
          <a:p>
            <a:r>
              <a:rPr lang="ru-RU" dirty="0" smtClean="0"/>
              <a:t>Всероссийский Интернет –урок «Имею право знать!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5486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hlinkClick r:id="rId2"/>
              </a:rPr>
              <a:t>http://www.fskn.gov.ru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7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95963" y="260350"/>
            <a:ext cx="2514600" cy="1743075"/>
            <a:chOff x="192" y="576"/>
            <a:chExt cx="1584" cy="109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864" y="1152"/>
              <a:ext cx="912" cy="460"/>
            </a:xfrm>
            <a:prstGeom prst="rect">
              <a:avLst/>
            </a:prstGeom>
            <a:gradFill rotWithShape="0">
              <a:gsLst>
                <a:gs pos="0">
                  <a:srgbClr val="CFCFFF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400" b="1"/>
                <a:t>яды-токсины разрушают тело и разум</a:t>
              </a:r>
              <a:endParaRPr lang="ru-RU" sz="1400"/>
            </a:p>
          </p:txBody>
        </p:sp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76"/>
              <a:ext cx="638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2565400"/>
            <a:ext cx="3276600" cy="1524000"/>
            <a:chOff x="144" y="2832"/>
            <a:chExt cx="2064" cy="960"/>
          </a:xfrm>
        </p:grpSpPr>
        <p:sp>
          <p:nvSpPr>
            <p:cNvPr id="10253" name="Text Box 14"/>
            <p:cNvSpPr txBox="1">
              <a:spLocks noChangeArrowheads="1"/>
            </p:cNvSpPr>
            <p:nvPr/>
          </p:nvSpPr>
          <p:spPr bwMode="auto">
            <a:xfrm>
              <a:off x="672" y="2880"/>
              <a:ext cx="1536" cy="594"/>
            </a:xfrm>
            <a:prstGeom prst="rect">
              <a:avLst/>
            </a:prstGeom>
            <a:gradFill rotWithShape="0">
              <a:gsLst>
                <a:gs pos="0">
                  <a:srgbClr val="CFCFFF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400" b="1"/>
                <a:t>В результате приема наркотиков                         впоследствии наркоман испытывает страдания</a:t>
              </a:r>
              <a:endParaRPr lang="ru-RU" sz="1400"/>
            </a:p>
          </p:txBody>
        </p:sp>
        <p:pic>
          <p:nvPicPr>
            <p:cNvPr id="1025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32"/>
              <a:ext cx="45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55650" y="908050"/>
            <a:ext cx="3819525" cy="1890713"/>
            <a:chOff x="1584" y="3051"/>
            <a:chExt cx="2406" cy="1191"/>
          </a:xfrm>
        </p:grpSpPr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1584" y="3648"/>
              <a:ext cx="1248" cy="594"/>
            </a:xfrm>
            <a:prstGeom prst="rect">
              <a:avLst/>
            </a:prstGeom>
            <a:gradFill rotWithShape="0">
              <a:gsLst>
                <a:gs pos="0">
                  <a:srgbClr val="C6C6F7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400" b="1"/>
                <a:t>Наркоман разрушает не только себя, но и своих близких</a:t>
              </a:r>
              <a:endParaRPr lang="ru-RU" sz="1400"/>
            </a:p>
          </p:txBody>
        </p:sp>
        <p:pic>
          <p:nvPicPr>
            <p:cNvPr id="1025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51"/>
              <a:ext cx="1206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23850" y="4221163"/>
            <a:ext cx="3505200" cy="1552575"/>
            <a:chOff x="96" y="1680"/>
            <a:chExt cx="2208" cy="978"/>
          </a:xfrm>
        </p:grpSpPr>
        <p:sp>
          <p:nvSpPr>
            <p:cNvPr id="10249" name="Text Box 25"/>
            <p:cNvSpPr txBox="1">
              <a:spLocks noChangeArrowheads="1"/>
            </p:cNvSpPr>
            <p:nvPr/>
          </p:nvSpPr>
          <p:spPr bwMode="auto">
            <a:xfrm>
              <a:off x="96" y="2064"/>
              <a:ext cx="1296" cy="594"/>
            </a:xfrm>
            <a:prstGeom prst="rect">
              <a:avLst/>
            </a:prstGeom>
            <a:gradFill rotWithShape="0">
              <a:gsLst>
                <a:gs pos="0">
                  <a:srgbClr val="CECEFF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400" b="1"/>
                <a:t>яды-токсины разрушают личность и это путь к деградации</a:t>
              </a:r>
              <a:endParaRPr lang="ru-RU" sz="1400"/>
            </a:p>
          </p:txBody>
        </p:sp>
        <p:pic>
          <p:nvPicPr>
            <p:cNvPr id="10250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80"/>
              <a:ext cx="110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140201" y="4222750"/>
            <a:ext cx="3633788" cy="2281238"/>
            <a:chOff x="3792" y="816"/>
            <a:chExt cx="2289" cy="1437"/>
          </a:xfrm>
        </p:grpSpPr>
        <p:pic>
          <p:nvPicPr>
            <p:cNvPr id="10247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816"/>
              <a:ext cx="150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29"/>
            <p:cNvSpPr txBox="1">
              <a:spLocks noChangeArrowheads="1"/>
            </p:cNvSpPr>
            <p:nvPr/>
          </p:nvSpPr>
          <p:spPr bwMode="auto">
            <a:xfrm>
              <a:off x="4833" y="1793"/>
              <a:ext cx="1248" cy="46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1400" b="1" dirty="0"/>
                <a:t>Наркотик это   ЯД,  приводящий  к смерти</a:t>
              </a:r>
              <a:endParaRPr lang="ru-RU" sz="1400" dirty="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z="4000" smtClean="0"/>
              <a:t>10</a:t>
            </a:fld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14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252" y="151835"/>
            <a:ext cx="5328592" cy="636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2360" y="2348880"/>
            <a:ext cx="6048375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«Если мы не разрушим наступления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наркотиков,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то наркотики разрушат нас»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                              Ричард Никсон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69608" y="6168103"/>
            <a:ext cx="2133600" cy="365125"/>
          </a:xfrm>
        </p:spPr>
        <p:txBody>
          <a:bodyPr/>
          <a:lstStyle/>
          <a:p>
            <a:pPr>
              <a:defRPr/>
            </a:pPr>
            <a:fld id="{B60560AA-2FD0-4857-82AA-A10E4934DB0B}" type="slidenum">
              <a:rPr lang="ru-RU" sz="4000" smtClean="0"/>
              <a:pPr>
                <a:defRPr/>
              </a:pPr>
              <a:t>11</a:t>
            </a:fld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71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Тропинка,</a:t>
            </a:r>
          </a:p>
          <a:p>
            <a:pPr lvl="0"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ведущая к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бездне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9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Влияние наркомании на детскую преступность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3804821"/>
            <a:ext cx="4453880" cy="25607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/>
              <a:t>  </a:t>
            </a:r>
            <a:endParaRPr lang="ru-RU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/>
              <a:t>   </a:t>
            </a:r>
            <a:r>
              <a:rPr lang="ru-RU" sz="2000" dirty="0" smtClean="0"/>
              <a:t>Уровень заболеваемости наркоманией и употребляющих наркотические средства несовершеннолетних осужденных, содержащихся в воспитательных колониях в 10  -  12  раз превышает показатели по России и определяется в   37,5 на 1000</a:t>
            </a: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Среди несовершеннолетних осужденных, содержащихся в воспитательных колониях  ГУИН  Минюста России их количество составляет свыше 8 тысяч (или  от 30 до 35 %) от общей численности.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1737821" cy="25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49080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7287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АДМИНИСТРАТИВНАЯ ОТВЕТСТВЕННОСТЬ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472514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57447"/>
              </p:ext>
            </p:extLst>
          </p:nvPr>
        </p:nvGraphicFramePr>
        <p:xfrm>
          <a:off x="179512" y="877655"/>
          <a:ext cx="8712968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6.8. </a:t>
                      </a: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Незаконный оборот наркотических средств, психотропных веществ или их аналогов</a:t>
                      </a:r>
                      <a:endParaRPr lang="ru-RU" sz="1400" u="sng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Незаконные приобретение, хранение, перевозка, изготовление, переработка без цели сбыта наркотических средств, психотропных веществ или их аналогов 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в размере от пяти до десяти минимальных размеров оплаты труда или административный арест на срок до пятнадцати суток.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добровольно сдавшее приобретенные без цели сбыта наркотические средства или психотропные вещества, а также их аналоги, освобождается от административной ответственности за данное административное правонарушение.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6.9</a:t>
                      </a: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Потребление наркотических средств или психотропных веществ без назначения врача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в размере от пяти до десяти минимальных размеров оплаты труда или административный арест на срок до пятнадцати суток.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добровольно обратившееся в лечебно-профилактическое учреждение для лечения в связи с потреблением наркотических средств или психотропных веществ без назначения врача, освобождается от административной ответственности за данное правонарушение.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6.13. </a:t>
                      </a:r>
                      <a:r>
                        <a:rPr lang="ru-RU" sz="1400" b="1" i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наркотических средств, психотропных веществ или их </a:t>
                      </a:r>
                      <a:r>
                        <a:rPr lang="ru-RU" sz="1400" b="1" i="0" u="sng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прекурсоров</a:t>
                      </a:r>
                      <a:endParaRPr lang="ru-RU" sz="1400" u="sng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двадцати до двадцати пяти минимальных размеров оплаты труда с конфискацией рекламной продукции и оборудования, использованного для ее изготовления, или без таковой.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77362"/>
              </p:ext>
            </p:extLst>
          </p:nvPr>
        </p:nvGraphicFramePr>
        <p:xfrm>
          <a:off x="179512" y="877655"/>
          <a:ext cx="8712968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20.20. Распитие пива и напитков, изготавливаемых на его основе, алкогольной и спиртосодержащей продукции либо потребление наркотических средств или психотропных веществ в общественных местах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sng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sng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sng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 от одного до пятнадцати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минимальных размеров оплаты труда.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20.22. Появление в состоянии опьянения несовершеннолетних, а равно распитие ими пива и напитков, изготавливаемых на его основе, алкогольной и спиртосодержащей продукции, потребление ими наркотических средств или психотропных веществ в общественных местах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Наложение административного штрафа на родителей или иных законных представителей несовершеннолетних в размере от трех до пяти минимальных размеров оплаты труда.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1617" y="188640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АДМИНИСТРАТИВНАЯ ОТВЕТСТВЕННОСТЬ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347" y="188640"/>
            <a:ext cx="341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УГОЛОВНАЯ  ОТВЕТСТВЕННОСТЬ</a:t>
            </a:r>
            <a:endParaRPr lang="ru-RU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10040"/>
              </p:ext>
            </p:extLst>
          </p:nvPr>
        </p:nvGraphicFramePr>
        <p:xfrm>
          <a:off x="179512" y="877654"/>
          <a:ext cx="8712968" cy="562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608512"/>
              </a:tblGrid>
              <a:tr h="4917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</a:tr>
              <a:tr h="1535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228.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Незаконные приобретение, хранение, перевозка, изготовление, переработка наркотических средств, психотропных веществ или их аналогов</a:t>
                      </a:r>
                      <a:endParaRPr lang="ru-RU" sz="1000" b="1" i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 в размере до сорока тысяч рублей или в размере заработной платы или иного дохода осужденного за период до трех месяцев, либо исправительные работы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срок до двух лет, либо лишение свободы на срок до трех лет.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0048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230.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Склонение к потреблению наркотических средств или психотропных веществ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Ограничение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свободы на срок до трех лет, либо арест на срок до шести месяцев, либо лишение свободы на срок до пяти лет.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978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231.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Незаконное культивирование запрещенных к возделыванию растений, содержащих наркотические вещества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размере до трехсот тысяч рублей или в размере заработной платы или иного дохода осужденного за период до двух лет, либо лишение свободы на срок до двух лет.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978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234.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Незаконный оборот сильнодействующих или ядовитых веществ в целях сбыта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Штрафом в размере до сорока тысяч рублей или в размере заработной платы или иного дохода осужденного за период до трех месяцев, либо обязательные работы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срок до ста восьмидесяти часов, либо исправительные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на срок до одного года, либо лишением свободы на срок до трех лет.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00063" y="357188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Что же такое наркомания? </a:t>
            </a: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Образно говоря – это </a:t>
            </a:r>
            <a:endParaRPr lang="en-US" sz="2400">
              <a:latin typeface="Tahoma" pitchFamily="34" charset="0"/>
            </a:endParaRPr>
          </a:p>
          <a:p>
            <a:r>
              <a:rPr lang="ru-RU" sz="2400" b="1" u="sng">
                <a:solidFill>
                  <a:srgbClr val="281302"/>
                </a:solidFill>
                <a:latin typeface="Tahoma" pitchFamily="34" charset="0"/>
              </a:rPr>
              <a:t>дорога на кладбище</a:t>
            </a:r>
            <a:r>
              <a:rPr lang="ru-RU" sz="2400">
                <a:solidFill>
                  <a:srgbClr val="281302"/>
                </a:solidFill>
                <a:latin typeface="Tahoma" pitchFamily="34" charset="0"/>
              </a:rPr>
              <a:t>, </a:t>
            </a:r>
            <a:endParaRPr lang="en-US" sz="2400">
              <a:solidFill>
                <a:srgbClr val="281302"/>
              </a:solidFill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возможно, </a:t>
            </a:r>
            <a:r>
              <a:rPr lang="ru-RU" sz="2400" b="1">
                <a:solidFill>
                  <a:srgbClr val="161616"/>
                </a:solidFill>
                <a:latin typeface="Tahoma" pitchFamily="34" charset="0"/>
              </a:rPr>
              <a:t>с одной остановкой </a:t>
            </a:r>
            <a:endParaRPr lang="en-US" sz="2400" b="1">
              <a:solidFill>
                <a:srgbClr val="161616"/>
              </a:solidFill>
              <a:latin typeface="Tahoma" pitchFamily="34" charset="0"/>
            </a:endParaRPr>
          </a:p>
          <a:p>
            <a:r>
              <a:rPr lang="ru-RU" sz="2400" b="1">
                <a:solidFill>
                  <a:srgbClr val="161616"/>
                </a:solidFill>
                <a:latin typeface="Tahoma" pitchFamily="34" charset="0"/>
              </a:rPr>
              <a:t>за колючей проволокой,</a:t>
            </a:r>
            <a:r>
              <a:rPr lang="ru-RU" sz="2400">
                <a:solidFill>
                  <a:srgbClr val="161616"/>
                </a:solidFill>
                <a:latin typeface="Tahoma" pitchFamily="34" charset="0"/>
              </a:rPr>
              <a:t> </a:t>
            </a:r>
            <a:endParaRPr lang="en-US" sz="2400">
              <a:solidFill>
                <a:srgbClr val="161616"/>
              </a:solidFill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и </a:t>
            </a:r>
            <a:r>
              <a:rPr lang="ru-RU" sz="2400" b="1" u="sng">
                <a:solidFill>
                  <a:srgbClr val="FF3300"/>
                </a:solidFill>
                <a:latin typeface="Tahoma" pitchFamily="34" charset="0"/>
              </a:rPr>
              <a:t>мы должны это понимать</a:t>
            </a:r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, </a:t>
            </a: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ru-RU" sz="2400" b="1">
                <a:latin typeface="Tahoma" pitchFamily="34" charset="0"/>
              </a:rPr>
              <a:t>как бы это не было страшно.</a:t>
            </a:r>
            <a:r>
              <a:rPr lang="ru-RU" sz="2400">
                <a:latin typeface="Tahoma" pitchFamily="34" charset="0"/>
              </a:rPr>
              <a:t> 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714375" y="3643313"/>
            <a:ext cx="1857375" cy="1857375"/>
          </a:xfrm>
          <a:prstGeom prst="curvedRightArrow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3111611">
            <a:off x="5758656" y="827882"/>
            <a:ext cx="1814513" cy="1536700"/>
          </a:xfrm>
          <a:prstGeom prst="curvedDownArrow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accent3">
                    <a:lumMod val="8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16</a:t>
            </a:fld>
            <a:endParaRPr lang="ru-RU"/>
          </a:p>
        </p:txBody>
      </p:sp>
      <p:pic>
        <p:nvPicPr>
          <p:cNvPr id="3074" name="Picture 2" descr="http://vizhitlyuboicenoi.ru/wp-content/uploads/2010/11/narkotik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98" y="3140968"/>
            <a:ext cx="4600617" cy="30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17</a:t>
            </a:fld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2300" y="146050"/>
            <a:ext cx="5981700" cy="1211263"/>
          </a:xfrm>
        </p:spPr>
        <p:txBody>
          <a:bodyPr/>
          <a:lstStyle/>
          <a:p>
            <a:r>
              <a:rPr lang="ru-RU" dirty="0">
                <a:solidFill>
                  <a:srgbClr val="1818FF"/>
                </a:solidFill>
              </a:rPr>
              <a:t> Мир в наших руках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28625" y="1357313"/>
            <a:ext cx="4286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"Болезнь легче предупредить, чем лечить" </a:t>
            </a:r>
            <a:r>
              <a:rPr lang="ru-RU" b="1">
                <a:latin typeface="Tahoma" pitchFamily="34" charset="0"/>
              </a:rPr>
              <a:t>- это золотое правило медицины приобретает особое значение, когда речь заходит о  наркомании.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284663" y="38608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ahoma" pitchFamily="34" charset="0"/>
              </a:rPr>
              <a:t>Опускать руки не стоит.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ahoma" pitchFamily="34" charset="0"/>
              </a:rPr>
              <a:t>Попробуем вместе,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ahoma" pitchFamily="34" charset="0"/>
              </a:rPr>
              <a:t>объединив усилия,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ahoma" pitchFamily="34" charset="0"/>
              </a:rPr>
              <a:t> спасти наш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Tahoma" pitchFamily="34" charset="0"/>
              </a:rPr>
              <a:t>  МИР!</a:t>
            </a:r>
            <a:endParaRPr lang="ru-RU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dirty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811017"/>
            <a:ext cx="2512389" cy="200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596505" cy="19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95288" y="357166"/>
            <a:ext cx="7273056" cy="53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Наркомания,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наркотики,</a:t>
            </a:r>
            <a:r>
              <a:rPr lang="ru-RU" sz="2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дети…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За каждым из этих слов бесконечные вереницы судеб, мучительная боль, искалеченная жизнь.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Мы не верим в то, что это может случиться с нами.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Не замечаем подростков, идущих на встречу с тоскливыми недобрыми глазами, в которых отражается пустота.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Не слышим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историй, о которых так много говорят все вокруг.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0" y="4071938"/>
            <a:ext cx="4143375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Средний возраст вовлечения в наркотическую зависимость – 13-14  лет;</a:t>
            </a:r>
          </a:p>
          <a:p>
            <a:pPr>
              <a:defRPr/>
            </a:pPr>
            <a:r>
              <a:rPr lang="ru-RU" dirty="0"/>
              <a:t>средняя продолжительность жизни наркомана – 5-7 лет;</a:t>
            </a:r>
          </a:p>
          <a:p>
            <a:pPr>
              <a:defRPr/>
            </a:pPr>
            <a:r>
              <a:rPr lang="ru-RU" dirty="0"/>
              <a:t>90% наркоманов – </a:t>
            </a:r>
          </a:p>
          <a:p>
            <a:pPr>
              <a:defRPr/>
            </a:pPr>
            <a:r>
              <a:rPr lang="ru-RU" dirty="0"/>
              <a:t>                      ВИЧ-инфицированны;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90011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Что такое наркотики и наркомания?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3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3008313" cy="4691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 u="sng" dirty="0">
                <a:solidFill>
                  <a:srgbClr val="5B5B98"/>
                </a:solidFill>
              </a:rPr>
              <a:t>Наркотики – </a:t>
            </a:r>
          </a:p>
          <a:p>
            <a:pPr marL="0" indent="0">
              <a:buFontTx/>
              <a:buNone/>
            </a:pPr>
            <a:r>
              <a:rPr lang="ru-RU" sz="1800" dirty="0"/>
              <a:t>это химические вещества, которые изменяют сознание человека и вызывают психическую  и физиологическую зависимость.</a:t>
            </a:r>
          </a:p>
          <a:p>
            <a:pPr marL="0" indent="0">
              <a:buFontTx/>
              <a:buNone/>
            </a:pPr>
            <a:endParaRPr lang="ru-RU" sz="1800" dirty="0"/>
          </a:p>
          <a:p>
            <a:pPr marL="0" indent="0">
              <a:buFontTx/>
              <a:buNone/>
            </a:pPr>
            <a:r>
              <a:rPr lang="ru-RU" sz="1800" b="1" u="sng" dirty="0">
                <a:solidFill>
                  <a:srgbClr val="5B5B98"/>
                </a:solidFill>
              </a:rPr>
              <a:t>Наркомания – </a:t>
            </a:r>
            <a:r>
              <a:rPr lang="ru-RU" sz="1800" dirty="0"/>
              <a:t>болезненное пристрастие  к наркотикам, связанное с развитием  психологической и физиологической зависимости к этим веществам.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3" y="1785938"/>
            <a:ext cx="371475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Нарушают деятельность всех органов и систем человеческого организма;</a:t>
            </a:r>
          </a:p>
          <a:p>
            <a:pPr>
              <a:defRPr/>
            </a:pPr>
            <a:r>
              <a:rPr lang="ru-RU" dirty="0"/>
              <a:t>приводят к деградации личности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14750" y="2357438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71875" y="5072063"/>
            <a:ext cx="10715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000" smtClean="0"/>
              <a:t>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4</a:t>
            </a:fld>
            <a:endParaRPr lang="ru-RU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01625" y="1600200"/>
            <a:ext cx="4168775" cy="44989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Несколько тысяч лет назад человечество узнало о наркотических веществах .</a:t>
            </a:r>
          </a:p>
          <a:p>
            <a:pPr eaLnBrk="1" hangingPunct="1">
              <a:defRPr/>
            </a:pPr>
            <a:r>
              <a:rPr lang="ru-RU" sz="1600" dirty="0" smtClean="0"/>
              <a:t>Древние римляне использовали маковое снадобье , в Древней Азии известен был маковый сок в Африке употребляли кат в Южной Америке листья коки .</a:t>
            </a:r>
          </a:p>
          <a:p>
            <a:pPr eaLnBrk="1" hangingPunct="1">
              <a:defRPr/>
            </a:pPr>
            <a:r>
              <a:rPr lang="ru-RU" sz="1600" dirty="0" smtClean="0"/>
              <a:t>1952 год – выделен в чистом виде </a:t>
            </a:r>
            <a:r>
              <a:rPr lang="ru-RU" sz="1600" b="1" i="1" dirty="0" smtClean="0">
                <a:solidFill>
                  <a:schemeClr val="hlink"/>
                </a:solidFill>
              </a:rPr>
              <a:t>морфий .</a:t>
            </a:r>
          </a:p>
        </p:txBody>
      </p:sp>
      <p:pic>
        <p:nvPicPr>
          <p:cNvPr id="8197" name="Picture 5" descr="so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4412877"/>
            <a:ext cx="1879824" cy="204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75656" y="333375"/>
            <a:ext cx="697778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b="1" i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Экскурс в историю наркомании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56460" y="4725143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457200">
              <a:spcBef>
                <a:spcPct val="20000"/>
              </a:spcBef>
              <a:buClr>
                <a:srgbClr val="93A299"/>
              </a:buClr>
              <a:buSzPct val="95000"/>
              <a:buFont typeface="Rage Italic" pitchFamily="66" charset="0"/>
              <a:buChar char="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Сегодня люди продолжают употреблять наркотики :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93A299"/>
              </a:buClr>
              <a:buSzPct val="95000"/>
              <a:buFont typeface="Rage Italic" pitchFamily="66" charset="0"/>
              <a:buChar char="0"/>
              <a:defRPr/>
            </a:pPr>
            <a:r>
              <a:rPr lang="ru-RU" sz="1600" b="1" i="1" dirty="0">
                <a:solidFill>
                  <a:srgbClr val="CCCC00"/>
                </a:solidFill>
              </a:rPr>
              <a:t>- кокаин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93A299"/>
              </a:buClr>
              <a:buSzPct val="95000"/>
              <a:buFont typeface="Rage Italic" pitchFamily="66" charset="0"/>
              <a:buChar char="0"/>
              <a:defRPr/>
            </a:pPr>
            <a:r>
              <a:rPr lang="ru-RU" sz="1600" b="1" i="1" dirty="0">
                <a:solidFill>
                  <a:srgbClr val="CCCC00"/>
                </a:solidFill>
              </a:rPr>
              <a:t>- героин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93A299"/>
              </a:buClr>
              <a:buSzPct val="95000"/>
              <a:buFont typeface="Rage Italic" pitchFamily="66" charset="0"/>
              <a:buChar char="0"/>
              <a:defRPr/>
            </a:pPr>
            <a:r>
              <a:rPr lang="ru-RU" sz="1600" b="1" i="1" dirty="0">
                <a:solidFill>
                  <a:srgbClr val="CCCC00"/>
                </a:solidFill>
              </a:rPr>
              <a:t>- опий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93A299"/>
              </a:buClr>
              <a:buSzPct val="95000"/>
              <a:buFont typeface="Rage Italic" pitchFamily="66" charset="0"/>
              <a:buChar char="0"/>
              <a:defRPr/>
            </a:pPr>
            <a:r>
              <a:rPr lang="ru-RU" sz="1600" b="1" i="1" dirty="0">
                <a:solidFill>
                  <a:srgbClr val="CCCC00"/>
                </a:solidFill>
              </a:rPr>
              <a:t>- марихуану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4834"/>
            <a:ext cx="2553072" cy="191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 безопасности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05011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.    </a:t>
            </a:r>
            <a:r>
              <a:rPr lang="ru-RU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://www.fskn.gov.ru/pages/main/young_people/4080/index.shtml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2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66" y="1508274"/>
            <a:ext cx="4320480" cy="45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всём мире количество наркоманов оценивается в </a:t>
            </a:r>
          </a:p>
          <a:p>
            <a:r>
              <a:rPr lang="ru-RU" b="1" dirty="0" smtClean="0"/>
              <a:t>1 млрд</a:t>
            </a:r>
            <a:r>
              <a:rPr lang="ru-RU" dirty="0" smtClean="0"/>
              <a:t>. человек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93231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людей, употребляющих наркотики,  - </a:t>
            </a:r>
            <a:r>
              <a:rPr lang="ru-RU" b="1" dirty="0" smtClean="0"/>
              <a:t>18-22 года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93231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 средней продолжительности жизни наркоманов  </a:t>
            </a:r>
            <a:r>
              <a:rPr lang="ru-RU" b="1" dirty="0" smtClean="0"/>
              <a:t>с 40 до 25 лет.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3817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России на сегодняшний день по приблизительным подсчётам наркоманов около </a:t>
            </a:r>
          </a:p>
          <a:p>
            <a:r>
              <a:rPr lang="ru-RU" b="1" dirty="0" smtClean="0"/>
              <a:t>3 млн. </a:t>
            </a:r>
            <a:r>
              <a:rPr lang="ru-RU" dirty="0" smtClean="0"/>
              <a:t>человек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835696" y="1628800"/>
            <a:ext cx="79208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9187">
            <a:off x="1674750" y="4062698"/>
            <a:ext cx="9699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979">
            <a:off x="6499286" y="1654516"/>
            <a:ext cx="9699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960">
            <a:off x="6246464" y="4144101"/>
            <a:ext cx="9699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268" y="215642"/>
            <a:ext cx="85512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      Почему молодые люди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начинают употреблять наркотики?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787" y="1331476"/>
            <a:ext cx="183896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1. Ритуальность.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35532"/>
            <a:ext cx="488527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2. Отсутствие смысла и интереса в жизни.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27258"/>
            <a:ext cx="29637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3. Склонность к суициду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0761" y="2933831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dirty="0" smtClean="0"/>
              <a:t>4. Душевные переживания, которых очень много в молодом возрасте.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5483" y="3820398"/>
            <a:ext cx="246222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5. Давление группы.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69522" y="4324454"/>
            <a:ext cx="161775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6. Поиск себя.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910195"/>
            <a:ext cx="187889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7. Любопытство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81773" y="5426913"/>
            <a:ext cx="463986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8. Бегство от проблем в воображаемый мир.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8601" y="5928549"/>
            <a:ext cx="107253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9. Скука.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93507" y="6337719"/>
            <a:ext cx="485049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10. Стремление к свободе и независимости. 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34F0-AF55-45E1-B534-134F0FD64DBE}" type="slidenum">
              <a:rPr lang="ru-RU" smtClean="0"/>
              <a:t>7</a:t>
            </a:fld>
            <a:endParaRPr lang="ru-RU"/>
          </a:p>
        </p:txBody>
      </p:sp>
      <p:sp>
        <p:nvSpPr>
          <p:cNvPr id="14" name="AutoShape 2" descr="data:image/jpeg;base64,/9j/4AAQSkZJRgABAQAAAQABAAD/2wCEAAkGBhQSERUUEhQVFRUWFxQXFxgVFBsXFRcVFBgVFBgYFhgXHCYeGBklGhcWHy8gIycpLCwsFh4xNTAqNSYsLCkBCQoKDgwOGg8PGikiHCUsLCkpLCktKykpKSwsKSkpLCwsLCotKSksKSksKSksKSkqKSk0KSwsKSwpLCkpLCksLP/AABEIAJ8BPgMBIgACEQEDEQH/xAAcAAABBQEBAQAAAAAAAAAAAAAAAgMEBQYHAQj/xABLEAACAQIDBgQDAgoGCAYDAAABAgMAEQQSIQUGEzFBUQciYXEygZEUoSMzQlJic7HB0fAVJIKSorIINDVTVHKz4Rdjk8LD8SVDZP/EABkBAQADAQEAAAAAAAAAAAAAAAABAgMEBf/EADQRAAICAAMEBwcDBQAAAAAAAAABAhEDEiExQZHwE1FhgaGx0QQiMkJxweEUUmIjM2OSsv/aAAwDAQACEQMRAD8A4lJIbnU8z1pPEPc/WiTmfc0mgFcQ9z9aOIe5+tJotQCuIe5+tHEPc/Wk0UAriHufrRxD3P1pNFAK4h7n60cQ9z9aTRQCuIe5+tHEPc/Wk2ooBXEPc/WjiHufrSaKAVxD3P1o4h7n60migFcQ9z9aOIe5+tJtRQCuIe5+tHEPc/Wk079mb81unQ9eVBQjiHufrRxD3P1oeMg2IIPqK8tQHvEPc/WvSxHU/Wi9tND/AD61451/7WoA4h7n61Z7KxpBFzVVUnAjzCpW0HT9lkSINB9BV1s7FIi3cIANLkC3auf4XbeUEAmwB627WPrUObbhbKpLZRc2JuCTyv7VpRm6uzseHx8LoGUIQeWii49NKyW1dlLI7PBZtbsotddNdKyWyt43hBA5XJCk6fz6VZYXeHI7txCWbKbqLLe2uluVWUaLLEp2L+z9LfdTLxVZ4XfECT4VuwZTYdGFifU61NwWzkcgocw6+lQ11nVDGiyn2fggZFzC6ggkd60u0dopAhZUS9tLgUjamJiw6aC79AOdYDam13kY3Py7VWKv6EYuImIx+M4jFmJJPyFVzMeQJt71605tYGmxWpzpCgD3NKW/WhJiPWnGs3LQ9qi0WG296j4lzbmefen2++o2K5D3qstgIsnM+5pNKk5n3NJrEg7f4DbrYTF4TENicPFMyzAAyIGIUopsCel7/Wunf+G2zP8AgcN/6S1g/wDRt/1TFfrk/wCmK1+2pD/Tezxc2OHxtxfQ24VrigKfxJ3FwEOy8VJFhIEdY7qyxgMpzLqD0qH4Rbk4HEbJglnwsMkjGa7vGCxyyyKLk9gAPlWp8V/9j4z9V/7lqD4If7Fw3vP/ANaSgOeb9+H0M23sLgsNGkEckCPJw1CgKrTF2tyzZVAHrau0bF3VwuEjEeHgjjUC2igsfVmPmY+pNZWRAd6FJ6bNJHvxyP2E1I8apCuxcSVJB/A8jY6zR9qAm75+HWF2hC6tEiS2PDmVQro/S5HxLfmp6eutcY8EN2oZ9oYiHFwpLw4W8sihgrrLGh0PXmK+idnteGMnU5EPr8IrjPhsRFt/abdCcRpcAgHEKdcxAH1oSlZ0r/w22Z/wOG/9Ja5z467o4PC7Pjkw2Giic4hFLRoFOUxzEi46XA+laPxf2pxNmSLEWUl4bMGHRwTYoxNcD/ojESizSM3UBmJ172LffaqucVtZpHBxJbEWnhTuUu0scI5b8GNTJLY2LKCFCAjldiPkDX09g9jYbDIqRxQxJooARVBJ0A9Sfqa4v4Ng4B8S2XjM6xCyGxQAuTmLcgbj+7Wk8Q9tNiI8KGQRBMXBItpVkYsoewYJ8I153J7A1XpImv6TFW1V3ot/Ezwzw2MwsrxxImJRGeN0UKXKjNke3xA2trqCR63574A7tYbFrjPtMEU2QwZeIgbLmEt7X5XsPpXTX3mxRuMsQH6Ks51/WNGK574YS/ZhieDnUM0ebhlGJtxLXM6gDmeQ7+lR0qJXsk+tcTqDeHGzP+Cw2v8A5S1hvEjwUwpw0k+BTgyxqzmNSTHIqi7ABicrWGltDa1tbhW+m0Wf7GxeQlMTGwztGSCAdV4KjIemZrgdjV+m12dSCzDQ6NiX7dhCo++nSofpJ1Zh/AXdbCYrDYhsTh4pmWVQpkQMQMgNhfpemPH3dnC4SPCHDQRQl3mDGNAuYBUte3O1zVl4RBuBPwiEHEW93+z65B+SqsG99KZ8Y9Uw/GPGGaWwRzOR5UuSBkKX9zyq2fsK9B2o4nHEW5a/MX+Q5mt14WbgDaGIZpg7wQBTIqeV3Z75UuxFh5WJIN7Cw53GZkmww5xOP7JX9sprsHge8pw85wYjy8VA4nLXvk/JKXsLd70zdhHRL9y4nSMJhsDCqwLFBDmUlY3iWMsFsCbMPNa4udeY71y7xq8OII8McdholhKMolRLCNkchQ6qNFYMQDawN79NdBvRPMNr4F5EXipFiMiRkyI6OMrls2W1geR0PfpXm/2OT+iMVhwkyuwUqskeQs3FjY5VUZFGl7D9vOM6ug8CWW1r9HfkfOFSsIajstjY869hexrVHOXCx0l4rdqITcfzen+FpcW/m9dCMWMx3/8AunlseZ/n0pDxnr06370y0vb7hUkDsylWFtfl959av919tNE4DaKTYnsL86zayyXtz0/KI5HterLBxlrEm3Ll6n9lS9VRKdG434iSLD5l8xb8r39a5g7Vqt4Z34Cx5rgG9vbse3WspWcVlRtmzagq3q5w2xjlBIo2Bs/M4J5CtqmFFqzlKjaMDDYzZRGoqBkIrb7VMcakta1ZdwshJuFH30Ug0VpfvUfFHQe9SsRBY871DxHL51LM2R5OZ9zSaVJzPuaTWZU+gf8ARtH9UxX65f8ApitZtpv/AM9s8f8A82M/+P8AhWY/0b0/qOIPfEW+kcf8av8Abs4XeDBFiABhMUSSbAXIGpPtQFh4r/7Hxn6r/wBy1A8Ev9iYb3n/AOtJT3iZtBJNlYtUzMpj1cKcgGZfyjYN/ZvWf8M9sLDsyCHiSZgZSIo4vw/mlc+YsSqg3uOtiNaq5JGsMGc9iNnNu6Bjvt7SBHEH2exN04efiXN8tmv62rOeLOKV9k4gLIZPxOpS8QIlj1LKtiT2udSKZfbcz4/gIioeDxPPaaUWfIWzvcJ2tawt1vpD38SQ4KVi5kbyBVEzMxJdQfgvGmhPLpcWrNzOiOBrTfDXnia6HaY4SZVDZUUaZ5z8IvcLZF+b1zTdi67TxjqbM5lHwSjQyg5Rwm85/RWy+umu0w+0sPkUiGbElVXV2/BKQALAk5AL1j9zpGi2rjZYTZ5OKWV0zJGrSq2VMjC9jYZjZbdeVUcr3nRHCcV8PF1+fA0u2d18RioiqByxKn8JAiRaG+qs3Eb0u1c7313TxuAjEkycSLS7RFeEhOgDDLmXte1ul66NvPvRisNh2neRsgKghAkXxGw1KuB/f+tWDbtzTLaV5XDDUWNiD+umI/wVCir2EvEklTmkuzlI5/4KTRznFGciJVEOW75bkmW+rdrDl3rSeJCwcPC/ZnzEYuAyHMWHCAfNqfKemg1qq8L8Hx8TjY3AY4dlQgSPGAc0qm5uxb4fSrbxM2csUeFMcaITjYAxjdncp5ywkLAHh6C9+wq9PqSMnKF/FJ/SkXr76YBDZIS59Il/axvWG8LcS+BOKspxBlaMjIC2XLxNGte1833GuprtWBfhxGEW35oX90grl3gpiVwxxpmb7PneIrxPy7cW5W4GguO/MVGv7l4Fv6bWmFJ/Vv7I0G9RxGOOFJw0yjD4mOfyxG5yA2AuddfanN6vEs4dGilAgldXy8SwIzCwJUMWAF+dtbVabd39WJoOBIJw8ypLlABjja95FuLMQbadard+sLg8dhnWQ5nAPCkKRqyyAeXzXDZSdCvUetqm/wCXkVr/ABf9Gd8I8U2Gw8yYRDiA0ilnjuQpC2sRbmRrU7xC2NNtJIQFaFojIfxXx3CjkSOWU1A8Icd9kgnWxBaRWAjGcfCBrnsb3rYbR36kjlw6ZbpMxRi8eUjRcpTzZX56gkWHXpUX/LyLZWn/AG0uJxTG7lTQZeLJKisbKWBCk2OgzEKeVWewNu4zZ8brhrSB2DEtGSbgZdDFMAfmK6fvjFFiMHPGwivkLLaNAQ6KWQ/jWF7i3wnQkVwdMApscrK350ZyNf2awPyAqNVvL+5NVkrvZ27dBMTjQmMneIzBWSNCchERdWIdBmbzMgPxDQAcjVf4wb4MsK4KUpFLIUkJilYnIpNteH5MzAc76KauN3oMNIkGaBVVURZHa5EjBAoYHLYNcXJzA8x5r3riO9WOZ8ZPnSJk4sipnDAiNWZUAk0YgKAB5jVk7MpxUJbOK2d6ZUbde7C62c6k2ADDle4PnNwSW01v8quNbmrd8LHNyfI/IKX4itraykDMvpe49ar8ND57Hne3z5VvhK9Dkxk7zdZMwseovT7yHkDb3/ZTDKQe9epEWPv/ABrro5CVhJRybqQDfX2++nWwIN8raDX5fyac+yEJqNDy06//AFT8bkAWHJQG05hdQP3fSoII0ezAzKe/K3W3Sr2GEICx1vzt3+XKmY5QVUDQ65emtxex7g2Pz9KYbEyC45E20oiB/Gga3NwddOxFZaeLKxHr91WUshtbr6/dXuP2FicglaGQLbnkNrDr6CkjTDTLbd4gLc1ZT7Qt8NY2DabKthVhsDH3nVX5MbVzyjvOyMkRtrTO7Xfl0FKw2KiVbMMxroO2NzUmVSuntWWfw/kV+d1++oUlQad6HmxthLP5iLA8hTe/W7KYbDo68zIF/wALH91bDY+E4QC25VT+Kh/qcX64f5HqmbUSj7py+Tmfc0/BgWYZtFX85jZfr1PoLmjDyqsgLLnUE3W9r+lxWnEDZgXgVpNMsd/Kg6Bs3+VAAOp6VE5ZRgYPScvnuOo+DUq4fZjE4iOJHnkOYr+EYhY0siseXl55SfQVLx+LL7aw/CY5hhZGAxYYBgS/4U3+FQBoLLqDoOdMbqbRGFwMTnDxHEMWBka2QZnbKI1W7EBbXIA1B1JqE2Jafa1pHR34WpkQwuLKXA0IZUGa6jQte5IrHpL0557jtXs+VXsXb6J+b7i43zxDHDSl8RLK+W4ZAseHTUaojkcYj0uO5FVm6e0FGFQFpHZi/kGQu3mb4ymYv6ArbkAatd7dlZMDPIrPxOGMmVMkeYkfEBmMpH6TN91K8NtpTx4CNVgaaW8meS2UEl2IzOwANhYWvpa1tKrWuvqaLEWWkrXclz3Ih4bBvLtZYyDFJ9kzANmBEQltcZs1jcnQW62t1f8AEzdsYbZk+IDs8q8IC4zDzSIp+Is3InkQPTpUDbu1jHt/DLiSsEk2HEWZGDIqO8pVTmA1LqBfkLj1rT7wQYOeF8M008zNlFoDxXUqQwtZSo1H5VaVHf4nP0mI3UH/AK6+P5JuDmwccakR52CoGIGexI18ztYczpesF4dAjbePkjsxcT2S48imdTrY9PkOxPXfNjJ0jLR4aLCxIpJkxDXZUUXLFU10Avqa5X4W42LG7QxTNmgDo8jyJKUeRnlUlWJ0CktfKOw7VKb3ehRxj871+tvw08TZeK8k0mz3WUIQXjtEoHFazCx0kOg5nlVj9vcgf1iRtBYKnDHL86SRAfkpqbit09nyR5MjkXUl04hY5SGsZLHQ2sdRU3FbyYbCxs4VEVBdiCigehykkEnTXqaU3tYU4rSMb7kvXzOabkwl8TjRFmDCTz5E4hN3ltmAe1+epyddD0nb7YBokw7Osi58TFGGdIlzFs1ltCxcXtzYlRbkTaqHwv222HxmJk5/art51YIHzs4AZb5j52FhW829hJ9oLErp5Ypo51yRSDzx3sCzkXU3N9PnVKj2m2fFWtJc9hOj3RmN8yYfnoHeWQD5XCn6CsP4QxnFnFhW/FtGLygSHzcX4CfhGnT07VvdsbTxOHw0s88hRY0ZjZIxr+Soub3LWAHc1zrwYcFcSVtELw3tI8IY/hOZsxe3pltfrfS2WPUZvGxGmsy7rL7xH2UYPsALBs+OhQfFoWuL2Zj/AIcp7EVu59lMqMM8eWx0ZZD09ZqpNpbPw87RmQs/DcOPwk7jMAQPiW1teYIPrUHb+0sPDhpJOGpZVIW6MxLkWUAs+Ym5GuU21NtKnRGdSe1vh+TNeCaBsPOXCAiRSBidWtk5odLLf0OtWO+fD+17NyCIL9oIbg3KkDJ8VwAg/SF/uqs8KL8Ga9ieIv41sp0XpdoiR8j71s8Vs1JpIpJI42MBZ4/w62ztYEkcVibDUajUUJej288R7bE6Lh5FVLfgZRccJwLo3VGBW3e1fN4hxJWyyyEW6OSLe6Ej62rvu/O2Vw2BkeRUXMrRoc6uS8gIGl2Y2uTpyArgkOPRGuspLA3BZ5VX2sq3I+YpqTBR3uu87LsnxR2MkESyH8IscauRh3zZ1VQxLAanNfWuO4/eEnFSlWBiaWQrZbHIzMVvYqeVuZrvGz9zcH9mWOXCu5ZBmmMGeRi4uzKyMbam6gCw00rhe18LkaSP7PxLM6JIuUXykgNliUEGwvlPKp06isVJaqT8ftZDk2mhbSyobX5iTUa2MYA+TXqtjID+Um1za/O38bUxJGQbEEHsRY/fS8M/mFdGEkmc2JNz2l6uHzG/W3T9o/nvWg2Hu+ZTciw/m4qHsPB5xy9j8+tb/ZESoABU4mJWiIw8K9WQsZsIcMcsw5ACqDaWxnQXtr1HpXQo7dqYxWEzDSsI4jRrLDTOXCwNiLe/7R60TTZh6r36jrWg21sQsCFW9/Tl2I7VmxhnRwrqQ3KuqMkzklBombv4ZnnQut0Q5teRI5D+e1aPaM8khM8LuHjPwXOUqOgFSd3Nn/1cFRchyDVI+NnjxOVjc5uQHME9vaubEk3I9D2eKUTNbxxKswdFyrIofL0BNwwHpmB+tRNnXaVSOjA/fV/v7hgrRW5fhB8rg/vNVOw3AJ71rGVxMZKptI7PsyYGMXPSq/bszIuZbMPTnXPjt2UPYEleWlbDdsIY8zsQT0dr2+tYSi0bESHa2Y1R+Is+bCx/rR/ketTtPDQjzBl+RrIb/D+rJ+tH+V6hbRN+6YZSufzAlb6gGxIv0NtKspd5HGkKrCvKyDzH/mY6k+tVMnM+5pNXcU9pzQxZwVRdGhXf/HBI4xiHCxfAAFGXS172uTbqbmn9j76YlMQcQHlkxJ0Qg+WxGU3QLroBytWfwKoXHFJVOpAubdh6nlV6280ca5MMhjHUjKHPuxDE/dVZdSR0YOqzTnSW7a+HqWmM2htPEK5xMwRJBZjMVBy9luC6/Iin9i77T4OJYMPi55FTNlSGNVjBYlj53QsdSTp3rHtjnkYkJmbuQZG/xE/sqVhNjzz6Xuq6c8wX5LyPpVar4maKSm6w4uT7dfReDLLbm+2KxMmeV0R8oXNYNJlBNlzAEjUnTTnVtu54u4/DRiKJhMALAPCunuyeZvdjVRFseCH8aVLf+a1h8ok85/tEUYjaiBfJmIGnljEafInT6qahSXyovLClX9SXd+NnBFvtrfDaeOUriZ1jiPNFVVTQ3GYdfmelQtibfbBSFsNiJXlK5Twl4mlwbeYBRqByzVWhJG83CUi2jSFnA+pCfQdKdV2N147kDmuHXKtvUoAo97mjbZMYxWxceV5Mu599Nps2Yuy31viWRreyuAo+S1TbS3jxU2k+PZgDoqFmAP6KrZR8qi4iXDqdEUnu7tI3zCnJ9TTJ29YWRB8lCg/2U/jRJ9XPiUm4J6vnuyknC4S7CQfamZSGV/gsQdCHJuDfqDW5i8QdqmMAuuUAANLJr7logpY+5Nc9fF4phorKOhC2HyZtfvqFLh3Y+d1v+lIGP3Empyt7yOkw465W+C80zXbZ3hnmsMRjo7D8mNc/7Cb/ADqHs/eoYfNwsVP5rZssMQBte3x37npWZ+zL1lX2AYn/ACgffXqxRdXf5Rj97ipUO0pLHb2JcX6/Y2o8TJQNJpb+qwg/4cP++qXam8C4hs00kkpHLPK5Av2AUAfK1UbCLpxD8lH7zSAyW+Fr/wDMLfTLU5F2lHjS7OBrdhb/AMmBRlwjCMMczC7nMwFh8V+lT28a8aeZB+n71rBMy9AfTzf9q8LC3w697/uqciK9PJbK4L0NHjd9DM+eVWZuWYyMTbnYagAX6Uw28Ebc0H9pC/7ZKoBXlOjRP6rE7OBvcJ4mYlYRCuJKoBlUecWUaBQSHAAHLTToaoZcNHM+Zcqk2uUdAP7pEZ+dUFFMnUR096SSostpySAcNtVUnKxDebpcF9bW6C1MbNw2Zx2r2PaBWMoBo3O5JHuF5A+tr09smaza1aOgVTmbfYciroLVpcLz0rE7OQ5hbletrhJrAVlM6aL3DVK4VUsW0hf0pzG71wwrd2HsNTVUmyktC5jwo7VWbb2CsozBRnHI1Fwm+SPbS1+Xer2LFZherXRWrKHdsGGUofhcf3WFTJcOpxDZgASgXN15m1S8XhQzK3Ij76j4zD8Sx5Edf+3Wkneoh7pgvEDCgBE5lAxJ75rH91YiGXKa6RvFspmmyHXiWyk9SdLVmcb4fYtLkREj01rqgvdMsV1KyJg8TYE+mlMBZpSGYsFPXkLUzCWhcpKrL3DAgj61fT4F5okEZ8o7VNEqSZb7Aw2HUADzN1JN6jeJkQGGjI/3o/yPRsGGLDE8RgWpjxF2qkuGjVCDaUHTtlcfvrBrUvN3E59JzPuaTSpOZ9zVphTBHGGLZ5DfTJcIOmhsrN11uB2NS3Rzwjm30Q4NnswzGyJ+c5svy6sfQA1JRYx+LRpiObPdUHrlU3+p+VMYjH5je1z1ZzmPyHIDsLVMwBMgJMRla/N2tCo9QLa89L29Kq+tmsEm6j688O88w2JLixRpWPwxocsYH6SRjX6ip0pnCBXZcOlzdM4QWP6Cec/OlTOwW0s2Rf8Adw2iW30zH+63vUD+kok/Frr3Ci/vnkzH6KtU2nTagqb+3lq+KJWHwSKAUEsvdrCCO3P8Y2p5DtShI2vDCr+pTiMDzuZn0B9Qaq5tsuxvYX7td2HsXJt8rVFnxbv8bM3uSQPbtU5HvM3jxXw8/fzLTEysdZJEv3dzM/0W6D6Co0uLRvjaWS3IaIo9h5v2Cq6irqNHO8Vsnfb1HwQxj1a7n/Ecv3Un+lpejlfRLIP8Nqh0VNIr0kusXJKWN2JJ9Tf9tIooqSgUUUUAUUUUAUUUUAUUUUAUUUUAVbbMwJbUa1U1ZbL2mYzUG+C0nqa3ZrWAvzHSrD+kbHU2HX0rInaRN7NT+HwWIxINr5VHtf0quTezplNbh3a+8rMcsTEKOvIn+AqtwoYt3Y8r/tp2XYMq2uh1qRhNnOupBBrVNRWhzqLk9TS7G2YokW12PUknn7Xrf4TRbVhtiTkG/WtNBj71yyds6ctIuGk0pkntTHH0ryOfpRGckUW/gc4dZUJvEb6dj/CrfdDxTw84SLEfgZbAXb8W59G/JJ7G3vSwoZWRhcG4+RrlW9GwPs8hyfAb29PSuiEk1lZhiQ+ZHetu7rYfFpaeMN2bkw9Qw1Fc52hu6mzWLJiVMR/Icgt8rc650+0ZGUK0jkAWALsQB2AJsKjGuiMa1s53qTdr4gPKzITY1XYl/Lb1/jTmamcTy+dRKq0L2yNJzPuaTSpOZ9zSawILzdHd6XGTMkIiZkjeUiUkLljtflzOo0OlS968Li8NwFndAs0CTRrEcqiOS9gQALHTUa1e+B0wTHys2UgYTEaNyP4vQ+9dPwhEuLhmQpGRszAHhxiLRZJnLqhmuERVFjbW1tb2qKRdYkkqT0Pm015X0vgcOoTEWWEQ/adqiW4jtkyXFr62zc8vzqE0MDYfZ2kflOyWxWbLZomR1jvfoJud/nUlD51or6SbHMm0sEkvCEkse0BOMsRJijd3wuaw0AA0+d+tQNiYyGbYnGnyNipcHtQ3yoObu7mwAsb8O1vlQHz5RX01ioojiMDwhGAmJi+0iy3JbBMIm/5BqLfnGub+Mk0CS7POFC8OOEhbAa8KUrc253y3v1vQHO9jbFmxcyw4dDJI17KCBoASSSSAAACbk0rbmxHwkxhlKF1ClgjhwpYA5Sy6ZhfW16+i9pLFFikRBETjF2hLGrBcrsYYEVDewIPmFuutM7EwuETEYjipChUbKaRIwgUYtuItgq6DztGTb0oD5qor6OxsUZ2XjhaO19s6sI+GCMRJw7k+cPa+TLpfn+TUmXBoiYBWZJAmLwfDbLCq5Gw7X4Yj1CXv8Wt762tQHzRRX0TvHiY4tnTSQcNcOkCvCWETMMcuJYm+ly9wLi1vvrnvjHtMyY6CNinDSGB7KqqAZVUyElQCb2HPl0tQHOKK+lN6sYIZMKy8ABtpYePD2WIg4KWBElC2B8hYtqeWnpSN3cZFLiMQZ8rFdrSRRZRGoCxwOqBhbVAublqTbXnQHzdRXfykf9D8ovs/2YdI/wDXftH97PV3tTY1jO+SPKG2i980fwyYdFQ2Bvqytpz0oD5lor6QnEXAwIWNDDxNlcJy8IRWzrn4SAZySpOfMfbkafEODaaMEBYTBtoSZsmYf1qISEECwHx5eoW3rQHzRRX07s3EQf0hiWypGryYAIwSMl88BPBsw8qgDOSO9fN22f8AWJrf72T/ADtQERRc1LxOz2QZhcrpc+pqHWq2SBKmRuTLY/z9/wAq0gk0yN5QRmt5uHPfyk86xeKwDQuUcex6EdxV9uhiiswXvWc1aOrB0lTOlHZ452qh2zFlPpWxhguo66VS7yYNDGdRm0y1zHStpncM47W9qt8KarcNs2x1NquMNguoNQWbRMV9KbeWx/hTjJaoM9SjGTHcPjNW9zWX3ya6C/UkVOweKuTfuap98JfKg9TWkfiKP4THUq9JkGteAGutOjlaFEUziOVPXpnEcqhkEeTmfc0mlScz7mk1kAr29eVIj2fIwBWNyCQAQhIJIuACBztragJc28MrYSPCErwY5GkUZfNncWN27elVt6dxGCkjtxEdL8sylb+1xTNAe3ovXlFAe3ryiigLbb2802L4QlyBYU4caRoqIq3ubKotcnUmqq9eUUB7ei9eUUB7evKKKA9vRevKKA9vRevKKA9vRevKKA9vXlFFAFW+xsXlt6GqilI5HKrRdMHSo4451CyAFTy7qe4PSqbGbGfBSCVbvGPyuov+d/Gq/Ym2vyTXRtkYkSR3IB6MCLg9wQeYqMRVqth3+z1NU9q2GZbf5hEyjNmIsCOXuaj7u7XZ3y82OpYm5PzNM747uiCTiRD8C/Tnw26qf0eoPy5iqzA7U4RJQEMRa6/zpVcqrQq281S0NtipZbHTKO/KqaHeKWMmys4BsSOVz0vVbhJzK+fESEoNcpb9t6s5dvK3kiXTppVaLGl2fvCJQLrY9utG3MUEiJ6nT5nSqbZGzWBMjWF9RpfWqze7bRLLGDy1P7qqo6lJOkP4fGBaqN4sfncDoB+2oX9IG1RSSzX6mtIxp2ZylpR4xoZbWv1F/lUnCYQNIQ2ioCznsq6m3qeQ9TUbGYoyOznS55DkANAB6AWHyra6MN4m1NYjlSw1In5CobBHk5n3NJpUnM+5pNZkFxuthw2JTMoZVuxU21AHKx56kV2DAQu7tFGVEUdsyqAVYR2JuA6k2zWCqynUjXrxDZ+PaFw6WuO+oI7Guubvz4iPF4fE6jC4lZDJ5GZ0cxv5JVALAFwhU2sR151ph40oXGrT8+dxGL7Pg4kYytqavXba007N+vcTINyJpA4DtIrBsmHnBkExu5YCdiApAF1YevLph9oeFsqLiZ+JHHhYWYB5HBdj5bRhEveTzAdr8jXT3nu8EGDzjKZ34lnjWDRCo/CqqhTdyBqefMEmuVb5YzFYmWReBLkMnEDGFw7EKsVycostwxAAGrn2ESSpNb93UZwlLM4tbK16zGUU7isK0bsjqVZTYgixB9aaqhqFFFFAFFFFAFFFFAFFFFAFFFFAFFFFAFFFFAFFFFAFFFFAKR7G4rU7sb28FiJNUI97Edayleg1N6UXw5uErRqNtbzPNIHU5QAVA0IKnnmB0N7DSq6SVW1AyN2Gqn26r7aioayAgd6VetNgcnJ5ntHjfrVpsfaCo3mHLlVOGr0tVWrLKdGr2hvKLeQ/L76ys7lmLNqSbmk0omiSRDdjVWGyowXF6hBKlQm1QWiiZtHyRyW//bJYf8kdifkWI/u1S2qz225zov5saj5t5z95quFWZmJApublT9qZxFQyBiTmfc0mlScz7mk1QgK3eF8V5VREMMZCoqAhnVvJGIlbUkZtL8vaxuThKKA1g38Yoof7QxChSRjHUE5SpOULYA6aa6XHXR6PxBI/4rkeWPfnYjlltY6X9BWNooC9xO2MNIWaSCV5GN87YksWOa/nJTXy+Xv1vVPinUuSilFJ0UtmIHYtYX97U1RQBRRRQBRRRQBRRRQBRRRQBRRRQBRRRQBRRRQBRRRQBRRRQBRRRQDsJqQKjR0+GFXRYcVqWFprMKWk1jcGrJkMVRQWBGmh69vlSBIKloJj0dSY4jUeCVb6mpjYpe/3Gqs2TDeEfhrjkUjP+AD91VlWG1sSrLCQdeHlbQ/kswHTtaq7OKlmAqmMRTucU1Oahkn/2Q=="/>
          <p:cNvSpPr>
            <a:spLocks noChangeAspect="1" noChangeArrowheads="1"/>
          </p:cNvSpPr>
          <p:nvPr/>
        </p:nvSpPr>
        <p:spPr bwMode="auto">
          <a:xfrm>
            <a:off x="155575" y="-1462088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07561"/>
            <a:ext cx="2197732" cy="109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453" y="4024735"/>
            <a:ext cx="2140252" cy="10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753" y="1372160"/>
            <a:ext cx="2282280" cy="111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377245"/>
            <a:ext cx="2180048" cy="10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975" y="111359"/>
            <a:ext cx="854075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/>
              <a:t>Наркотики и здоровье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3568" y="1899592"/>
            <a:ext cx="4191000" cy="449897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ru-RU" sz="2800" dirty="0" smtClean="0"/>
          </a:p>
          <a:p>
            <a:pPr eaLnBrk="1" hangingPunct="1">
              <a:buFontTx/>
              <a:buChar char="-"/>
              <a:defRPr/>
            </a:pPr>
            <a:r>
              <a:rPr lang="ru-RU" sz="2800" dirty="0" smtClean="0"/>
              <a:t>центральную нервную систему;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err="1" smtClean="0"/>
              <a:t>сердечно-сосудистую</a:t>
            </a:r>
            <a:r>
              <a:rPr lang="ru-RU" sz="2800" dirty="0" smtClean="0"/>
              <a:t> систему; 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/>
              <a:t>д</a:t>
            </a:r>
            <a:r>
              <a:rPr lang="ru-RU" sz="2800" dirty="0" smtClean="0"/>
              <a:t>ыхательную систему;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/>
              <a:t>риск заболевания ВИЧ, СПИД, ЗПП.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560AA-2FD0-4857-82AA-A10E4934DB0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195736" y="1196752"/>
            <a:ext cx="441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Наркотики влияют на:</a:t>
            </a:r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CxAPADASIAAhEBAxEB/8QAHAAAAgIDAQEAAAAAAAAAAAAABAUDBgACBwEI/8QAOBAAAgEDAwIEBAMIAgIDAAAAAQIDAAQRBRIhMUEGE1FhFCIycUKBkQcjM1JiobHBFSTR4RZy8P/EABgBAQEBAQEAAAAAAAAAAAAAAAEAAgME/8QAHREBAQEAAwEBAQEAAAAAAAAAAAERAhIhMUEDUf/aAAwDAQACEQMRAD8A5rCwUe/rTawkCjd61XklOaYW0xIABxXnseiVaIZxjGc0THMD3H2pBFPtAwaNtZGmkSOPJdjwBQVisImuZlRfpHU1d7CERRgAYGPSlOg6WLWAFxlzyxx3p6ox34FakYtEIcDr0qQNk9aHQ9ccg1PGcYFaZSLk+tTIo29elaKPTOK3X/8AZ70hKqjsOteleRUJlC14Zhx82KkLQjHNY74ByQKHE2B1FBX995aEj/NWrG+oSxGMgtVB1uFRISvQ96L1jVmG47uT2FVm41GWYjrtY4zXO3XSTDjTbSGV18zGM9MVYPhLKOMiKJd54JxxVJiupbK5Ecw6jg1adOnFxCDnn70Q1FLYT5aKLh+D8pNLNQ0a7uI8TQn9eTT/AP5f4TAulA2Nw4HX7mtpfEEd3GPhYvMfuegFOQbVFk0p9xDR7QDk1JDYvMzRwDBC9+KsssibCDy59uK90i3QSF+ME9T3/wDVBIo9EDQmNx5bgDOe/wBqq+qWwRnQc44zXRdW/wCx/wBOLHmN1P8ALVI1nTJbNiwcv6+1SVUKQxQ1jJzg0dcQD6h1717DbNMvIxTqwsa3DDgULLa+1NpYWgk2tnHat1tTKuQKdGK75G1uBUwhJ5xTWayYYwtaJbkcFTT2HUuR80bC5UDnPvSyE8D1oxGwKbFKZRzEda6B4E0htovrhfmf+GD2HrVI8MaedU1GOLB8tfmf7eldo0+BYoUVFAUDgVgjYgRjjFSdD1Nagn8Rr3JJz61pluh6CiEXnOagRfU85qePI68UhJG67iMH79q9ZiM1GTtBIIJqGWXaw64PUVJJNJxzQctwVPDfrXs77s7S1ASsASM8+9FpkEG7bOSx4oK/mLx5U9fzoKaYrIRmopJC64Uis61hNdqZptuOpoHxGyWXw0CfUzDOKOupBBODu5HNVnxDdiYtNM4BQ4UHvQ06Nr2lQXmjwzQL+/SLII9utI9Buinyk44waYaRqxm0m2ZmBVlx+oquW8vl3DhezGqiLHq93ttiqkDKnBNLPD95ueSJcBjyFIoW9u1lRkZsnGBntS/QZtupmPdwDjkdqktrWxkcuz5x0P8Aqjg0aWpkyfp+UVFJGzQjyTnA+ZfX3FLpLlnjMSNwfT8JpQqzLRyyyzD6+jUm8QyIIGLEYIyT3PNWFti2fl7QSRyT/mqH4kuDJdC2Q5A5IHahEN/OTMFQZXOeKLgmwCBggcH2qC6j8tcgdT0rSMESRuqggcMB3pJl5aXC4cE47gVNplsHl2bTjp0qCxvEgLtNxjGR3q++Cn0/UpvLTY0mOlAK4PDySDcTxS/UdEWGQ4UV1e48OSAbowMelINa8O3JAYr0Ham8bBOUr50icLRUT7ulLqe+D9POo6xGjDMafO9deU81z438dK8CaV8FZrJIp82X5j7egq7xnAGTilthEI0XpxwM0S04BCgn0rlHSjfNHTNbLKM8n7UmuLvZweKHXUuQN3606sWlZF456VIrjjDfrSGC9yQSwxRyzrx81UosMXkIGc0LLKM5LVCbjHeh5bgDIwOKtGJ5LlMA56+lLrqbeeOKjmuQFLEj2zQz3AYcDP2FGtYjuPmyQeRUCTYJQnpXgmxJ3weozUs1l50RlgIyByKCr3iCZlkjIPXiqHr80jTIAc4U/rmrj4iLIgD8FTVQ1MRybZCSAD1Hanj9F+LL4a1Vm0aKJuq8D9aMgfdKzepqs+HzttQCTjcSPtVjszkCi/TPgLWZjbTBsnaRnFF+FB8XqG8HJJGaVeKSBs56ds05/Z0VedyvVe9P4l2uHltSSq5A7ZpbDNbTTuytslLYweCM1YbuAyqXwucdz1qt3llGJVaReg+bHFVSLWJ3hjZbeQO7DojYx+VVsW8pzIwBZjyx608k2JGUjXb6nuaEYItsQzY60EjvomZlIHA5JxSS/kcNw5ALc+1WO9nD5cDauOAaqOq3HmORwOe3enjBfhhPNkTqgLFgNvvjFPv2f2l/YakLxcoR0B9KX+D7QX9zukGVQjHFdKhWC3VQoHpVQu9t4kd4VEkYzjnBobUPEMbLtKAfc1TfEGrw6bZhlfDH3pDpWpS63drAsi5PXnoKe1E4xyKui/s5tRDaPcHG6VuPsK51XTfCsqw6bAg67B3rf9L4z/OerqtwVXrzQdxeHHysR70OJiRyefWh7lhtJ/vXJ0SSXTTc7ufeg5rgoQe9DPPz/mobksy+vpQT6wvt6AE49acwXydCOf8ANUDRr5hfNAWyfSrbb5DbiKQcPIWBCk9KAmmlXOf8UXbsGGGyKy4hUDOc1IqkuN3ysMj37VvHJv8ApqGaIvLsiUsxPAAoiHR9RTDGBwPcVJsbZpRmME1kfxVuc4IA9qsmj2vmLiSPaV4pz8BC4AcD347Uziz2co8SwpdQPIBiQVQp7dp0aMcEmu+614et5UbykUbhjFc21zwzLav5ttGWUfVjtV7D5VXsoihVEGAOKsNqnHX7Uvt4iH6GnEG2KPLHFFrSueJ4iWAHXvTvwBi2gkY92yaR6vK81zhCMZ/WnvhuMxx89+elO+BeDf7YuWxSq8lZpN3YjGKCuLgrMMHO0cZPetDL+6aRnVgOpHvQms7Ak8UBPGcfO1eS3Q3EULeXh6Lg4oIDUnABGcL2qtfDte3ZVDgA8selG6rdM3A6mh7KfbdRRbgBu+bHrXTj4zXQPDllHpunbo+WPU09tYzOm4n3ojQ9GN3pQcNhdufvW9oY7QtGxzjisFT/ABvZyGIOCSF5xSTw5LPpl0t8FJXHI9q6BqkKXyFAAQar01h8HDJCy4P+qtTlNXfQLnbbw88bRVIqx6BLvttueUOK7f0njl/O+r7a3CNwTW93jy/kIJ9KQW90yAc5pgt4siYbjiuLsBeX95zkDNONOgWeIsRkY/Sq/cOBKc9zVh0C4UW5DAZqSovIdO18SNwC+0/6rqVgIryzW4jxnHI9a5l42iX4lni78/Y1afBepkRRhzmOVQSKfwLNJLtORngc4rVt8sZbkd8k1tMy+awUggGthIhspMt83ahHvhiyggtlmYBp5OWc9vancoKn27VQvCWts0slrKctGe56ir3G4njwByB1rfH4xyeBUY7gAG74qVAc96GOUJx2oqOQN0FaDHg3gnrxx7UrubAuvlqqnJ7inJkRB8xGKBn1SJCQuKrimqzL4GghD3PmBjkkoBwKo+qwtBPJGnQHGK6bea5Ekcg38t2rnN+wnu3Zecmudz8b47+q/wD8f5s2WHPb3p9ZQeREMcY7VukaqMkc1s8ny4BoaDXpJJZchselKGcGNljYq/4iKZ3M3ykg8+tK7yeIIXxlh2qSGEvnbIynjjjk15MqkYBduOcL0oF5SRu3AY/CTjFCX9/cNCIvPKx/yqcA0yaLUV6YVZycllGaW7TAFlOd5bIqeLdLG4HIxku3ah5ly31E7eTXSMWu0eDNRln0kJ5uFC0Fqcrx3D4YnnrSHwHcNhbWWTbkZIzVv1iG0j2RhvmI5Oa5VuBtNuGkwAefWs1fYQxdgWx2pPI8lozeW2AelMfC+lXOr3fnTsXQdsVJxjBHajNLvPhLjLZ2Nw1WqPRLXGJCzH34oa80K1cbYyyt69a695fK59LPYMhkSRVKMGB6EVKCydSaSxaVdWp/690Nvoy8UPdandWk7QygFhjlT1rHXfje59OLl8nrz60w02Zki4J6mqg2sM/1LxVh8O3cV7BMDJskQg7faq8bFOUrXxCxmjLsc0Z4fcx6dbH+gVHqlsWt9xOV9qzw2FntjBv2vDxj27Ufh/VrOoKLINI2GHGc0vbVnbKqeKjvbfFooz84bnntQcULYO1lz7mgnPh+3uU1X4lo2WIpyT3ya6DZ6iyFV4KgcmqZYamUtlikw20YyKlXVDuBAZQp496ZcFmrhcaoN2Rjk96ik1pYoSQVz71WYZprxm2OFCjOXOB9vvSTW9QeyuHty6SuhwSjZFWjFpvvEMj5VX4z69KSXmvLGDukGfvVKu9XuJZdgk2r321XNXvJHuMLI3HGc0yW1WyRdZ/ETTyYjztzjOaLtLuNiA3De9UzRCXt1LHJ3Ec021JzDbrIpwyn+1FmXDL5q4HY65zQ0pAFI9F1YzpsZuRTOa4GDk44oKC4fYGwRSbUQroGOBzxg8iibufG7ae1V27uXnk8sHC55x1NMgtRzzuAythwBye9QB0dVmfkKcbSKk8nYV3A5/APX3PtWlw8MI8lSGcZZ2HQt7VuMV4twGkLs2FOcLUljAJ0fdyx4GaXNtHOTu9KJsblo5cAkA9B71qzzxmX306s7j4CYSKUEqjGSe1XbSGfWkWVWMkgH4a5pqMu51kTjIwRV3/ZJrC2eoTQTZYMvHNc7x81vt7hxqGnyr8rIQ46g1a/BmowafZMkow9MHl026M8txtJTAw1DPDpUwKw7B/9TRmH65e8wkzjIoe4nito/MllCCjZbOVI2KoGIH61Tr22u55maUEsT0PaqTTbgi98QkgraIB/W45/IUjkkeVy8jFmPUmppbWSP60YVF5Vdpkcbt+o6mtLma0nWaByjjvWvlGtSpB6Ug3k8RXUkbKyR/MOozQ1hqs1ncecuCTw3vQGK8o6w9qtL+KvNQqY2TI6g5Nb2muJLhFO0+hqqYPpWyK24Yzn2ovCGc66JZasgZI2UkfzelP4Zbe5UNLcRhQc/VjNc0gW4ijRjLjcOARmjLeS/d8AgLjqARXKx11fbvVokjNvabSB1boKp96CNzxvnJOa0MV5nO7p2rSaG727chTnutURQ8p83O45xk+1LZJGlbkDJNOLjS53IYvuYjnaMUXpmk3FvIJPhd5ByC4rpLIxeNqLTkMHkRNgMfmNF69J/wBMEHgnmgrmO5spx8RGX3HhlHU1Df3XxMRjwVPcEYxWc26fkC6TctHeL8xANWK41RQnWquly0IwqRk+u3kVFJcPIck4z6Vq8drM5ZD6W8Mg3qTz6UHNIEbcFw57mlQdgchiD96OtLmR8q+1sDjcKuuKctDz3Ls5xlW7nPND9TRLNG02XUqc16LYMTyeTWpZGbLQuKxc5460V8KuAfNQH0Jrx7dAuRKM+gOadgytTJkfNyaf+BJM+IY1HAK9KrRX0OfyqweBtv8A8gtgeOvOetZ5Txrjbro+uqVvii55QHg0oWd45MLIVP3qw6vE3xbyKCR5Y5rnN1fSG8cAnhjXF1XUIR0GfaontYZsiaJcn1FGiMAA+tGW1k11KiLglhgADk+9RIv+Jt2PQ4qGbwzp1yP3kbg/zKRxXS7DwWrqGuZG3eg4FM4fCmlxAB43aQercfpWpxrN5Rwu78DsAWs7jPorj/dI7nQL+2YiSByPVRkV9Ijw1p2foA+3avB4asww8vr16Uycmdj5nXS7kttNu4z/AE4qKSxKNgowx2Ir6lm0XTZIfLnsopNvcrlv1qqXHg23e4MkYjjycqrp1Hpmm6pjg62TDDBDgc4I61I8PmkMsKpxj5Biuzav4IE8IZIgJfwmIY/Wq5eeDrrT4WLowcckMP8AdZ2tZFGt4LkbQWKoOgNWfSNMkkAaQySZ9BxWRaazYLoz89AOKs+h213BIoRWii3AnP8A4rO6Ulh4fuZlHlW21fUinMHhSPJWZQxPoRVu02JLq1Iic7geSFx/ajUsbm2Qm2VC57sBmtzgxeanp4JibZKlqwQjJGf7UPqPhqRZNttaOzYzjjtVzupr8YEjxxOcAYPU1JPd+XhnVSW4RcYOfWnrB2rklx4bnnw3kFiDkAJSC/8ADUkXmRyRlN2CF2gkZrtj37QthW8xu4PQUk1XTLXUpJLiRCszd+orN458anL/AFxW60C3hd1eKfepwV2ilFzpTI+EtZPbIrr114fhUkyuijsSpx+pqu6n4dmSVjHdRyDptjaiWw5K5w9jcNu2wY29cml7Bg2DwQelXe70K4XdnIGOcc0kudLHOxHLDqcVvjzZ5cSLccnPWnOkKs6hiQXjbBB7g96DuNNlj5HPGQK807fDOxOV+Q9a1cs8Zmyt5mUSspC4DHnFaiSCMkmJJD2wOKDc4kJJPXmsZxnKEg96sXYS86EZ8lQKY+FpWGrQ7EA560nE8hAXg/lTzwjvk1iNeMDrxVymQy+uywhDp080uPp6n7VxaR/MvZCOhc10XxVeS2ulNHGxG8Yrm8MZDjNc43XZpNOhSOLN4svyjKoR8n9+lWnRk0eKSDyGj87ZtJJ5B71Q5nDyMe3Q+manspnhkV4ZNrj6SQDRLis11yEBx+7c8c4FDtcQxzYdsknqzVQY9Zv4EZXmLyBuecgD8q0XWrl3DKUBwe3Na7sdF6udRtIjncpIqE6xGeI9rH261UpL2aYK8jw7mAzsA4Fb21zxIPNfHYA9aux6nsuqTeYDjaXOAMVIbnecs4X0UsT/AIFIRKd8ZTjHOWPNFwmSZsSSfSP58VacOluo4WUy7Q56ZHA962uZ1uCC2CuCAShIxSyxsjOm6e6WI7sElcnHsa0eRvOKRXJ8tTgGQ449atGDZdEtLoI5lUFeyjb/AGou00Gzt13zqxOflGe1KRO0DbicRI3Db85bHY1vda/LI6+VuBwdx9/anYMqxXOpx2pJEOOASQPqpRfa7eySBYEeBDwSy9PzoNdZhkkR9SjL7eVVDx9yPWpLjWllhULCY4udu1uW9qtXUztFVIxJJeQzTsOScBR/sn86q2t6+w1uaJvl8k7OemKlCWt0Z5XdU28qhIya594h1oQ6o6yxSHsznuOxxWbWpFtg1xWmZpCPmJ6etOrOdbmQRxyB88kDsK5VbajHJnyph16GnOl6xJbSOycHb1B60StWOqF4pQFkCmPoFIzmkd9pNjcN/AAl6704IpGvijeUGwqFGTzmmsOvW84UNIoPqw5zTsrOWEWq+E7p3Pw87uxPyoTjA/Ok974cv4QEaMmT+ocYrpVsVmXzpMnd0K88UYsUboDgbTx8wzmrquziFxod6ilpbIkDjhe9KLixRWIeHBHXtXd7yz+Ija1STYh+s4yKrr+GY4pZGkjNweq7B9R989qMsM5a4td6dDK2EVo27HqDSy50+e3kaN1O5Tg127VfDFnKwlitPL4G9cYKn8+ooG68L2F5Hg/JIFADKQeRWpzsF4yuNIjxtkKc9KuHgSyIvQ5B6ZOaeN4YiiBjkiXdniQHgim+h6alox2qF46iq8tU44X+NWHw6RjGSaqMFo004RAauniK0N1OCAcLUWg6UFDyvWGhibs8c+4ohU4AOP0qOMbCBwvHXPJohWjLAZJYDt3oLeJNp+s/mam/dgdmP35qFpRnhVC9ivX860OM4Ygj2qA6IRqplEW9AcHLYrDMCwYLsOeAK2stWhtbaeD4KGUyDAlYcr9qBSUscFtwPNKNobmMsqSAEkjD56fcUSGcSlFVsL2AP++1KIJxE29eHHINET6lcTyl7xy5PfOO2OopBnJPsCCVDt4bBPb/AN17LNHNudmI5AUDkBfT8qUpcOTjcGHuealVgwADD7HirVhlLeusS28YR4UyFLoM89SfehRIFQBAfMPVge32qNTznHStsq31ZBqTwY6kg+3Q1qxYnGT7D0rfA75NZtzyuKk05zzjj2oW/wBMstRjxcQqT/OByPzooMOQwI+1bKvHT8xUnPdX8Dzxu02mTl8chScGka32p6TMUvIGOBg7hg114pkcAEjuKHm063vv3NxFHKCPx4/zUlDsdasr1drSBJMY2niiIrh0AKcjH0npU+teAraRPN02Uo5/Ax4/XtVZnt9X0VwlxGXjHOG5GPY1YdXzS9ecuEUmLbgEA8EVbINb8zyxG6EA8/N0rkmn65ZglZlaFz1Lcg/nTqG+jYboZO3BFXsWSujQ6mrNs4yxzyeacWEqOhckbia5TbXtwjJltw9c4q1adqkSIAHZSOuaZyZvEy8XazHYxx28QVp5Tk5H0r60kSN5IIriNgCwyRih9UUapIJY97ysfmcjgAdAKOhiaO2ERA+UY680X0zxEAX3HgEjBrYRGPhhg+grR98bY6gfnUi5cbj3oIZ4TLIBjOaKe3jtYPLUDJ64rRn8nLtwBQ0M73jM3JAPY1IkWUNyCPtW6uNwzn8qFxgblqZDntz6UEXGxYYLH/xUyYHzA8+ooZDntzUyE98mpNyMnkYP8y1vsyBk59xWAZGVODXm5S3dWHcVJuCV/qFbo6suAcexqEk9eT/UteqATnrjuODUk+wEZHHNe5deWww7V5GQRwf7Yr3eAxDkg0htFOeqtj2PIouO4BGHGD2I6GghGp6Ec+lED5UAQcgcnNSGoysuSfyPetgNvOMD2oKN8/UOe+OKkErAcNmlCvlz7VoQucgkZ7VEJwB8wIzW6t1wQ1QbFR1Axx2rzj07d69BJPPFYR681JqNueOCOhFQXFqs6sJFSQHqCKnMY42kjNemFioOf0qSnax4OtblWe1/csfw9RVRvNF1TSGLIG2DuvK110j+YVFIiOpBUEHtUnLNP8QyQMEvIsr/ADLVo0+8gvVU28wPtnkUXqXhayvMsqeTIfxL0pGvhK+tbgNAy4zw6nFBdZ0WyjIieEBY4+/r71rq1zpq3exkZnX6jGeB9/ekWlTalbWCQXF0W2jGAOcfetZE3cjI7074M9Mr2eyltNtrb7Wz9TNyPyoLG0c1DH5iuBnIqWQ9gKkXau5MSxoclql0kSW1rszgt1NeSR7pdx7UTCyhfmHAoKpr/DaiY+35VlZQUsP+6mXqPvWVlSbp9dZJ9X51lZUm8H1GvV/jn7VlZUky/wAQV7N9VZWUh7b/AMQfapX/AIgrKypNn7fasPVaysqSRvqrWP8Ai1lZUhZ+ivU+gfasrKQ9XoKIH0isrKkHf6moePrWVlSbN0asH4fyrKyhNz0FRnqaysqTRvrX7Vj9R96ysqKJ/wAVar9J+1ZWV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russlav.ru/pict/narkot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593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143078"/>
            <a:ext cx="2133600" cy="365125"/>
          </a:xfrm>
        </p:spPr>
        <p:txBody>
          <a:bodyPr/>
          <a:lstStyle/>
          <a:p>
            <a:fld id="{9BB434F0-AF55-45E1-B534-134F0FD64DBE}" type="slidenum">
              <a:rPr lang="ru-RU" sz="3600" smtClean="0"/>
              <a:t>9</a:t>
            </a:fld>
            <a:endParaRPr lang="ru-RU" sz="3600" dirty="0"/>
          </a:p>
        </p:txBody>
      </p:sp>
      <p:sp>
        <p:nvSpPr>
          <p:cNvPr id="1229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5580063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«</a:t>
            </a:r>
            <a:r>
              <a:rPr lang="ru-RU" sz="2800" dirty="0"/>
              <a:t>Наркоманы в страшных муках гибнут от передозировки наркотика, от отравления разбавителями, от СПИДа, гепатита, от заражения крови, от несчастных случаев, от убийств и самоубийств…»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2291" name="Picture 9" descr="is?pXXNoCH6TjhFEkG_K-fbnFR1hedLAa4lc5lCuacCk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552"/>
            <a:ext cx="30083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7849"/>
            <a:ext cx="3987626" cy="28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9320" y="32849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93A299"/>
              </a:buClr>
              <a:buSzPct val="95000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«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Наркоман убивает медленной, мучительной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смертью не только себя, но своих родных и близких, загоняет свою семью в беду и боль, в горе и смерть…»</a:t>
            </a:r>
          </a:p>
        </p:txBody>
      </p:sp>
    </p:spTree>
    <p:extLst>
      <p:ext uri="{BB962C8B-B14F-4D97-AF65-F5344CB8AC3E}">
        <p14:creationId xmlns:p14="http://schemas.microsoft.com/office/powerpoint/2010/main" val="19774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1143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Sketchbook</vt:lpstr>
      <vt:lpstr>Всероссийский Интернет –урок «Имею право знать!</vt:lpstr>
      <vt:lpstr>Презентация PowerPoint</vt:lpstr>
      <vt:lpstr>Презентация PowerPoint</vt:lpstr>
      <vt:lpstr>о</vt:lpstr>
      <vt:lpstr>Презентация PowerPoint</vt:lpstr>
      <vt:lpstr>Презентация PowerPoint</vt:lpstr>
      <vt:lpstr>Презентация PowerPoint</vt:lpstr>
      <vt:lpstr>Наркотики и здоровье</vt:lpstr>
      <vt:lpstr>Презентация PowerPoint</vt:lpstr>
      <vt:lpstr>Презентация PowerPoint</vt:lpstr>
      <vt:lpstr>«Если мы не разрушим наступления наркотиков, то наркотики разрушат нас»                                       Ричард Никсон</vt:lpstr>
      <vt:lpstr>Влияние наркомании на детскую преступность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Мир в наших руках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петровна</dc:creator>
  <cp:lastModifiedBy>Лена</cp:lastModifiedBy>
  <cp:revision>32</cp:revision>
  <dcterms:created xsi:type="dcterms:W3CDTF">2001-12-31T21:08:49Z</dcterms:created>
  <dcterms:modified xsi:type="dcterms:W3CDTF">2016-01-07T08:46:20Z</dcterms:modified>
</cp:coreProperties>
</file>