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4"/>
  </p:notesMasterIdLst>
  <p:sldIdLst>
    <p:sldId id="256" r:id="rId2"/>
    <p:sldId id="267" r:id="rId3"/>
    <p:sldId id="268" r:id="rId4"/>
    <p:sldId id="257" r:id="rId5"/>
    <p:sldId id="258" r:id="rId6"/>
    <p:sldId id="259" r:id="rId7"/>
    <p:sldId id="262" r:id="rId8"/>
    <p:sldId id="271" r:id="rId9"/>
    <p:sldId id="272" r:id="rId10"/>
    <p:sldId id="283" r:id="rId11"/>
    <p:sldId id="270" r:id="rId12"/>
    <p:sldId id="275" r:id="rId13"/>
    <p:sldId id="276" r:id="rId14"/>
    <p:sldId id="266" r:id="rId15"/>
    <p:sldId id="279" r:id="rId16"/>
    <p:sldId id="278" r:id="rId17"/>
    <p:sldId id="273" r:id="rId18"/>
    <p:sldId id="274" r:id="rId19"/>
    <p:sldId id="280" r:id="rId20"/>
    <p:sldId id="281" r:id="rId21"/>
    <p:sldId id="284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17EE1"/>
  </p:clrMru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5604" autoAdjust="0"/>
  </p:normalViewPr>
  <p:slideViewPr>
    <p:cSldViewPr>
      <p:cViewPr varScale="1">
        <p:scale>
          <a:sx n="100" d="100"/>
          <a:sy n="100" d="100"/>
        </p:scale>
        <p:origin x="-2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1E088-5B59-4181-A207-561B9B946CA3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FC413-9002-49CE-9F07-9139E72CC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8ACFE6B4-4018-4BE9-BAAB-E2005BDC0146}" type="slidenum">
              <a:rPr lang="ru-RU" sz="1200"/>
              <a:pPr algn="r" eaLnBrk="1" hangingPunct="1"/>
              <a:t>7</a:t>
            </a:fld>
            <a:endParaRPr lang="ru-RU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E343-C80E-4462-999A-95B87A09E97E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DD38-A89D-4A37-B8FB-2B6E41067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E343-C80E-4462-999A-95B87A09E97E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DD38-A89D-4A37-B8FB-2B6E41067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E343-C80E-4462-999A-95B87A09E97E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DD38-A89D-4A37-B8FB-2B6E41067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E343-C80E-4462-999A-95B87A09E97E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DD38-A89D-4A37-B8FB-2B6E41067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E343-C80E-4462-999A-95B87A09E97E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DD38-A89D-4A37-B8FB-2B6E41067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E343-C80E-4462-999A-95B87A09E97E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DD38-A89D-4A37-B8FB-2B6E41067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E343-C80E-4462-999A-95B87A09E97E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DD38-A89D-4A37-B8FB-2B6E41067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E343-C80E-4462-999A-95B87A09E97E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DD38-A89D-4A37-B8FB-2B6E41067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E343-C80E-4462-999A-95B87A09E97E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DD38-A89D-4A37-B8FB-2B6E41067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E343-C80E-4462-999A-95B87A09E97E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DD38-A89D-4A37-B8FB-2B6E41067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CE343-C80E-4462-999A-95B87A09E97E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5B9DD38-A89D-4A37-B8FB-2B6E410675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ACE343-C80E-4462-999A-95B87A09E97E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5B9DD38-A89D-4A37-B8FB-2B6E4106753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ебус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b="72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95536" y="1113867"/>
            <a:ext cx="851305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Петя записал IP-адрес школьного сервера на листке бумаги и положил его в карман куртки.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Петина мама случайно постирала куртку вместе с запиской.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 стирки Петя обнаружил в кармане четыре обрывка с фрагментами IP-адреса.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Эти фрагменты обозначены буквами А, Б, В и Г. Восстановите IP-адрес.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ответе укажите последовательность букв, обозначающих фрагменты, в порядке, соответствующем IP-адресу.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593" y="3933055"/>
            <a:ext cx="8438935" cy="13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082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6215082"/>
            <a:ext cx="5500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Ответ:   Б           В              А                Г</a:t>
            </a:r>
            <a:endParaRPr lang="ru-RU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785786" y="5500702"/>
            <a:ext cx="1214446" cy="642942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21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2000232" y="5500702"/>
            <a:ext cx="1214446" cy="642942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2.12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3214678" y="5500702"/>
            <a:ext cx="1214446" cy="642942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3.212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4429124" y="5500702"/>
            <a:ext cx="1214446" cy="642942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.42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28597" y="1214422"/>
            <a:ext cx="842968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месте преступления были обнаружены четыре обрывка бумаги. Следствие установило, что на них записаны фрагменты одного IP-адреса.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Криминалисты обозначили эти фрагменты буквами А, Б, В и Г. Восстановите IP-адрес.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ответе укажите последовательность букв, обозначающих фрагменты, в порядке, соответствующем IP-адресу.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643314"/>
            <a:ext cx="600079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00100" y="5429264"/>
            <a:ext cx="59346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Ответ:  162.168.132.64       В   Б  Г  А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071546"/>
            <a:ext cx="80010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Ученик продиктовал своей маме по телефону IP-адрес, мама его записала так: 2574125136.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ответе запишите IP-адрес с разделительными точками.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3071810"/>
            <a:ext cx="7215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Ответ:  25.74.125.136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42844" y="428604"/>
            <a:ext cx="8786874" cy="600079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	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endParaRPr lang="ru-RU" sz="2600" b="1" dirty="0" smtClean="0"/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5984" y="571480"/>
            <a:ext cx="4435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Доменная система имён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1285860"/>
            <a:ext cx="878684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 1983 году в США была создана так называемая DNS (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Domain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Name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System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) - система, которая автоматически устанавливала соответствие между текстовыми именами и IP-адресами.</a:t>
            </a:r>
          </a:p>
          <a:p>
            <a:pPr marL="274320" lvl="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ru-RU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ru-RU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Доменная система имен 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DNS (Domain Name System)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ставит в соответствие числовому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IP –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адресу каждого компьютера уникальное доменное имя.</a:t>
            </a:r>
          </a:p>
          <a:p>
            <a:pPr algn="just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Домен</a:t>
            </a:r>
            <a:r>
              <a:rPr lang="ru-RU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– это группа компьютеров, объединенных по некоторому признаку.</a:t>
            </a:r>
          </a:p>
          <a:p>
            <a:pPr algn="just">
              <a:defRPr/>
            </a:pPr>
            <a:r>
              <a:rPr lang="ru-RU" sz="2400" dirty="0" smtClean="0">
                <a:latin typeface="Comic Sans MS" pitchFamily="66" charset="0"/>
              </a:rPr>
              <a:t> 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728" y="3286124"/>
            <a:ext cx="6929486" cy="9286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74320" lvl="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IP –</a:t>
            </a: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адрес	 </a:t>
            </a:r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		IP – </a:t>
            </a: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адрес </a:t>
            </a:r>
          </a:p>
          <a:p>
            <a:pPr marL="274320" lvl="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(числовой)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				</a:t>
            </a: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(текстовой)</a:t>
            </a:r>
            <a:endParaRPr lang="ru-RU" b="1" dirty="0">
              <a:solidFill>
                <a:srgbClr val="0000FF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3428992" y="3714752"/>
            <a:ext cx="264320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2143116"/>
            <a:ext cx="34836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Физкультминутка</a:t>
            </a:r>
            <a:endParaRPr lang="ru-RU" sz="3200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 b="27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000372"/>
            <a:ext cx="14763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33333 L 0.34062 -0.33125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063 -0.33125 L 0.59063 -0.331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062 -0.33125 L 0.80538 -0.331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1319 -0.33125 L 0.81319 -0.00578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1319 -0.00579 L 0.5375 0.21481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75 0.21482 L 0.37222 0.2463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000"/>
                            </p:stCondLst>
                            <p:childTnLst>
                              <p:par>
                                <p:cTn id="26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222 0.2463 L 0.42725 -0.11064 " pathEditMode="relative" rAng="0" ptsTypes="AA">
                                      <p:cBhvr>
                                        <p:cTn id="2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-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726 -0.11064 L 0.17726 -0.11064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0"/>
                            </p:stCondLst>
                            <p:childTnLst>
                              <p:par>
                                <p:cTn id="32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25 -0.11064 L 0.05729 0.09931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000"/>
                            </p:stCondLst>
                            <p:childTnLst>
                              <p:par>
                                <p:cTn id="3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29 0.09931 L 0.26198 0.14121 " pathEditMode="relative" rAng="0" ptsTypes="AA">
                                      <p:cBhvr>
                                        <p:cTn id="3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1000"/>
                            </p:stCondLst>
                            <p:childTnLst>
                              <p:par>
                                <p:cTn id="3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198 0.1412 L 0.26198 -0.19213 " pathEditMode="relative" rAng="0" ptsTypes="AA">
                                      <p:cBhvr>
                                        <p:cTn id="3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0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198 -0.19213 L 0.26198 0.14121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000"/>
                            </p:stCondLst>
                            <p:childTnLst>
                              <p:par>
                                <p:cTn id="4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198 0.14121 L 0.51198 0.14121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0"/>
                            </p:stCondLst>
                            <p:childTnLst>
                              <p:par>
                                <p:cTn id="47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198 0.14121 L 0.0335 0.33033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3000"/>
                            </p:stCondLst>
                            <p:childTnLst>
                              <p:par>
                                <p:cTn id="50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5 0.33033 L 0.00208 -0.0162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-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192" y="857232"/>
            <a:ext cx="82868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Домены верхнего уровня бывают двух типов: </a:t>
            </a:r>
          </a:p>
          <a:p>
            <a:pPr marL="342900" indent="-342900" algn="just">
              <a:defRPr/>
            </a:pPr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defRPr/>
            </a:pP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defRPr/>
            </a:pP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defRPr/>
            </a:pP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defRPr/>
            </a:pPr>
            <a:endParaRPr lang="ru-RU" sz="2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defRPr/>
            </a:pPr>
            <a:endParaRPr lang="ru-RU" sz="2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defRPr/>
            </a:pPr>
            <a:endParaRPr lang="ru-RU" sz="2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defRPr/>
            </a:pPr>
            <a:endParaRPr lang="ru-RU" sz="24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defRPr/>
            </a:pPr>
            <a:endParaRPr lang="en-US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Documents and Settings\User\Рабочий стол\през к пед\1315591251_d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857760"/>
            <a:ext cx="4470363" cy="1604961"/>
          </a:xfrm>
          <a:prstGeom prst="rect">
            <a:avLst/>
          </a:prstGeom>
          <a:noFill/>
        </p:spPr>
      </p:pic>
      <p:cxnSp>
        <p:nvCxnSpPr>
          <p:cNvPr id="5" name="Прямая со стрелкой 4"/>
          <p:cNvCxnSpPr/>
          <p:nvPr/>
        </p:nvCxnSpPr>
        <p:spPr>
          <a:xfrm rot="10800000" flipV="1">
            <a:off x="1785918" y="1214422"/>
            <a:ext cx="1857388" cy="10001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142976" y="2214554"/>
            <a:ext cx="2928958" cy="20717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Географические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(двухбуквенные - каждой стране соответствует двухбуквенный код)</a:t>
            </a:r>
          </a:p>
          <a:p>
            <a:pPr algn="ctr"/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29256" y="2143116"/>
            <a:ext cx="2786082" cy="21431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Административные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(трёхбуквенные)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>
              <a:solidFill>
                <a:srgbClr val="0000FF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5715008" y="1214422"/>
            <a:ext cx="1571636" cy="92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1" y="357166"/>
          <a:ext cx="8715435" cy="6326537"/>
        </p:xfrm>
        <a:graphic>
          <a:graphicData uri="http://schemas.openxmlformats.org/drawingml/2006/table">
            <a:tbl>
              <a:tblPr/>
              <a:tblGrid>
                <a:gridCol w="500065"/>
                <a:gridCol w="1643074"/>
                <a:gridCol w="2140719"/>
                <a:gridCol w="1329473"/>
                <a:gridCol w="1316154"/>
                <a:gridCol w="1785950"/>
              </a:tblGrid>
              <a:tr h="198578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8378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Организации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Географическая принадлежность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87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Коммерческих организаций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Образовательных </a:t>
                      </a: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учреждений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Поставщиков сетевых услуг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Российские адреса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Адреса европейских стран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5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b="1" i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b="1" i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b="1" i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b="1" i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kern="12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Kuzunkov</a:t>
                      </a:r>
                      <a:r>
                        <a:rPr kumimoji="0" lang="ru-RU" sz="1200" b="1" i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r>
                        <a:rPr kumimoji="0" lang="en-US" sz="1200" b="1" i="1" kern="12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mei</a:t>
                      </a:r>
                      <a:r>
                        <a:rPr kumimoji="0" lang="ru-RU" sz="1200" b="1" i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r>
                        <a:rPr kumimoji="0" lang="en-US" sz="1200" b="1" i="1" kern="12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msk</a:t>
                      </a:r>
                      <a:r>
                        <a:rPr kumimoji="0" lang="ru-RU" sz="1200" b="1" i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r>
                        <a:rPr kumimoji="0" lang="en-US" sz="1200" b="1" i="1" kern="12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dk</a:t>
                      </a:r>
                      <a:r>
                        <a:rPr kumimoji="0" lang="en-US" sz="1200" b="1" i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</a:t>
                      </a:r>
                      <a:r>
                        <a:rPr kumimoji="0" lang="ru-RU" sz="1200" b="1" i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Дания</a:t>
                      </a:r>
                      <a:endParaRPr lang="en-US" sz="1200" b="1" i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6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b="1" i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200" b="1" i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Michael</a:t>
                      </a:r>
                      <a:r>
                        <a:rPr kumimoji="0" lang="ru-RU" sz="1200" b="1" i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r>
                        <a:rPr kumimoji="0" lang="en-US" sz="1200" b="1" i="1" kern="12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uka</a:t>
                      </a:r>
                      <a:r>
                        <a:rPr kumimoji="0" lang="ru-RU" sz="1200" b="1" i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r>
                        <a:rPr kumimoji="0" lang="en-US" sz="1200" b="1" i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online</a:t>
                      </a:r>
                      <a:r>
                        <a:rPr kumimoji="0" lang="ru-RU" sz="1200" b="1" i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r>
                        <a:rPr kumimoji="0" lang="en-US" sz="1200" b="1" i="1" kern="12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edu</a:t>
                      </a:r>
                      <a:r>
                        <a:rPr kumimoji="0" lang="en-US" sz="1200" b="1" i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en-US" sz="1200" b="1" i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b="1" i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b="1" i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b="1" i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b="1" i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b="1" i="1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b="1" i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b="1" i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kern="12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Croyd</a:t>
                      </a:r>
                      <a:r>
                        <a:rPr kumimoji="0" lang="ru-RU" sz="1200" b="1" i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r>
                        <a:rPr kumimoji="0" lang="en-US" sz="1200" b="1" i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derby</a:t>
                      </a:r>
                      <a:r>
                        <a:rPr kumimoji="0" lang="ru-RU" sz="1200" b="1" i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r>
                        <a:rPr kumimoji="0" lang="en-US" sz="1200" b="1" i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ac</a:t>
                      </a:r>
                      <a:r>
                        <a:rPr kumimoji="0" lang="ru-RU" sz="1200" b="1" i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r>
                        <a:rPr kumimoji="0" lang="en-US" sz="1200" b="1" i="1" kern="12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uk</a:t>
                      </a:r>
                      <a:r>
                        <a:rPr kumimoji="0" lang="en-US" sz="1200" b="1" i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1" i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Великобритания</a:t>
                      </a:r>
                      <a:endParaRPr lang="en-US" sz="1200" b="1" i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2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b="1" i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b="1" i="1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b="1" i="1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200" b="1" i="1" kern="12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Mvm</a:t>
                      </a:r>
                      <a:r>
                        <a:rPr kumimoji="0" lang="ru-RU" sz="1200" b="1" i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r>
                        <a:rPr kumimoji="0" lang="en-US" sz="1200" b="1" i="1" kern="12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rricnit</a:t>
                      </a:r>
                      <a:r>
                        <a:rPr kumimoji="0" lang="ru-RU" sz="1200" b="1" i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r>
                        <a:rPr kumimoji="0" lang="en-US" sz="1200" b="1" i="1" kern="12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ryazan</a:t>
                      </a:r>
                      <a:r>
                        <a:rPr kumimoji="0" lang="ru-RU" sz="1200" b="1" i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r>
                        <a:rPr kumimoji="0" lang="en-US" sz="1200" b="1" i="1" kern="12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ru</a:t>
                      </a:r>
                      <a:r>
                        <a:rPr kumimoji="0" lang="en-US" sz="1200" b="1" i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en-US" sz="1200" b="1" i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b="1" i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2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b="1" i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b="1" i="1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Victor</a:t>
                      </a:r>
                      <a:r>
                        <a:rPr kumimoji="0" lang="ru-RU" sz="1200" b="1" i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r>
                        <a:rPr kumimoji="0" lang="en-US" sz="1200" b="1" i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free</a:t>
                      </a:r>
                      <a:r>
                        <a:rPr kumimoji="0" lang="ru-RU" sz="1200" b="1" i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r>
                        <a:rPr kumimoji="0" lang="en-US" sz="1200" b="1" i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net</a:t>
                      </a:r>
                      <a:endParaRPr lang="en-US" sz="1200" b="1" i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b="1" i="1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b="1" i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2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103670.1256.</a:t>
                      </a:r>
                      <a:r>
                        <a:rPr kumimoji="0" lang="en-US" sz="1200" b="1" i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CompuServe</a:t>
                      </a:r>
                      <a:r>
                        <a:rPr kumimoji="0" lang="ru-RU" sz="1200" b="1" i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r>
                        <a:rPr kumimoji="0" lang="en-US" sz="1200" b="1" i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com</a:t>
                      </a:r>
                      <a:endParaRPr lang="en-US" sz="1200" b="1" i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b="1" i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b="1" i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b="1" i="1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b="1" i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2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</a:t>
                      </a: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b="1" i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b="1" i="1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b="1" i="1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b="1" i="1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kern="12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Tianu</a:t>
                      </a:r>
                      <a:r>
                        <a:rPr kumimoji="0" lang="ru-RU" sz="1200" b="1" i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r>
                        <a:rPr kumimoji="0" lang="en-US" sz="1200" b="1" i="1" kern="12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upe</a:t>
                      </a:r>
                      <a:r>
                        <a:rPr kumimoji="0" lang="ru-RU" sz="1200" b="1" i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r>
                        <a:rPr kumimoji="0" lang="en-US" sz="1200" b="1" i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ac</a:t>
                      </a:r>
                      <a:r>
                        <a:rPr kumimoji="0" lang="ru-RU" sz="1200" b="1" i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r>
                        <a:rPr kumimoji="0" lang="en-US" sz="1200" b="1" i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 </a:t>
                      </a:r>
                      <a:r>
                        <a:rPr kumimoji="0" lang="ru-RU" sz="1200" b="1" i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Канада</a:t>
                      </a:r>
                      <a:endParaRPr lang="en-US" sz="1200" b="1" i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0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</a:t>
                      </a: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b="1" i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b="1" i="1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b="1" i="1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b="1" i="1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kern="12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Huberto</a:t>
                      </a:r>
                      <a:r>
                        <a:rPr kumimoji="0" lang="ru-RU" sz="1200" b="1" i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r>
                        <a:rPr kumimoji="0" lang="en-US" sz="1200" b="1" i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bolero</a:t>
                      </a:r>
                      <a:r>
                        <a:rPr kumimoji="0" lang="ru-RU" sz="1200" b="1" i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r>
                        <a:rPr kumimoji="0" lang="en-US" sz="1200" b="1" i="1" kern="12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ini</a:t>
                      </a:r>
                      <a:r>
                        <a:rPr kumimoji="0" lang="ru-RU" sz="1200" b="1" i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r>
                        <a:rPr kumimoji="0" lang="en-US" sz="1200" b="1" i="1" kern="12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rian</a:t>
                      </a:r>
                      <a:r>
                        <a:rPr kumimoji="0" lang="ru-RU" sz="1200" b="1" i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r>
                        <a:rPr kumimoji="0" lang="en-US" sz="1200" b="1" i="1" kern="12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jp</a:t>
                      </a:r>
                      <a:r>
                        <a:rPr kumimoji="0" lang="en-US" sz="1200" b="1" i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1" i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Япония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200" b="1" i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0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</a:t>
                      </a: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1" kern="12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ksd</a:t>
                      </a:r>
                      <a:r>
                        <a:rPr kumimoji="0" lang="ru-RU" sz="1200" b="1" i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r>
                        <a:rPr kumimoji="0" lang="en-US" sz="1200" b="1" i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glass</a:t>
                      </a:r>
                      <a:r>
                        <a:rPr kumimoji="0" lang="ru-RU" sz="1200" b="1" i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r>
                        <a:rPr kumimoji="0" lang="en-US" sz="1200" b="1" i="1" kern="12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apc</a:t>
                      </a:r>
                      <a:r>
                        <a:rPr kumimoji="0" lang="ru-RU" sz="1200" b="1" i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r>
                        <a:rPr kumimoji="0" lang="en-US" sz="1200" b="1" i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com</a:t>
                      </a:r>
                      <a:endParaRPr lang="en-US" sz="1200" b="1" i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b="1" i="1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b="1" i="1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b="1" i="1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b="1" i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b="1" i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b="1" i="1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b="1" i="1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200" b="1" i="1" kern="12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Publik</a:t>
                      </a:r>
                      <a:r>
                        <a:rPr kumimoji="0" lang="ru-RU" sz="1200" b="1" i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r>
                        <a:rPr kumimoji="0" lang="en-US" sz="1200" b="1" i="1" kern="12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ren</a:t>
                      </a:r>
                      <a:r>
                        <a:rPr kumimoji="0" lang="ru-RU" sz="1200" b="1" i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r>
                        <a:rPr kumimoji="0" lang="en-US" sz="1200" b="1" i="1" kern="12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ru</a:t>
                      </a:r>
                      <a:endParaRPr kumimoji="0" lang="ru-RU" sz="1200" b="1" i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kumimoji="0" lang="ru-RU" sz="1200" b="1" i="1" u="none" strike="noStrike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endParaRPr kumimoji="0" lang="ru-RU" sz="1200" b="1" i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200" b="1" i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b="1" i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43" y="785794"/>
          <a:ext cx="8786876" cy="5474230"/>
        </p:xfrm>
        <a:graphic>
          <a:graphicData uri="http://schemas.openxmlformats.org/drawingml/2006/table">
            <a:tbl>
              <a:tblPr/>
              <a:tblGrid>
                <a:gridCol w="357191"/>
                <a:gridCol w="1893993"/>
                <a:gridCol w="2178564"/>
                <a:gridCol w="1548442"/>
                <a:gridCol w="1218680"/>
                <a:gridCol w="1590006"/>
              </a:tblGrid>
              <a:tr h="318881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6898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Организации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Географическая принадлежность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34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Calibri"/>
                          <a:cs typeface="Times New Roman"/>
                        </a:rPr>
                        <a:t>Коммерческих организаций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  <a:cs typeface="Times New Roman"/>
                        </a:rPr>
                        <a:t>Образовательных </a:t>
                      </a: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учреждений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Поставщиков сетевых услуг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Calibri"/>
                          <a:cs typeface="Times New Roman"/>
                        </a:rPr>
                        <a:t>Российские адреса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Адреса европейских стран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kern="12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mpian</a:t>
                      </a:r>
                      <a:r>
                        <a:rPr kumimoji="0"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r>
                        <a:rPr kumimoji="0" lang="en-US" sz="1200" b="1" kern="12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ncc</a:t>
                      </a:r>
                      <a:r>
                        <a:rPr kumimoji="0"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r>
                        <a:rPr kumimoji="0" lang="en-US" sz="1200" b="1" kern="12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ufrn</a:t>
                      </a:r>
                      <a:r>
                        <a:rPr kumimoji="0"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r>
                        <a:rPr kumimoji="0" lang="en-US" sz="1200" b="1" kern="12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ru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8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SCMDA</a:t>
                      </a:r>
                      <a:r>
                        <a:rPr kumimoji="0"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r>
                        <a:rPr kumimoji="0" lang="en-US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cc</a:t>
                      </a:r>
                      <a:r>
                        <a:rPr kumimoji="0"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r>
                        <a:rPr kumimoji="0" lang="en-US" sz="1200" b="1" kern="12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newcastle</a:t>
                      </a:r>
                      <a:r>
                        <a:rPr kumimoji="0"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r>
                        <a:rPr kumimoji="0" lang="en-US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au</a:t>
                      </a:r>
                      <a:r>
                        <a:rPr kumimoji="0"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Австрия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8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200" b="1" kern="12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Bosca</a:t>
                      </a:r>
                      <a:r>
                        <a:rPr kumimoji="0"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r>
                        <a:rPr kumimoji="0" lang="en-US" sz="1200" b="1" kern="12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servior</a:t>
                      </a:r>
                      <a:r>
                        <a:rPr kumimoji="0"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r>
                        <a:rPr kumimoji="0" lang="en-US" sz="1200" b="1" kern="12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unam</a:t>
                      </a:r>
                      <a:r>
                        <a:rPr kumimoji="0"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r>
                        <a:rPr kumimoji="0" lang="en-US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us </a:t>
                      </a:r>
                      <a:r>
                        <a:rPr kumimoji="0"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США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5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kern="12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Pekka</a:t>
                      </a:r>
                      <a:r>
                        <a:rPr kumimoji="0"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r>
                        <a:rPr kumimoji="0" lang="en-US" sz="1200" b="1" kern="12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cs</a:t>
                      </a:r>
                      <a:r>
                        <a:rPr kumimoji="0"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r>
                        <a:rPr kumimoji="0" lang="en-US" sz="1200" b="1" kern="12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utu</a:t>
                      </a:r>
                      <a:r>
                        <a:rPr kumimoji="0"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  <a:r>
                        <a:rPr kumimoji="0" lang="en-US" sz="1200" b="1" kern="12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fi</a:t>
                      </a:r>
                      <a:r>
                        <a:rPr kumimoji="0" lang="en-US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Финляндия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8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defTabSz="1971675"/>
                      <a:r>
                        <a:rPr kumimoji="0" lang="en-US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Karlheneinz-duerr.uni-uebingen.edu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8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0" lang="ru-RU" sz="1200" b="1" kern="1200" dirty="0" smtClean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Semenov.k805.mainet.msk.ru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8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kern="1200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dp!gn!support.labrea.stenford.edu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8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defTabSz="1708150"/>
                      <a:r>
                        <a:rPr kumimoji="0" lang="en-US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INFO.BITNIK.BITNET</a:t>
                      </a:r>
                      <a:r>
                        <a:rPr kumimoji="0" lang="en-US" sz="1200" b="1" u="none" strike="noStrike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.com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5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BillyJoel.MHV.net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5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Drt.glas.apc.fr </a:t>
                      </a:r>
                      <a:r>
                        <a:rPr kumimoji="0" lang="ru-RU" sz="12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Франция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2791" marR="627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4678" y="500042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00FF"/>
                </a:solidFill>
              </a:rPr>
              <a:t>Вывод:</a:t>
            </a:r>
            <a:endParaRPr lang="ru-RU" sz="4000" dirty="0">
              <a:solidFill>
                <a:srgbClr val="0000FF"/>
              </a:solidFill>
            </a:endParaRPr>
          </a:p>
        </p:txBody>
      </p:sp>
      <p:pic>
        <p:nvPicPr>
          <p:cNvPr id="1026" name="Picture 2" descr="C:\Documents and Settings\User\Рабочий стол\през к пед\3605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571612"/>
            <a:ext cx="1696425" cy="15382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ебус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500063" y="1571625"/>
            <a:ext cx="785812" cy="78581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500063" y="2857500"/>
            <a:ext cx="785812" cy="78581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00063" y="4143375"/>
            <a:ext cx="785812" cy="78581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1714488"/>
            <a:ext cx="69538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Готов узнавать новое!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2643182"/>
            <a:ext cx="301845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Надо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подумать 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71670" y="4214818"/>
            <a:ext cx="225144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Жду помощи!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1214422"/>
            <a:ext cx="60007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Домашнее задание :</a:t>
            </a:r>
          </a:p>
          <a:p>
            <a:pPr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§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.3.2 </a:t>
            </a:r>
          </a:p>
          <a:p>
            <a:pPr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Задачи №2,3 (карточка)</a:t>
            </a:r>
          </a:p>
          <a:p>
            <a:pPr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Стр.91 вопросы 1,2.</a:t>
            </a:r>
          </a:p>
          <a:p>
            <a:pPr algn="ctr"/>
            <a:endParaRPr lang="ru-RU" sz="24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2285992"/>
            <a:ext cx="65008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Спасибо за внимание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!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ебус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8690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21442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Тема урока:</a:t>
            </a:r>
            <a:br>
              <a:rPr lang="ru-RU" b="1" dirty="0" smtClean="0">
                <a:solidFill>
                  <a:srgbClr val="0000FF"/>
                </a:solidFill>
              </a:rPr>
            </a:br>
            <a:r>
              <a:rPr lang="ru-RU" b="1" dirty="0" smtClean="0">
                <a:solidFill>
                  <a:srgbClr val="0000FF"/>
                </a:solidFill>
              </a:rPr>
              <a:t>Адресация в интернете.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1027" name="Picture 3" descr="C:\Documents and Settings\User\Рабочий стол\през к пед\cms3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428868"/>
            <a:ext cx="6332537" cy="380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857232"/>
            <a:ext cx="857256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Цели урока: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Познакомиться  с понятием адресации в Интернете;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IP-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адресом и доменным именем;</a:t>
            </a:r>
          </a:p>
          <a:p>
            <a:pPr lvl="0"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Узнать о  возможности поиска и опознания компьютера в Интернете при помощи IP-адреса и доменного имени.</a:t>
            </a:r>
          </a:p>
          <a:p>
            <a:pPr lvl="0"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Научиться решать задачи на нахождение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IP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адреса. 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  <p:pic>
        <p:nvPicPr>
          <p:cNvPr id="2050" name="Picture 2" descr="C:\Documents and Settings\User\Рабочий стол\през к пед\3605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0820" y="5286388"/>
            <a:ext cx="1733180" cy="1571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7554" y="571480"/>
            <a:ext cx="19255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IP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адрес</a:t>
            </a:r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214422"/>
            <a:ext cx="78581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У каждого компьютера в сети Интернет есть свой уникальный адрес. 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IP-адрес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– это уникальный числовой адрес компьютера в сети, который имеет длину 32 бита и записывается в виде четырех частей по 8 бит каждая.</a:t>
            </a: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0119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929066"/>
            <a:ext cx="3351063" cy="2571746"/>
          </a:xfrm>
          <a:prstGeom prst="rect">
            <a:avLst/>
          </a:prstGeom>
        </p:spPr>
      </p:pic>
      <p:pic>
        <p:nvPicPr>
          <p:cNvPr id="6" name="Рисунок 5" descr="kompu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3571876"/>
            <a:ext cx="3000396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60" name="Rectangle 4"/>
          <p:cNvSpPr>
            <a:spLocks noChangeArrowheads="1"/>
          </p:cNvSpPr>
          <p:nvPr/>
        </p:nvSpPr>
        <p:spPr bwMode="auto">
          <a:xfrm>
            <a:off x="2786050" y="2071678"/>
            <a:ext cx="5143536" cy="769441"/>
          </a:xfrm>
          <a:prstGeom prst="rect">
            <a:avLst/>
          </a:prstGeom>
          <a:solidFill>
            <a:srgbClr val="92D050"/>
          </a:solidFill>
          <a:ln w="12700">
            <a:noFill/>
            <a:miter lim="800000"/>
            <a:headEnd/>
            <a:tailEnd type="none" w="lg" len="lg"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4400" b="1" dirty="0"/>
              <a:t>193.162.230.115 </a:t>
            </a:r>
          </a:p>
        </p:txBody>
      </p:sp>
      <p:sp>
        <p:nvSpPr>
          <p:cNvPr id="224262" name="AutoShape 6"/>
          <p:cNvSpPr>
            <a:spLocks noChangeArrowheads="1"/>
          </p:cNvSpPr>
          <p:nvPr/>
        </p:nvSpPr>
        <p:spPr bwMode="auto">
          <a:xfrm>
            <a:off x="2500298" y="1142984"/>
            <a:ext cx="1162052" cy="408623"/>
          </a:xfrm>
          <a:prstGeom prst="wedgeRoundRectCallout">
            <a:avLst>
              <a:gd name="adj1" fmla="val 50716"/>
              <a:gd name="adj2" fmla="val 227988"/>
              <a:gd name="adj3" fmla="val 16667"/>
            </a:avLst>
          </a:prstGeom>
          <a:solidFill>
            <a:schemeClr val="bg2">
              <a:lumMod val="90000"/>
            </a:schemeClr>
          </a:solidFill>
          <a:ln w="12700">
            <a:noFill/>
            <a:miter lim="800000"/>
            <a:headEnd/>
            <a:tailEnd type="none" w="lg" len="lg"/>
          </a:ln>
          <a:effectLst>
            <a:outerShdw dist="40161" dir="4293903" algn="ctr" rotWithShape="0">
              <a:schemeClr val="bg2">
                <a:alpha val="50000"/>
              </a:schemeClr>
            </a:outerShdw>
          </a:effectLst>
        </p:spPr>
        <p:txBody>
          <a:bodyPr wrap="square" lIns="54000" rIns="18000">
            <a:spAutoFit/>
          </a:bodyPr>
          <a:lstStyle/>
          <a:p>
            <a:pPr algn="ctr" eaLnBrk="1" hangingPunct="1">
              <a:defRPr/>
            </a:pPr>
            <a:r>
              <a:rPr lang="ru-RU" b="1" dirty="0" smtClean="0"/>
              <a:t>0…255</a:t>
            </a:r>
            <a:endParaRPr lang="ru-RU" b="1" dirty="0"/>
          </a:p>
        </p:txBody>
      </p:sp>
      <p:sp>
        <p:nvSpPr>
          <p:cNvPr id="224267" name="AutoShape 11"/>
          <p:cNvSpPr>
            <a:spLocks noChangeArrowheads="1"/>
          </p:cNvSpPr>
          <p:nvPr/>
        </p:nvSpPr>
        <p:spPr bwMode="auto">
          <a:xfrm>
            <a:off x="4286248" y="1142984"/>
            <a:ext cx="1071570" cy="408623"/>
          </a:xfrm>
          <a:prstGeom prst="wedgeRoundRectCallout">
            <a:avLst>
              <a:gd name="adj1" fmla="val 13733"/>
              <a:gd name="adj2" fmla="val 208983"/>
              <a:gd name="adj3" fmla="val 16667"/>
            </a:avLst>
          </a:prstGeom>
          <a:solidFill>
            <a:schemeClr val="bg2">
              <a:lumMod val="90000"/>
            </a:schemeClr>
          </a:solidFill>
          <a:ln w="12700">
            <a:noFill/>
            <a:miter lim="800000"/>
            <a:headEnd/>
            <a:tailEnd type="none" w="lg" len="lg"/>
          </a:ln>
          <a:effectLst>
            <a:outerShdw dist="40161" dir="4293903" algn="ctr" rotWithShape="0">
              <a:schemeClr val="bg2">
                <a:alpha val="50000"/>
              </a:schemeClr>
            </a:outerShdw>
          </a:effectLst>
        </p:spPr>
        <p:txBody>
          <a:bodyPr wrap="square" lIns="54000" rIns="18000">
            <a:spAutoFit/>
          </a:bodyPr>
          <a:lstStyle/>
          <a:p>
            <a:pPr algn="ctr" eaLnBrk="1" hangingPunct="1">
              <a:defRPr/>
            </a:pPr>
            <a:r>
              <a:rPr lang="ru-RU" b="1" dirty="0"/>
              <a:t>0..255</a:t>
            </a:r>
          </a:p>
        </p:txBody>
      </p:sp>
      <p:sp>
        <p:nvSpPr>
          <p:cNvPr id="224268" name="AutoShape 12"/>
          <p:cNvSpPr>
            <a:spLocks noChangeArrowheads="1"/>
          </p:cNvSpPr>
          <p:nvPr/>
        </p:nvSpPr>
        <p:spPr bwMode="auto">
          <a:xfrm>
            <a:off x="5786446" y="1142984"/>
            <a:ext cx="1143008" cy="408623"/>
          </a:xfrm>
          <a:prstGeom prst="wedgeRoundRectCallout">
            <a:avLst>
              <a:gd name="adj1" fmla="val -38681"/>
              <a:gd name="adj2" fmla="val 203769"/>
              <a:gd name="adj3" fmla="val 16667"/>
            </a:avLst>
          </a:prstGeom>
          <a:solidFill>
            <a:schemeClr val="bg2">
              <a:lumMod val="90000"/>
            </a:schemeClr>
          </a:solidFill>
          <a:ln w="12700">
            <a:noFill/>
            <a:miter lim="800000"/>
            <a:headEnd/>
            <a:tailEnd type="none" w="lg" len="lg"/>
          </a:ln>
          <a:effectLst>
            <a:outerShdw dist="40161" dir="4293903" algn="ctr" rotWithShape="0">
              <a:schemeClr val="bg2">
                <a:alpha val="50000"/>
              </a:schemeClr>
            </a:outerShdw>
          </a:effectLst>
        </p:spPr>
        <p:txBody>
          <a:bodyPr wrap="square" lIns="54000" rIns="18000">
            <a:spAutoFit/>
          </a:bodyPr>
          <a:lstStyle/>
          <a:p>
            <a:pPr algn="ctr" eaLnBrk="1" hangingPunct="1">
              <a:defRPr/>
            </a:pPr>
            <a:r>
              <a:rPr lang="ru-RU" b="1" dirty="0"/>
              <a:t>0..255</a:t>
            </a:r>
          </a:p>
        </p:txBody>
      </p:sp>
      <p:sp>
        <p:nvSpPr>
          <p:cNvPr id="224269" name="AutoShape 13"/>
          <p:cNvSpPr>
            <a:spLocks noChangeArrowheads="1"/>
          </p:cNvSpPr>
          <p:nvPr/>
        </p:nvSpPr>
        <p:spPr bwMode="auto">
          <a:xfrm>
            <a:off x="7286644" y="1142984"/>
            <a:ext cx="928694" cy="408623"/>
          </a:xfrm>
          <a:prstGeom prst="wedgeRoundRectCallout">
            <a:avLst>
              <a:gd name="adj1" fmla="val -87751"/>
              <a:gd name="adj2" fmla="val 239875"/>
              <a:gd name="adj3" fmla="val 16667"/>
            </a:avLst>
          </a:prstGeom>
          <a:solidFill>
            <a:schemeClr val="bg2">
              <a:lumMod val="90000"/>
            </a:schemeClr>
          </a:solidFill>
          <a:ln w="12700">
            <a:noFill/>
            <a:miter lim="800000"/>
            <a:headEnd/>
            <a:tailEnd type="none" w="lg" len="lg"/>
          </a:ln>
          <a:effectLst>
            <a:outerShdw dist="40161" dir="4293903" algn="ctr" rotWithShape="0">
              <a:schemeClr val="bg2">
                <a:alpha val="50000"/>
              </a:schemeClr>
            </a:outerShdw>
          </a:effectLst>
        </p:spPr>
        <p:txBody>
          <a:bodyPr wrap="square" lIns="54000" rIns="18000">
            <a:spAutoFit/>
          </a:bodyPr>
          <a:lstStyle/>
          <a:p>
            <a:pPr algn="ctr" eaLnBrk="1" hangingPunct="1">
              <a:defRPr/>
            </a:pPr>
            <a:r>
              <a:rPr lang="ru-RU" b="1" dirty="0"/>
              <a:t>0..255</a:t>
            </a:r>
          </a:p>
        </p:txBody>
      </p:sp>
      <p:sp>
        <p:nvSpPr>
          <p:cNvPr id="224270" name="Rectangle 14"/>
          <p:cNvSpPr>
            <a:spLocks noChangeArrowheads="1"/>
          </p:cNvSpPr>
          <p:nvPr/>
        </p:nvSpPr>
        <p:spPr bwMode="auto">
          <a:xfrm>
            <a:off x="428596" y="1500174"/>
            <a:ext cx="1905000" cy="519112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0000FF"/>
                </a:solidFill>
              </a:rPr>
              <a:t>IP-</a:t>
            </a:r>
            <a:r>
              <a:rPr lang="ru-RU" sz="2800" b="1" dirty="0">
                <a:solidFill>
                  <a:srgbClr val="0000FF"/>
                </a:solidFill>
              </a:rPr>
              <a:t>адрес: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85852" y="3286124"/>
            <a:ext cx="6539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Определите, какой 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IP</a:t>
            </a:r>
            <a:r>
              <a:rPr lang="ru-RU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адрес  правильный?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57356" y="392906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1) 2. 2. 2. 2</a:t>
            </a:r>
          </a:p>
          <a:p>
            <a:pPr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2) 192.168.257.15</a:t>
            </a:r>
          </a:p>
          <a:p>
            <a:pPr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3) 22.22.22.22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500042"/>
            <a:ext cx="72152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Пуск - Выполнить – </a:t>
            </a:r>
            <a:r>
              <a:rPr lang="en-US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cmd</a:t>
            </a:r>
            <a:r>
              <a:rPr lang="ru-RU" sz="3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- </a:t>
            </a:r>
            <a:r>
              <a:rPr lang="en-US" sz="3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OK</a:t>
            </a:r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Набираем команду </a:t>
            </a:r>
            <a:r>
              <a:rPr lang="en-US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Ipconfig</a:t>
            </a:r>
            <a:r>
              <a:rPr lang="ru-RU" sz="3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en-US" sz="3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Enter</a:t>
            </a:r>
            <a:endParaRPr lang="en-US" sz="36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Содержимое 4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785926"/>
            <a:ext cx="8643966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1285860"/>
            <a:ext cx="84297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Сайт в Интернете для определения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IP –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адреса:</a:t>
            </a:r>
            <a:endParaRPr lang="ru-RU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3143248"/>
            <a:ext cx="90011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800" u="sng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http://www.softholm.com/services/address_ip.php</a:t>
            </a:r>
            <a:r>
              <a:rPr lang="ru-RU" sz="4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 </a:t>
            </a:r>
          </a:p>
          <a:p>
            <a:pPr algn="just"/>
            <a:endParaRPr lang="ru-RU" sz="4800" dirty="0" smtClean="0">
              <a:solidFill>
                <a:srgbClr val="7030A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407</TotalTime>
  <Words>568</Words>
  <Application>Microsoft Office PowerPoint</Application>
  <PresentationFormat>Экран (4:3)</PresentationFormat>
  <Paragraphs>139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Слайд 1</vt:lpstr>
      <vt:lpstr>Слайд 2</vt:lpstr>
      <vt:lpstr>Слайд 3</vt:lpstr>
      <vt:lpstr>Тема урока: Адресация в интернете.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141</cp:revision>
  <dcterms:created xsi:type="dcterms:W3CDTF">2015-02-20T20:26:40Z</dcterms:created>
  <dcterms:modified xsi:type="dcterms:W3CDTF">2015-02-27T03:41:28Z</dcterms:modified>
</cp:coreProperties>
</file>