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8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7" autoAdjust="0"/>
    <p:restoredTop sz="94622" autoAdjust="0"/>
  </p:normalViewPr>
  <p:slideViewPr>
    <p:cSldViewPr>
      <p:cViewPr>
        <p:scale>
          <a:sx n="75" d="100"/>
          <a:sy n="75" d="100"/>
        </p:scale>
        <p:origin x="-27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049D-A43E-46EE-9276-0BD871C971A9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75828-6F23-46A5-B50A-23725FEC8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F3EA0-81C9-4CFE-88E8-99736E876FA8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B86D-2902-4FFA-981C-623D5C5DE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5423-2469-487C-ADCB-2DC52224D3C5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84C3-E0F0-41D6-A787-0CD29D81A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EC08-6130-4861-AFAC-B641C3ED932D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A7F20-8781-4CDC-91CB-C52FA578B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187D-7BD0-4FC9-9F48-06DB4CB48692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8797-994D-4F61-9AE5-423895199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1911-46B5-4526-8D94-583787875C53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17B6-7187-4192-9018-4E22FBC44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8FCE-29DF-480C-8DE6-FD2DD0997301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86BE-9D3E-47CD-B1D4-496B839CF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2FE6A-3A71-4962-96B5-6D208CBD0752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2547-ADDC-45A0-AE80-4EFE769BC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6339-C8E3-413F-A87D-5E0C56D52675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CB3C-5840-4C5F-BA67-A9A61F78E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BAB1-3652-4853-BF52-8239C1C459DC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F6746-3835-48BE-8DA3-7DD6B93AE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2684-4210-42B6-AE96-3566F543B741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9E0E-6214-4F10-B161-9914B2A12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22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6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DE24D-2E03-4BD2-A80F-C0E7E85973B1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121CE-2404-4D06-9CCC-F27C2A4D9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ook Antiqu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>
          <a:solidFill>
            <a:schemeClr val="tx2"/>
          </a:solidFill>
          <a:latin typeface="+mn-lt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>
          <a:solidFill>
            <a:schemeClr val="tx2"/>
          </a:solidFill>
          <a:latin typeface="+mn-lt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>
          <a:solidFill>
            <a:schemeClr val="tx2"/>
          </a:solidFill>
          <a:latin typeface="+mn-lt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5pPr>
      <a:lvl6pPr marL="19192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6pPr>
      <a:lvl7pPr marL="23764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7pPr>
      <a:lvl8pPr marL="28336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8pPr>
      <a:lvl9pPr marL="32908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47813" y="4149725"/>
            <a:ext cx="6667525" cy="1851043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pPr marL="0" indent="0" algn="ctr" eaLnBrk="1" hangingPunct="1">
              <a:buFont typeface="Symbol" pitchFamily="18" charset="2"/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Symbol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marL="0" indent="0" algn="r" eaLnBrk="1" hangingPunct="1">
              <a:buFont typeface="Symbol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 ГБДОУ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138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Symbol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Образцова. О.А.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3314" name="WordArt 6"/>
          <p:cNvSpPr>
            <a:spLocks noChangeArrowheads="1" noChangeShapeType="1" noTextEdit="1"/>
          </p:cNvSpPr>
          <p:nvPr/>
        </p:nvSpPr>
        <p:spPr bwMode="auto">
          <a:xfrm>
            <a:off x="2051050" y="1557338"/>
            <a:ext cx="4537075" cy="23764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         Проект</a:t>
            </a: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МОЙ ГОРОД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«Мы по городу гуляем»</a:t>
            </a:r>
          </a:p>
        </p:txBody>
      </p:sp>
      <p:pic>
        <p:nvPicPr>
          <p:cNvPr id="26626" name="Picture 4" descr="_5eFnkJxB4k"/>
          <p:cNvPicPr>
            <a:picLocks noChangeAspect="1" noChangeArrowheads="1"/>
          </p:cNvPicPr>
          <p:nvPr/>
        </p:nvPicPr>
        <p:blipFill>
          <a:blip r:embed="rId2"/>
          <a:srcRect t="10794" b="3285"/>
          <a:stretch>
            <a:fillRect/>
          </a:stretch>
        </p:blipFill>
        <p:spPr bwMode="auto">
          <a:xfrm>
            <a:off x="323850" y="1628775"/>
            <a:ext cx="4314825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v00uMw0ms7M"/>
          <p:cNvPicPr>
            <a:picLocks noChangeAspect="1" noChangeArrowheads="1"/>
          </p:cNvPicPr>
          <p:nvPr/>
        </p:nvPicPr>
        <p:blipFill>
          <a:blip r:embed="rId3"/>
          <a:srcRect t="2815" b="5162"/>
          <a:stretch>
            <a:fillRect/>
          </a:stretch>
        </p:blipFill>
        <p:spPr bwMode="auto">
          <a:xfrm>
            <a:off x="5003800" y="1628775"/>
            <a:ext cx="37814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71538" y="3500438"/>
            <a:ext cx="7408862" cy="26257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Font typeface="Symbol" pitchFamily="18" charset="2"/>
              <a:buNone/>
            </a:pPr>
            <a:endParaRPr lang="ru-RU" b="1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Font typeface="Symbol" pitchFamily="18" charset="2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Всестороннее развитие детей, воспитание чувства любви к родному городу, чувства восхищения перед прекрасными творениями человеческих рук, чувства гордости за то, что ты - петербуржец.</a:t>
            </a:r>
            <a:endParaRPr lang="ru-RU" sz="4000" smtClean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lang="ru-RU" smtClean="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1484313"/>
            <a:ext cx="7797800" cy="2305050"/>
          </a:xfrm>
        </p:spPr>
        <p:txBody>
          <a:bodyPr/>
          <a:lstStyle/>
          <a:p>
            <a:pPr algn="l" eaLnBrk="1" hangingPunct="1"/>
            <a:r>
              <a:rPr lang="ru-RU" sz="2400" smtClean="0">
                <a:solidFill>
                  <a:srgbClr val="002060"/>
                </a:solidFill>
              </a:rPr>
              <a:t/>
            </a:r>
            <a:br>
              <a:rPr lang="ru-RU" sz="2400" smtClean="0">
                <a:solidFill>
                  <a:srgbClr val="002060"/>
                </a:solidFill>
              </a:rPr>
            </a:br>
            <a:r>
              <a:rPr lang="ru-RU" sz="2400" smtClean="0">
                <a:solidFill>
                  <a:srgbClr val="002060"/>
                </a:solidFill>
              </a:rPr>
              <a:t>Актуальность данного проекта обусловлена потребностью современного общества в  патриотическом воспитании и в формировании любви интереса к родному городу.</a:t>
            </a:r>
            <a:endParaRPr 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836613"/>
            <a:ext cx="81375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Содержание проекта реализуется через разнообразные виды деятельности детей</a:t>
            </a:r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Художественно-продуктивная</a:t>
            </a:r>
            <a:endParaRPr lang="ru-RU" sz="240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 Игровая</a:t>
            </a:r>
            <a:endParaRPr lang="ru-RU" sz="240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Конструктивная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  Музыкально-образная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 также реализуется через разные виды организации:</a:t>
            </a:r>
            <a:endParaRPr lang="ru-RU" sz="240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Организованная деятельность,</a:t>
            </a:r>
            <a:endParaRPr lang="ru-RU" sz="240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Совместная с воспитателем деятельность.</a:t>
            </a:r>
            <a:endParaRPr lang="ru-RU" sz="240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детей.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>
                <a:solidFill>
                  <a:srgbClr val="0000CC"/>
                </a:solidFill>
                <a:latin typeface="Times New Roman" pitchFamily="18" charset="0"/>
              </a:rPr>
              <a:t>Взаимодействие с семьёй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650" y="1268413"/>
            <a:ext cx="7408863" cy="46815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1600" i="1" u="sng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Образовательные: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представлений о родном городе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видами архитектуры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Знакомство со специально подобранными литературными и музыкальными произведениями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1600" i="1" u="sng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Обогащать словарный запас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умение организовывать сюжетно-ролевую игру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умения использовать различные приёмы изобразительной деятельности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умение слушать классическую музыку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творческие способности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1600" i="1" u="sng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культуру поведения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правила поведения на улице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Привлекать родителей участвовать в мероприятиях группы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 желание узнать свой город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любовь  к родному городу</a:t>
            </a:r>
            <a:endParaRPr lang="ru-RU" sz="1600" smtClean="0">
              <a:solidFill>
                <a:srgbClr val="0000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500" smtClean="0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500" smtClean="0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500" smtClean="0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500" smtClean="0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38138"/>
            <a:ext cx="8229600" cy="930275"/>
          </a:xfrm>
        </p:spPr>
        <p:txBody>
          <a:bodyPr/>
          <a:lstStyle/>
          <a:p>
            <a:pPr eaLnBrk="1" hangingPunct="1"/>
            <a:r>
              <a:rPr lang="ru-RU" smtClean="0"/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71538" y="2060575"/>
            <a:ext cx="7408862" cy="4065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Тип проекта-творческий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составу участников –детско-взрослый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Вид проекта-долгосрочный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Проблема: «Открой для себя свой город!»</a:t>
            </a:r>
          </a:p>
          <a:p>
            <a:pPr algn="ctr" eaLnBrk="1" hangingPunct="1">
              <a:lnSpc>
                <a:spcPct val="95000"/>
              </a:lnSpc>
            </a:pPr>
            <a:r>
              <a:rPr lang="ru-RU" sz="22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Продукт проекта: </a:t>
            </a:r>
            <a:r>
              <a:rPr lang="ru-RU" sz="2200" u="sng" smtClean="0">
                <a:solidFill>
                  <a:srgbClr val="000099"/>
                </a:solidFill>
                <a:latin typeface="Times New Roman" pitchFamily="18" charset="0"/>
              </a:rPr>
              <a:t> «Волшебные животные в архитектуре Санкт-Петербурга  »</a:t>
            </a:r>
          </a:p>
          <a:p>
            <a:pPr eaLnBrk="1" hangingPunct="1">
              <a:lnSpc>
                <a:spcPct val="95000"/>
              </a:lnSpc>
              <a:buFont typeface="Symbol" pitchFamily="18" charset="2"/>
              <a:buNone/>
            </a:pPr>
            <a:r>
              <a:rPr lang="ru-RU" sz="2200" i="1" u="sng" smtClean="0">
                <a:solidFill>
                  <a:srgbClr val="000099"/>
                </a:solidFill>
                <a:latin typeface="Times New Roman" pitchFamily="18" charset="0"/>
              </a:rPr>
              <a:t>Этапы проекта:</a:t>
            </a:r>
          </a:p>
          <a:p>
            <a:pPr eaLnBrk="1" hangingPunct="1">
              <a:lnSpc>
                <a:spcPct val="95000"/>
              </a:lnSpc>
              <a:buFont typeface="Symbol" pitchFamily="18" charset="2"/>
              <a:buNone/>
            </a:pPr>
            <a:r>
              <a:rPr lang="ru-RU" sz="2200" smtClean="0">
                <a:solidFill>
                  <a:srgbClr val="000099"/>
                </a:solidFill>
                <a:latin typeface="Times New Roman" pitchFamily="18" charset="0"/>
              </a:rPr>
              <a:t>1.Погружение в проект</a:t>
            </a:r>
          </a:p>
          <a:p>
            <a:pPr eaLnBrk="1" hangingPunct="1">
              <a:lnSpc>
                <a:spcPct val="95000"/>
              </a:lnSpc>
              <a:buFont typeface="Symbol" pitchFamily="18" charset="2"/>
              <a:buNone/>
            </a:pPr>
            <a:r>
              <a:rPr lang="ru-RU" sz="2200" smtClean="0">
                <a:solidFill>
                  <a:srgbClr val="000099"/>
                </a:solidFill>
                <a:latin typeface="Times New Roman" pitchFamily="18" charset="0"/>
              </a:rPr>
              <a:t>2.Выбор идей, поиск путей решения проблемы</a:t>
            </a:r>
          </a:p>
          <a:p>
            <a:pPr eaLnBrk="1" hangingPunct="1">
              <a:lnSpc>
                <a:spcPct val="95000"/>
              </a:lnSpc>
              <a:buFont typeface="Symbol" pitchFamily="18" charset="2"/>
              <a:buNone/>
            </a:pPr>
            <a:r>
              <a:rPr lang="ru-RU" sz="2200" smtClean="0">
                <a:solidFill>
                  <a:srgbClr val="000099"/>
                </a:solidFill>
                <a:latin typeface="Times New Roman" pitchFamily="18" charset="0"/>
              </a:rPr>
              <a:t>3.Реализация проекта</a:t>
            </a:r>
          </a:p>
          <a:p>
            <a:pPr eaLnBrk="1" hangingPunct="1">
              <a:lnSpc>
                <a:spcPct val="95000"/>
              </a:lnSpc>
              <a:buFont typeface="Symbol" pitchFamily="18" charset="2"/>
              <a:buNone/>
            </a:pPr>
            <a:r>
              <a:rPr lang="ru-RU" sz="2200" smtClean="0">
                <a:solidFill>
                  <a:srgbClr val="000099"/>
                </a:solidFill>
                <a:latin typeface="Times New Roman" pitchFamily="18" charset="0"/>
              </a:rPr>
              <a:t>4. Презентация проекта</a:t>
            </a:r>
          </a:p>
          <a:p>
            <a:pPr eaLnBrk="1" hangingPunct="1">
              <a:lnSpc>
                <a:spcPct val="95000"/>
              </a:lnSpc>
              <a:buFont typeface="Symbol" pitchFamily="18" charset="2"/>
              <a:buNone/>
            </a:pPr>
            <a:endParaRPr lang="ru-RU" sz="2200" smtClean="0">
              <a:solidFill>
                <a:srgbClr val="0000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/>
              <a:t>Методический паспорт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088" y="2133600"/>
            <a:ext cx="7408862" cy="3451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Беседа с детьми о городе Санкт-Петербурге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Знакомство с видами архитектуры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Слушание музыки: «Гимн городу»,М.Глиэра; «Гимн Санкт-Петербурга», О.Кваши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Изготовления макета «Мой  город»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Оформление информационной папки передвижки для родителей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Комплексное занятие </a:t>
            </a:r>
            <a:r>
              <a:rPr lang="ru-RU" sz="2800" u="sng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«Волшебные животные в архитектуре Санкт-Петербурга</a:t>
            </a:r>
            <a:r>
              <a:rPr lang="ru-RU" sz="2800" u="sng" smtClean="0">
                <a:solidFill>
                  <a:srgbClr val="000099"/>
                </a:solidFill>
                <a:latin typeface="Times New Roman" pitchFamily="18" charset="0"/>
              </a:rPr>
              <a:t>»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280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800" smtClean="0">
              <a:solidFill>
                <a:srgbClr val="0000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Совместная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/>
              <a:t>Рассматривание карты</a:t>
            </a:r>
            <a:br>
              <a:rPr lang="ru-RU" kern="1200" dirty="0"/>
            </a:br>
            <a:r>
              <a:rPr lang="ru-RU" kern="1200" dirty="0"/>
              <a:t> Санкт-Петербурга</a:t>
            </a:r>
          </a:p>
        </p:txBody>
      </p:sp>
      <p:pic>
        <p:nvPicPr>
          <p:cNvPr id="19458" name="Picture 3" descr="912ff0e530eb310912251718f844e4f67e2b6ff7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205038"/>
            <a:ext cx="30083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WP_005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13360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/>
              <a:t>Маршрутная игра </a:t>
            </a:r>
            <a:br>
              <a:rPr lang="ru-RU" kern="1200" dirty="0"/>
            </a:br>
            <a:r>
              <a:rPr lang="ru-RU" kern="1200" dirty="0"/>
              <a:t>«Найди  памятник»</a:t>
            </a:r>
          </a:p>
        </p:txBody>
      </p:sp>
      <p:pic>
        <p:nvPicPr>
          <p:cNvPr id="5122" name="Picture 2" descr="G:\DCIM\100CASIO\CIMG0274.JPG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 l="3384" t="3381" r="3384" b="4507"/>
          <a:stretch>
            <a:fillRect/>
          </a:stretch>
        </p:blipFill>
        <p:spPr bwMode="auto">
          <a:xfrm>
            <a:off x="1039813" y="2381250"/>
            <a:ext cx="3967162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G:\DCIM\100CASIO\CIMG0273.JPG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l="11325" t="4491" r="6471" b="4491"/>
          <a:stretch>
            <a:fillRect/>
          </a:stretch>
        </p:blipFill>
        <p:spPr bwMode="auto">
          <a:xfrm>
            <a:off x="6119813" y="2419350"/>
            <a:ext cx="182880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Конструирование из бумаги</a:t>
            </a:r>
            <a:br>
              <a:rPr lang="ru-RU" sz="4000" smtClean="0"/>
            </a:br>
            <a:r>
              <a:rPr lang="ru-RU" sz="4000" smtClean="0"/>
              <a:t> «Мой  город»</a:t>
            </a:r>
          </a:p>
        </p:txBody>
      </p:sp>
      <p:pic>
        <p:nvPicPr>
          <p:cNvPr id="25602" name="Picture 6" descr="WP_005420"/>
          <p:cNvPicPr>
            <a:picLocks noChangeAspect="1" noChangeArrowheads="1"/>
          </p:cNvPicPr>
          <p:nvPr/>
        </p:nvPicPr>
        <p:blipFill>
          <a:blip r:embed="rId2" cstate="print"/>
          <a:srcRect b="4375"/>
          <a:stretch>
            <a:fillRect/>
          </a:stretch>
        </p:blipFill>
        <p:spPr bwMode="auto">
          <a:xfrm>
            <a:off x="1142976" y="1844675"/>
            <a:ext cx="7461274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лна">
  <a:themeElements>
    <a:clrScheme name="1_Волна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F49100"/>
      </a:hlink>
      <a:folHlink>
        <a:srgbClr val="85DFD0"/>
      </a:folHlink>
    </a:clrScheme>
    <a:fontScheme name="1_Волна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Волна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F491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277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1_Волна</vt:lpstr>
      <vt:lpstr>Слайд 1</vt:lpstr>
      <vt:lpstr> Актуальность данного проекта обусловлена потребностью современного общества в  патриотическом воспитании и в формировании любви интереса к родному городу.</vt:lpstr>
      <vt:lpstr>Слайд 3</vt:lpstr>
      <vt:lpstr>Задачи:</vt:lpstr>
      <vt:lpstr>Методический паспорт проекта.</vt:lpstr>
      <vt:lpstr>Совместная деятельность</vt:lpstr>
      <vt:lpstr>Рассматривание карты  Санкт-Петербурга</vt:lpstr>
      <vt:lpstr>Маршрутная игра  «Найди  памятник»</vt:lpstr>
      <vt:lpstr>Конструирование из бумаги  «Мой  город»</vt:lpstr>
      <vt:lpstr>«Мы по городу гуляем»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«Мы  петербуржцы»</dc:title>
  <dc:creator>Dina</dc:creator>
  <cp:lastModifiedBy>1</cp:lastModifiedBy>
  <cp:revision>86</cp:revision>
  <dcterms:created xsi:type="dcterms:W3CDTF">2013-04-10T15:31:39Z</dcterms:created>
  <dcterms:modified xsi:type="dcterms:W3CDTF">2016-01-14T12:56:38Z</dcterms:modified>
</cp:coreProperties>
</file>