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2" r:id="rId6"/>
    <p:sldId id="276" r:id="rId7"/>
    <p:sldId id="263" r:id="rId8"/>
    <p:sldId id="264" r:id="rId9"/>
    <p:sldId id="267" r:id="rId10"/>
    <p:sldId id="269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D9B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74129-F24D-49D2-84C6-F1DFA58AC66C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ACC96-2CA4-4408-83AE-31427F064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0883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F5A3-4CE7-4369-A687-84F62199B80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C02C-F30B-42AF-A9E7-58257D260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F5A3-4CE7-4369-A687-84F62199B80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C02C-F30B-42AF-A9E7-58257D260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F5A3-4CE7-4369-A687-84F62199B80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C02C-F30B-42AF-A9E7-58257D260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F5A3-4CE7-4369-A687-84F62199B80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C02C-F30B-42AF-A9E7-58257D260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email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>
              <a:defRPr sz="40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F5A3-4CE7-4369-A687-84F62199B80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C02C-F30B-42AF-A9E7-58257D260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F5A3-4CE7-4369-A687-84F62199B80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C02C-F30B-42AF-A9E7-58257D260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F5A3-4CE7-4369-A687-84F62199B80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C02C-F30B-42AF-A9E7-58257D260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F5A3-4CE7-4369-A687-84F62199B80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C02C-F30B-42AF-A9E7-58257D260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F5A3-4CE7-4369-A687-84F62199B80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C02C-F30B-42AF-A9E7-58257D260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F5A3-4CE7-4369-A687-84F62199B80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C02C-F30B-42AF-A9E7-58257D260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F5A3-4CE7-4369-A687-84F62199B80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C02C-F30B-42AF-A9E7-58257D260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9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35873-4368x2889.pn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5929322" y="4786322"/>
            <a:ext cx="2933714" cy="1936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AF5A3-4CE7-4369-A687-84F62199B800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9C02C-F30B-42AF-A9E7-58257D260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 dir="in"/>
  </p:transition>
  <p:txStyles>
    <p:titleStyle>
      <a:lvl1pPr algn="ctr" defTabSz="914400" rtl="0" eaLnBrk="1" latinLnBrk="0" hangingPunct="1">
        <a:spcBef>
          <a:spcPct val="0"/>
        </a:spcBef>
        <a:buNone/>
        <a:defRPr sz="4400" b="1" kern="1200" cap="all" spc="0">
          <a:ln w="9000" cmpd="sng">
            <a:solidFill>
              <a:schemeClr val="accent4">
                <a:shade val="50000"/>
                <a:satMod val="120000"/>
              </a:schemeClr>
            </a:solidFill>
            <a:prstDash val="solid"/>
          </a:ln>
          <a:gradFill>
            <a:gsLst>
              <a:gs pos="0">
                <a:schemeClr val="accent4">
                  <a:shade val="20000"/>
                  <a:satMod val="245000"/>
                </a:schemeClr>
              </a:gs>
              <a:gs pos="43000">
                <a:schemeClr val="accent4">
                  <a:satMod val="255000"/>
                </a:schemeClr>
              </a:gs>
              <a:gs pos="48000">
                <a:schemeClr val="accent4">
                  <a:shade val="85000"/>
                  <a:satMod val="255000"/>
                </a:schemeClr>
              </a:gs>
              <a:gs pos="100000">
                <a:schemeClr val="accent4">
                  <a:shade val="20000"/>
                  <a:satMod val="245000"/>
                </a:schemeClr>
              </a:gs>
            </a:gsLst>
            <a:lin ang="5400000"/>
          </a:gradFill>
          <a:effectLst>
            <a:reflection blurRad="12700" stA="28000" endPos="45000" dist="1000" dir="5400000" sy="-100000" algn="bl" rotWithShape="0"/>
          </a:effectLst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4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nstant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4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nstant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4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nstant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4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nstant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4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Этап городского конкурса учитель года 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564904"/>
            <a:ext cx="7272808" cy="381642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ПРЕДСТАВЛЕНИЕ ПЕДАГОГИЧЕСКОГО ОПЫТА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«ВИЗИТНАЯ КАРТОЧКА»</a:t>
            </a:r>
          </a:p>
          <a:p>
            <a:pPr algn="r"/>
            <a:r>
              <a:rPr lang="ru-RU" dirty="0" smtClean="0">
                <a:solidFill>
                  <a:srgbClr val="00B0F0"/>
                </a:solidFill>
              </a:rPr>
              <a:t>Подготовил: учитель географии</a:t>
            </a:r>
          </a:p>
          <a:p>
            <a:pPr algn="r"/>
            <a:r>
              <a:rPr lang="ru-RU" dirty="0" smtClean="0">
                <a:solidFill>
                  <a:srgbClr val="00B0F0"/>
                </a:solidFill>
              </a:rPr>
              <a:t>Вязовкин А.М.</a:t>
            </a:r>
          </a:p>
          <a:p>
            <a:pPr algn="r"/>
            <a:r>
              <a:rPr lang="ru-RU" dirty="0" smtClean="0">
                <a:solidFill>
                  <a:srgbClr val="00B0F0"/>
                </a:solidFill>
              </a:rPr>
              <a:t>МБОУ Школа №73 </a:t>
            </a:r>
            <a:r>
              <a:rPr lang="ru-RU" dirty="0" err="1" smtClean="0">
                <a:solidFill>
                  <a:srgbClr val="00B0F0"/>
                </a:solidFill>
              </a:rPr>
              <a:t>г.о</a:t>
            </a:r>
            <a:r>
              <a:rPr lang="ru-RU" dirty="0" smtClean="0">
                <a:solidFill>
                  <a:srgbClr val="00B0F0"/>
                </a:solidFill>
              </a:rPr>
              <a:t>. Самара </a:t>
            </a:r>
          </a:p>
          <a:p>
            <a:pPr algn="r"/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Функции реки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источник питьевой воды;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т</a:t>
            </a:r>
            <a:r>
              <a:rPr lang="ru-RU" dirty="0" smtClean="0"/>
              <a:t>ранспортная артерия;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и</a:t>
            </a:r>
            <a:r>
              <a:rPr lang="ru-RU" dirty="0" smtClean="0"/>
              <a:t>сточник орошения;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н</a:t>
            </a:r>
            <a:r>
              <a:rPr lang="ru-RU" dirty="0" smtClean="0"/>
              <a:t>аличие увлажненных и пойменных земель. 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97428814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Решение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размещение сельскохозяйственных зон вдоль реки;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с</a:t>
            </a:r>
            <a:r>
              <a:rPr lang="ru-RU" dirty="0" smtClean="0"/>
              <a:t>мещение основных зон ближе к городу</a:t>
            </a:r>
            <a:endParaRPr lang="ru-RU" dirty="0"/>
          </a:p>
        </p:txBody>
      </p:sp>
      <p:pic>
        <p:nvPicPr>
          <p:cNvPr id="1026" name="Picture 2" descr="C:\Users\Учитель\Desktop\15604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2708920"/>
            <a:ext cx="5715719" cy="40425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014542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sz="4000" cap="none" dirty="0">
                <a:ln w="31550" cmpd="sng">
                  <a:solidFill>
                    <a:prstClr val="black"/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"Сам учитель важнее, чем то, чему он учит</a:t>
            </a:r>
            <a:r>
              <a:rPr lang="ru-RU" sz="4000" cap="none" dirty="0" smtClean="0">
                <a:ln w="31550" cmpd="sng">
                  <a:solidFill>
                    <a:prstClr val="black"/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"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1360337"/>
            <a:ext cx="7643192" cy="41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В 2012 году закончил с отличием ПГСГА, после окончания вуза решил связать свою жизнь со школой и примерил для себя одну из самых сложных ролей – роль учителя… молодого учителя. Педагогический опыт составляет 3 года.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1026" name="Picture 2" descr="H:\Учитель года. Городской этап\Qj7aHelkM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46153"/>
            <a:ext cx="5561500" cy="39579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Учитель года. Городской этап\logo-pgsg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73016"/>
            <a:ext cx="3439231" cy="16297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38316284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Становление педагогического опыта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chemeClr val="tx1"/>
                </a:solidFill>
              </a:rPr>
              <a:t>На формирование моего опыта </a:t>
            </a:r>
            <a:r>
              <a:rPr lang="ru-RU" sz="2400" dirty="0" smtClean="0">
                <a:solidFill>
                  <a:schemeClr val="tx1"/>
                </a:solidFill>
              </a:rPr>
              <a:t>оказали  </a:t>
            </a:r>
            <a:r>
              <a:rPr lang="ru-RU" sz="2400" dirty="0">
                <a:solidFill>
                  <a:schemeClr val="tx1"/>
                </a:solidFill>
              </a:rPr>
              <a:t>влияние </a:t>
            </a:r>
            <a:r>
              <a:rPr lang="ru-RU" sz="2400" dirty="0" smtClean="0">
                <a:solidFill>
                  <a:schemeClr val="tx1"/>
                </a:solidFill>
              </a:rPr>
              <a:t>основные работы в сфере образования: кандидата  </a:t>
            </a:r>
            <a:r>
              <a:rPr lang="ru-RU" sz="2400" dirty="0">
                <a:solidFill>
                  <a:schemeClr val="tx1"/>
                </a:solidFill>
              </a:rPr>
              <a:t>географических наук, </a:t>
            </a:r>
            <a:r>
              <a:rPr lang="ru-RU" sz="2400" dirty="0" smtClean="0">
                <a:solidFill>
                  <a:schemeClr val="tx1"/>
                </a:solidFill>
              </a:rPr>
              <a:t>заведующей </a:t>
            </a:r>
            <a:r>
              <a:rPr lang="ru-RU" sz="2400" dirty="0">
                <a:solidFill>
                  <a:schemeClr val="tx1"/>
                </a:solidFill>
              </a:rPr>
              <a:t>кафедрой региональной экономики и географии экономического факультета Российского университета дружбы </a:t>
            </a:r>
            <a:r>
              <a:rPr lang="ru-RU" sz="2400" dirty="0" smtClean="0">
                <a:solidFill>
                  <a:schemeClr val="tx1"/>
                </a:solidFill>
              </a:rPr>
              <a:t>народов Холина Вероника Николаевна,  доктор </a:t>
            </a:r>
            <a:r>
              <a:rPr lang="ru-RU" sz="2400" dirty="0">
                <a:solidFill>
                  <a:schemeClr val="tx1"/>
                </a:solidFill>
              </a:rPr>
              <a:t>педагогических наук ДГГУ Ольга Юрьевна </a:t>
            </a:r>
            <a:r>
              <a:rPr lang="ru-RU" sz="2400" dirty="0" smtClean="0">
                <a:solidFill>
                  <a:schemeClr val="tx1"/>
                </a:solidFill>
              </a:rPr>
              <a:t>Стрелова.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45642"/>
            <a:ext cx="2736304" cy="3169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503" y="3445642"/>
            <a:ext cx="2991497" cy="3405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92329573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Ведущая педагогическая идея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61662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ПРОБЛЕМЫ: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/>
              <a:t>о</a:t>
            </a:r>
            <a:r>
              <a:rPr lang="ru-RU" sz="2800" dirty="0" smtClean="0"/>
              <a:t>тсутствие географических умений и навыков;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/>
              <a:t>т</a:t>
            </a:r>
            <a:r>
              <a:rPr lang="ru-RU" sz="2800" dirty="0" smtClean="0"/>
              <a:t>рудность с поиском географических объектов;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/>
              <a:t>о</a:t>
            </a:r>
            <a:r>
              <a:rPr lang="ru-RU" sz="2800" dirty="0" smtClean="0"/>
              <a:t>тсутствие пространственного географического мышления;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/>
              <a:t>б</a:t>
            </a:r>
            <a:r>
              <a:rPr lang="ru-RU" sz="2800" dirty="0" smtClean="0"/>
              <a:t>оязнь карты. 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3400" dirty="0" smtClean="0"/>
              <a:t>ВОПРОС: Как заинтересовать , научить работать, развить пространственное мышление? </a:t>
            </a:r>
          </a:p>
          <a:p>
            <a:pPr marL="0" indent="0">
              <a:buNone/>
            </a:pPr>
            <a:endParaRPr lang="ru-RU" sz="3400" dirty="0" smtClean="0"/>
          </a:p>
          <a:p>
            <a:pPr marL="0" indent="0">
              <a:buNone/>
            </a:pPr>
            <a:r>
              <a:rPr lang="ru-RU" sz="3400" dirty="0" smtClean="0"/>
              <a:t>ЗАДАЧА: </a:t>
            </a:r>
            <a:r>
              <a:rPr lang="ru-RU" dirty="0" smtClean="0"/>
              <a:t>Дать </a:t>
            </a:r>
            <a:r>
              <a:rPr lang="ru-RU" dirty="0"/>
              <a:t>возможность современному </a:t>
            </a:r>
            <a:r>
              <a:rPr lang="ru-RU" dirty="0" smtClean="0"/>
              <a:t>поколению </a:t>
            </a:r>
            <a:r>
              <a:rPr lang="ru-RU" dirty="0"/>
              <a:t>взглянуть на мировые проблемы другими </a:t>
            </a:r>
            <a:r>
              <a:rPr lang="ru-RU" dirty="0" smtClean="0"/>
              <a:t>глазами.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РЕШЕНИЕ: Используя мотивационные и ценностные ресурсы, развить культуру  географического мышления,  с учетом глобальных проблем современности!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09342919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Представление профессионального опыта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I</a:t>
            </a:r>
            <a:r>
              <a:rPr lang="ru-RU" sz="2400" dirty="0" smtClean="0"/>
              <a:t> ступень </a:t>
            </a:r>
          </a:p>
          <a:p>
            <a:pPr marL="0" indent="0" algn="ctr">
              <a:buNone/>
            </a:pPr>
            <a:r>
              <a:rPr lang="ru-RU" sz="2400" dirty="0" smtClean="0"/>
              <a:t>Формирование познавательного интереса </a:t>
            </a:r>
          </a:p>
          <a:p>
            <a:pPr marL="0" indent="0">
              <a:buNone/>
            </a:pPr>
            <a:r>
              <a:rPr lang="ru-RU" sz="2400" u="sng" dirty="0">
                <a:solidFill>
                  <a:schemeClr val="tx1"/>
                </a:solidFill>
              </a:rPr>
              <a:t>Цель:</a:t>
            </a:r>
            <a:r>
              <a:rPr lang="ru-RU" sz="2400" dirty="0">
                <a:solidFill>
                  <a:schemeClr val="tx1"/>
                </a:solidFill>
              </a:rPr>
              <a:t> выработка нестандартного географического мышления при помощи карт-анаморфоз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ru-RU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http://www.pgbooks.ru/upload/blog/d4e/d4edfdcf46aedacba0005fc02b1eaf7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172" y="2708920"/>
            <a:ext cx="828676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15823998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1"/>
            <a:ext cx="8229600" cy="2304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Предположите, как при сохранении мировых тенденций в развитии миграции будет выглядеть население Европы/России через 50 лет. Представители каких этнических/религиозных/языковых/социальных общностей могут стать доминирующей группой населения в мировом сообществе?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Picture 2" descr="H:\чистая эммиграция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85969"/>
            <a:ext cx="7923287" cy="43651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35592574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II </a:t>
            </a:r>
            <a:r>
              <a:rPr lang="ru-RU" dirty="0" smtClean="0">
                <a:solidFill>
                  <a:schemeClr val="tx1"/>
                </a:solidFill>
              </a:rPr>
              <a:t>– ступень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Применение элементов исследовательской деятельности на уроках географии 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Изучение современных  проблем мировой экономики и политики: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География религий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Теория и практика геополитики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Модели размещения хозяйства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Географические границы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Экономическое районирование 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МЕТОД: 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изучение принципов, закономерностей и моделей размещения, а также методов пространственного анализа.</a:t>
            </a:r>
          </a:p>
          <a:p>
            <a:pPr marL="457200" indent="-457200" algn="just">
              <a:buAutoNum type="arabicPeriod"/>
            </a:pPr>
            <a:endParaRPr lang="ru-RU" sz="24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721359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2400" dirty="0"/>
              <a:t>Модели в географии человеческой </a:t>
            </a:r>
            <a:r>
              <a:rPr lang="ru-RU" sz="2400" dirty="0" smtClean="0"/>
              <a:t>деятельности: </a:t>
            </a:r>
            <a:r>
              <a:rPr lang="ru-RU" sz="2400" dirty="0"/>
              <a:t>Модель  </a:t>
            </a:r>
            <a:r>
              <a:rPr lang="ru-RU" sz="2400" dirty="0" err="1" smtClean="0"/>
              <a:t>тюнена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3151506" cy="3705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265" y="3501008"/>
            <a:ext cx="5948602" cy="319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788024" y="980728"/>
            <a:ext cx="3898776" cy="3777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000" dirty="0" smtClean="0"/>
              <a:t>Условия:</a:t>
            </a:r>
          </a:p>
          <a:p>
            <a:pPr algn="just"/>
            <a:r>
              <a:rPr lang="ru-RU" sz="2000" dirty="0" smtClean="0"/>
              <a:t>Изолированное государство. </a:t>
            </a:r>
          </a:p>
          <a:p>
            <a:pPr algn="just"/>
            <a:r>
              <a:rPr lang="ru-RU" sz="2000" dirty="0" smtClean="0"/>
              <a:t>Плоская однородная равнина с одинаковой плодородной землей.</a:t>
            </a:r>
          </a:p>
          <a:p>
            <a:pPr algn="just"/>
            <a:r>
              <a:rPr lang="ru-RU" sz="2000" dirty="0" smtClean="0"/>
              <a:t>Город - единственный рынок сбыта всего государства.  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266381006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ЗАДАЧА:</a:t>
            </a:r>
          </a:p>
          <a:p>
            <a:pPr marL="0" indent="0" algn="just">
              <a:buNone/>
            </a:pPr>
            <a:r>
              <a:rPr lang="ru-RU" dirty="0" smtClean="0"/>
              <a:t>Как изменится размещение сельскохозяйственных зон с различной специализацией и разной интенсивностью хозяйства, если через город протекает судоходная река?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714060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rtaaa5000-9234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kartaaa5000-9234</Template>
  <TotalTime>1419</TotalTime>
  <Words>369</Words>
  <Application>Microsoft Office PowerPoint</Application>
  <PresentationFormat>Экран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kartaaa5000-9234</vt:lpstr>
      <vt:lpstr>I Этап городского конкурса учитель года </vt:lpstr>
      <vt:lpstr>"Сам учитель важнее, чем то, чему он учит"</vt:lpstr>
      <vt:lpstr>Становление педагогического опыта </vt:lpstr>
      <vt:lpstr>Ведущая педагогическая идея </vt:lpstr>
      <vt:lpstr>Представление профессионального опыта </vt:lpstr>
      <vt:lpstr>Слайд 6</vt:lpstr>
      <vt:lpstr>Слайд 7</vt:lpstr>
      <vt:lpstr>Модели в географии человеческой деятельности: Модель  тюнена 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Этап городского конкурса учитель года</dc:title>
  <dc:creator>Учитель</dc:creator>
  <cp:lastModifiedBy>Катя</cp:lastModifiedBy>
  <cp:revision>27</cp:revision>
  <dcterms:created xsi:type="dcterms:W3CDTF">2015-12-23T03:25:09Z</dcterms:created>
  <dcterms:modified xsi:type="dcterms:W3CDTF">2016-01-05T12:40:31Z</dcterms:modified>
</cp:coreProperties>
</file>