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316" r:id="rId2"/>
    <p:sldId id="315" r:id="rId3"/>
    <p:sldId id="259" r:id="rId4"/>
    <p:sldId id="261" r:id="rId5"/>
    <p:sldId id="314" r:id="rId6"/>
    <p:sldId id="279" r:id="rId7"/>
    <p:sldId id="306" r:id="rId8"/>
    <p:sldId id="305" r:id="rId9"/>
    <p:sldId id="304" r:id="rId10"/>
    <p:sldId id="307" r:id="rId11"/>
    <p:sldId id="295" r:id="rId12"/>
    <p:sldId id="308" r:id="rId13"/>
    <p:sldId id="272" r:id="rId14"/>
    <p:sldId id="278" r:id="rId15"/>
    <p:sldId id="273" r:id="rId16"/>
    <p:sldId id="299" r:id="rId17"/>
    <p:sldId id="28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400C4"/>
    <a:srgbClr val="DE00DE"/>
    <a:srgbClr val="005426"/>
    <a:srgbClr val="990099"/>
    <a:srgbClr val="006C31"/>
    <a:srgbClr val="13103C"/>
    <a:srgbClr val="2C25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58A44C-9F48-4222-9A85-3194E18D32C0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E33F63-6873-4858-BF01-02D15C0FD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E09853-AD28-498E-B94F-F71A819F48C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34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36B6C-F458-463C-80E3-8E686B22367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55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617CDB-BF43-4089-98A1-28448258BA8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75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3B8491-B616-4A20-B389-800B55184E2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7519-61C5-4683-BC75-C9D2D0F22931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DCDB-B702-45C4-94FC-BABD37138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562E8-3A16-42C0-8641-C417269F596E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B8F01-C07E-4AC9-AC64-9B7F926C7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853D9-8093-487B-8711-F07465ADCE1B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4452C-6D36-4B85-B871-9A342D30A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7149-1A59-4E5F-964F-D2AE1819C626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3A6C1-AFCB-43B3-8941-01A3D61C9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4636-6EAF-4C8F-BD04-D4AB7BFE29F9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A5F6-F340-497A-A9D1-1D3AA7EE3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B2A41-AD52-4093-8CDD-20AF9970CD11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0793-E650-4CF3-A557-A8B651D19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DE84E-47CC-4166-9584-086B959A065E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9C6D-D79F-422E-9BCB-8579423BA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CC9F-3F91-4B1C-B5CA-3B7B14E60043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36E29-FFC7-40E3-8C00-FB794FA03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84A2B-9A8A-456B-B89D-2B7AC0A56C29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70DB-52E5-4367-BA5F-F4F27D1D9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1E38-CBEE-438F-A386-2D9F1F8BA9CA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596A2-3ED3-4AE7-B35F-4D83E7ED0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2B93-7C8F-4797-98D1-C0CF918F8B25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400A-0715-41F6-A05B-D9D0E7DC5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F58FB62-A928-4952-AF3F-57ED5C7BA377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D024C5-7C01-430D-90B5-131E85B4F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850" y="285750"/>
            <a:ext cx="8496300" cy="8620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Согласны ли вы с утверждением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5734050"/>
            <a:ext cx="7775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4400" b="1">
                <a:solidFill>
                  <a:srgbClr val="C00000"/>
                </a:solidFill>
                <a:latin typeface="Arial" charset="0"/>
              </a:rPr>
              <a:t>Н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еверно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611188" y="1916113"/>
            <a:ext cx="7786687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13103C"/>
                </a:solidFill>
                <a:latin typeface="Arial" charset="0"/>
              </a:rPr>
              <a:t>Каждая координата середины отрезка равна сумме соответствующих координат концов отрезка</a:t>
            </a:r>
            <a:r>
              <a:rPr lang="ru-RU" sz="4800">
                <a:solidFill>
                  <a:srgbClr val="13103C"/>
                </a:solidFill>
                <a:latin typeface="Arial" charset="0"/>
              </a:rPr>
              <a:t>.</a:t>
            </a:r>
            <a:r>
              <a:rPr lang="ru-RU" sz="4800" b="1">
                <a:solidFill>
                  <a:srgbClr val="2C2587"/>
                </a:solidFill>
                <a:latin typeface="Arial" charset="0"/>
              </a:rPr>
              <a:t/>
            </a:r>
            <a:br>
              <a:rPr lang="ru-RU" sz="4800" b="1">
                <a:solidFill>
                  <a:srgbClr val="2C2587"/>
                </a:solidFill>
                <a:latin typeface="Arial" charset="0"/>
              </a:rPr>
            </a:br>
            <a:endParaRPr lang="ru-RU" sz="4800" b="1">
              <a:solidFill>
                <a:srgbClr val="2C2587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625" y="928688"/>
            <a:ext cx="8286750" cy="338296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Простейшие задачи в координатах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625" y="714375"/>
            <a:ext cx="8358188" cy="234632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>
                <a:solidFill>
                  <a:srgbClr val="57697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Выполнение  </a:t>
            </a:r>
            <a:r>
              <a:rPr lang="ru-RU" sz="4400">
                <a:solidFill>
                  <a:srgbClr val="57697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заданий </a:t>
            </a:r>
          </a:p>
          <a:p>
            <a:pPr algn="ctr">
              <a:defRPr/>
            </a:pPr>
            <a:r>
              <a:rPr lang="ru-RU" sz="4400">
                <a:solidFill>
                  <a:srgbClr val="57697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из раздаточного материала</a:t>
            </a:r>
          </a:p>
          <a:p>
            <a:pPr algn="ctr">
              <a:defRPr/>
            </a:pPr>
            <a:endParaRPr lang="ru-RU" sz="6000">
              <a:solidFill>
                <a:srgbClr val="57697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6627" name="Рисунок 4" descr="4288223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000250"/>
            <a:ext cx="3805238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4572000" y="1341438"/>
            <a:ext cx="0" cy="5030787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625" y="1071563"/>
            <a:ext cx="4103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1 вариант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3438" y="1071563"/>
            <a:ext cx="4103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2 вариант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625" y="285750"/>
            <a:ext cx="8358188" cy="10064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>
                <a:solidFill>
                  <a:srgbClr val="57697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Проверка </a:t>
            </a:r>
            <a:r>
              <a:rPr lang="ru-RU" sz="6000">
                <a:solidFill>
                  <a:srgbClr val="57697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заданий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1628775"/>
            <a:ext cx="3214688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  </a:t>
            </a:r>
          </a:p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  </a:t>
            </a:r>
          </a:p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 </a:t>
            </a:r>
            <a:r>
              <a:rPr lang="ru-RU" sz="5400">
                <a:solidFill>
                  <a:srgbClr val="005426"/>
                </a:solidFill>
                <a:latin typeface="Georgia" pitchFamily="18" charset="0"/>
              </a:rPr>
              <a:t> </a:t>
            </a:r>
            <a:r>
              <a:rPr lang="ru-RU" sz="4800">
                <a:latin typeface="Arial" charset="0"/>
              </a:rPr>
              <a:t>5</a:t>
            </a:r>
          </a:p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  </a:t>
            </a:r>
            <a:r>
              <a:rPr lang="ru-RU" sz="4800" b="1">
                <a:latin typeface="Georgia" pitchFamily="18" charset="0"/>
              </a:rPr>
              <a:t>2</a:t>
            </a:r>
            <a:r>
              <a:rPr lang="ru-RU" sz="4800" b="1" i="1">
                <a:latin typeface="Arial" charset="0"/>
              </a:rPr>
              <a:t>√2</a:t>
            </a:r>
            <a:endParaRPr lang="ru-RU" sz="4800" b="1">
              <a:latin typeface="Arial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</a:t>
            </a:r>
            <a:r>
              <a:rPr lang="ru-RU" sz="5400">
                <a:latin typeface="Georgia" pitchFamily="18" charset="0"/>
              </a:rPr>
              <a:t>(3; 8)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3800" y="1628775"/>
            <a:ext cx="3214688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  </a:t>
            </a:r>
          </a:p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  </a:t>
            </a:r>
          </a:p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 </a:t>
            </a:r>
            <a:r>
              <a:rPr lang="ru-RU" sz="4800">
                <a:latin typeface="Arial" charset="0"/>
              </a:rPr>
              <a:t>10</a:t>
            </a:r>
          </a:p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  </a:t>
            </a:r>
          </a:p>
          <a:p>
            <a:pPr marL="342900" indent="-342900">
              <a:buFontTx/>
              <a:buAutoNum type="arabicParenR"/>
            </a:pPr>
            <a:r>
              <a:rPr lang="ru-RU" sz="5400" b="1">
                <a:solidFill>
                  <a:srgbClr val="005426"/>
                </a:solidFill>
                <a:latin typeface="Georgia" pitchFamily="18" charset="0"/>
              </a:rPr>
              <a:t> </a:t>
            </a:r>
            <a:r>
              <a:rPr lang="ru-RU" sz="5400">
                <a:latin typeface="Georgia" pitchFamily="18" charset="0"/>
              </a:rPr>
              <a:t>(3; 3)</a:t>
            </a: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1331913" y="1773238"/>
            <a:ext cx="2479675" cy="714375"/>
            <a:chOff x="1620838" y="1714488"/>
            <a:chExt cx="2479675" cy="714387"/>
          </a:xfrm>
        </p:grpSpPr>
        <p:graphicFrame>
          <p:nvGraphicFramePr>
            <p:cNvPr id="60429" name="Object 13"/>
            <p:cNvGraphicFramePr>
              <a:graphicFrameLocks noChangeAspect="1"/>
            </p:cNvGraphicFramePr>
            <p:nvPr/>
          </p:nvGraphicFramePr>
          <p:xfrm>
            <a:off x="1620838" y="1714500"/>
            <a:ext cx="2479675" cy="714375"/>
          </p:xfrm>
          <a:graphic>
            <a:graphicData uri="http://schemas.openxmlformats.org/presentationml/2006/ole">
              <p:oleObj spid="_x0000_s60429" name="Формула" r:id="rId5" imgW="748975" imgH="215806" progId="Equation.3">
                <p:embed/>
              </p:oleObj>
            </a:graphicData>
          </a:graphic>
        </p:graphicFrame>
        <p:cxnSp>
          <p:nvCxnSpPr>
            <p:cNvPr id="11" name="Прямая со стрелкой 10"/>
            <p:cNvCxnSpPr/>
            <p:nvPr/>
          </p:nvCxnSpPr>
          <p:spPr>
            <a:xfrm>
              <a:off x="1785938" y="1714488"/>
              <a:ext cx="642937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5940425" y="1700213"/>
            <a:ext cx="2227263" cy="714375"/>
            <a:chOff x="1747808" y="1714488"/>
            <a:chExt cx="2227262" cy="714387"/>
          </a:xfrm>
        </p:grpSpPr>
        <p:graphicFrame>
          <p:nvGraphicFramePr>
            <p:cNvPr id="60430" name="Object 14"/>
            <p:cNvGraphicFramePr>
              <a:graphicFrameLocks noChangeAspect="1"/>
            </p:cNvGraphicFramePr>
            <p:nvPr/>
          </p:nvGraphicFramePr>
          <p:xfrm>
            <a:off x="1747808" y="1714500"/>
            <a:ext cx="2227262" cy="714375"/>
          </p:xfrm>
          <a:graphic>
            <a:graphicData uri="http://schemas.openxmlformats.org/presentationml/2006/ole">
              <p:oleObj spid="_x0000_s60430" name="Формула" r:id="rId6" imgW="672808" imgH="215806" progId="Equation.3">
                <p:embed/>
              </p:oleObj>
            </a:graphicData>
          </a:graphic>
        </p:graphicFrame>
        <p:cxnSp>
          <p:nvCxnSpPr>
            <p:cNvPr id="16" name="Прямая со стрелкой 15"/>
            <p:cNvCxnSpPr/>
            <p:nvPr/>
          </p:nvCxnSpPr>
          <p:spPr>
            <a:xfrm>
              <a:off x="1785908" y="1714488"/>
              <a:ext cx="642938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6227763" y="4149725"/>
          <a:ext cx="900112" cy="900113"/>
        </p:xfrm>
        <a:graphic>
          <a:graphicData uri="http://schemas.openxmlformats.org/presentationml/2006/ole">
            <p:oleObj spid="_x0000_s60431" name="Формула" r:id="rId7" imgW="228600" imgH="228600" progId="Equation.3">
              <p:embed/>
            </p:oleObj>
          </a:graphicData>
        </a:graphic>
      </p:graphicFrame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1331913" y="2565400"/>
            <a:ext cx="2184400" cy="714375"/>
            <a:chOff x="1768475" y="1714488"/>
            <a:chExt cx="2184400" cy="714381"/>
          </a:xfrm>
        </p:grpSpPr>
        <p:graphicFrame>
          <p:nvGraphicFramePr>
            <p:cNvPr id="60432" name="Object 16"/>
            <p:cNvGraphicFramePr>
              <a:graphicFrameLocks noChangeAspect="1"/>
            </p:cNvGraphicFramePr>
            <p:nvPr/>
          </p:nvGraphicFramePr>
          <p:xfrm>
            <a:off x="1768475" y="1714494"/>
            <a:ext cx="2184400" cy="714375"/>
          </p:xfrm>
          <a:graphic>
            <a:graphicData uri="http://schemas.openxmlformats.org/presentationml/2006/ole">
              <p:oleObj spid="_x0000_s60432" name="Формула" r:id="rId8" imgW="660113" imgH="215806" progId="Equation.3">
                <p:embed/>
              </p:oleObj>
            </a:graphicData>
          </a:graphic>
        </p:graphicFrame>
        <p:cxnSp>
          <p:nvCxnSpPr>
            <p:cNvPr id="25" name="Прямая со стрелкой 24"/>
            <p:cNvCxnSpPr/>
            <p:nvPr/>
          </p:nvCxnSpPr>
          <p:spPr>
            <a:xfrm>
              <a:off x="1785937" y="1714488"/>
              <a:ext cx="6429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5940425" y="2565400"/>
            <a:ext cx="2125663" cy="714375"/>
            <a:chOff x="1785918" y="1714488"/>
            <a:chExt cx="2125651" cy="714381"/>
          </a:xfrm>
        </p:grpSpPr>
        <p:graphicFrame>
          <p:nvGraphicFramePr>
            <p:cNvPr id="60433" name="Object 17"/>
            <p:cNvGraphicFramePr>
              <a:graphicFrameLocks noChangeAspect="1"/>
            </p:cNvGraphicFramePr>
            <p:nvPr/>
          </p:nvGraphicFramePr>
          <p:xfrm>
            <a:off x="1809719" y="1714494"/>
            <a:ext cx="2101850" cy="714375"/>
          </p:xfrm>
          <a:graphic>
            <a:graphicData uri="http://schemas.openxmlformats.org/presentationml/2006/ole">
              <p:oleObj spid="_x0000_s60433" name="Формула" r:id="rId9" imgW="634449" imgH="215713" progId="Equation.3">
                <p:embed/>
              </p:oleObj>
            </a:graphicData>
          </a:graphic>
        </p:graphicFrame>
        <p:cxnSp>
          <p:nvCxnSpPr>
            <p:cNvPr id="28" name="Прямая со стрелкой 27"/>
            <p:cNvCxnSpPr/>
            <p:nvPr/>
          </p:nvCxnSpPr>
          <p:spPr>
            <a:xfrm>
              <a:off x="1785918" y="1714488"/>
              <a:ext cx="64293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445" name="Text Box 24"/>
          <p:cNvSpPr txBox="1">
            <a:spLocks noChangeArrowheads="1"/>
          </p:cNvSpPr>
          <p:nvPr/>
        </p:nvSpPr>
        <p:spPr bwMode="auto">
          <a:xfrm>
            <a:off x="1743075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288" y="260350"/>
            <a:ext cx="84248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Критерии оценок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71550" y="1484313"/>
            <a:ext cx="7488238" cy="3111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«5»  </a:t>
            </a:r>
            <a:r>
              <a:rPr lang="ru-RU" sz="660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- нет ошибок</a:t>
            </a:r>
          </a:p>
          <a:p>
            <a:pPr>
              <a:defRPr/>
            </a:pPr>
            <a:r>
              <a:rPr lang="ru-RU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«4» </a:t>
            </a:r>
            <a:r>
              <a:rPr lang="ru-RU" sz="660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- одна ошибка</a:t>
            </a:r>
          </a:p>
          <a:p>
            <a:pPr>
              <a:defRPr/>
            </a:pPr>
            <a:r>
              <a:rPr lang="ru-RU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«3» </a:t>
            </a:r>
            <a:r>
              <a:rPr lang="ru-RU" sz="660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-  две ошибки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428625" y="285750"/>
            <a:ext cx="8358188" cy="11080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Домашнее задание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57188" y="1714500"/>
            <a:ext cx="8429625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1. </a:t>
            </a:r>
            <a:r>
              <a:rPr lang="ru-RU" sz="43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п. 89, № 937, № 938(а, в), № 940 (а, в)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2. № 947 (а)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3. Подготовить сообщение о Рене Декарте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428625" y="285750"/>
            <a:ext cx="8358188" cy="8302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Оцени свою работу на уроке</a:t>
            </a:r>
            <a:endParaRPr lang="ru-RU" sz="6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0063" y="1071563"/>
            <a:ext cx="3571875" cy="253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>
                <a:solidFill>
                  <a:srgbClr val="0062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Урок</a:t>
            </a:r>
            <a:r>
              <a:rPr lang="ru-RU" sz="4400" b="1" i="1">
                <a:latin typeface="Calibri" pitchFamily="34" charset="0"/>
              </a:rPr>
              <a:t>	</a:t>
            </a:r>
            <a:endParaRPr lang="ru-RU" sz="4400">
              <a:latin typeface="Calibri" pitchFamily="34" charset="0"/>
            </a:endParaRPr>
          </a:p>
          <a:p>
            <a:pPr>
              <a:defRPr/>
            </a:pP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1. интересно</a:t>
            </a:r>
          </a:p>
          <a:p>
            <a:pPr>
              <a:defRPr/>
            </a:pP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2. скучно	</a:t>
            </a:r>
          </a:p>
          <a:p>
            <a:pPr>
              <a:defRPr/>
            </a:pP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3.безразлично</a:t>
            </a:r>
            <a:r>
              <a:rPr lang="ru-RU" sz="44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57438" y="3857625"/>
            <a:ext cx="5643562" cy="2409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>
                <a:solidFill>
                  <a:srgbClr val="0062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Итог</a:t>
            </a:r>
          </a:p>
          <a:p>
            <a:pPr>
              <a:defRPr/>
            </a:pP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1. понял материал</a:t>
            </a:r>
          </a:p>
          <a:p>
            <a:pPr>
              <a:defRPr/>
            </a:pP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2. узнал больше, чем знал</a:t>
            </a:r>
          </a:p>
          <a:p>
            <a:pPr>
              <a:defRPr/>
            </a:pPr>
            <a:endParaRPr lang="ru-RU" sz="3600">
              <a:solidFill>
                <a:srgbClr val="21596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86313" y="908050"/>
            <a:ext cx="4357687" cy="256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>
                <a:solidFill>
                  <a:srgbClr val="0062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>
                <a:solidFill>
                  <a:srgbClr val="0062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Я на уроке</a:t>
            </a:r>
          </a:p>
          <a:p>
            <a:pPr>
              <a:defRPr/>
            </a:pP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1. работал</a:t>
            </a:r>
          </a:p>
          <a:p>
            <a:pPr>
              <a:defRPr/>
            </a:pP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2. отдыхал</a:t>
            </a:r>
          </a:p>
          <a:p>
            <a:pPr>
              <a:defRPr/>
            </a:pP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3.</a:t>
            </a: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6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помогал другим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Рисунок 14" descr="grass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3" descr="http://content.foto.mail.ru/mail/natalisladkova/_animated/i-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052513"/>
            <a:ext cx="43434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20418075">
            <a:off x="34925" y="506413"/>
            <a:ext cx="4586288" cy="228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за 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Цель урока:</a:t>
            </a:r>
            <a:r>
              <a:rPr lang="ru-RU" sz="3600" smtClean="0">
                <a:latin typeface="Arial" charset="0"/>
              </a:rPr>
              <a:t> </a:t>
            </a:r>
            <a:r>
              <a:rPr lang="ru-RU" sz="2800" smtClean="0">
                <a:latin typeface="Arial" charset="0"/>
              </a:rPr>
              <a:t>практическое применение формул при решении задач в координатах.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4" descr="grass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http://content.foto.mail.ru/mail/natalisladkova/_animated/i-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636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4" descr="434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83" t="1672" r="2083" b="3017"/>
          <a:stretch>
            <a:fillRect/>
          </a:stretch>
        </p:blipFill>
        <p:spPr bwMode="auto">
          <a:xfrm>
            <a:off x="1835150" y="620713"/>
            <a:ext cx="328612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714375" y="285750"/>
            <a:ext cx="7704138" cy="155575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Проверка домашнего задания</a:t>
            </a:r>
            <a:r>
              <a:rPr lang="ru-RU" sz="480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№934</a:t>
            </a:r>
            <a:endParaRPr lang="ru-RU" sz="6000">
              <a:solidFill>
                <a:srgbClr val="21596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88" y="1844675"/>
            <a:ext cx="8286750" cy="82391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А(2; 7) и В (-2; 7), то  АВ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 {-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 4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;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0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}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940425" y="1916113"/>
            <a:ext cx="642938" cy="158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250825" y="2852738"/>
            <a:ext cx="8066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А(- 5; 1) и В (-5; 27), то</a:t>
            </a:r>
            <a:r>
              <a:rPr lang="ru-RU" sz="4400" b="1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АВ</a:t>
            </a:r>
            <a:r>
              <a:rPr lang="en-US" sz="4400" b="1">
                <a:solidFill>
                  <a:srgbClr val="C00000"/>
                </a:solidFill>
                <a:latin typeface="Monotype Corsiva" pitchFamily="66" charset="0"/>
              </a:rPr>
              <a:t> {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0</a:t>
            </a:r>
            <a:r>
              <a:rPr lang="en-US" sz="4400" b="1">
                <a:solidFill>
                  <a:srgbClr val="C00000"/>
                </a:solidFill>
                <a:latin typeface="Monotype Corsiva" pitchFamily="66" charset="0"/>
              </a:rPr>
              <a:t>; 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26</a:t>
            </a:r>
            <a:r>
              <a:rPr lang="en-US" sz="4400" b="1">
                <a:solidFill>
                  <a:srgbClr val="C00000"/>
                </a:solidFill>
                <a:latin typeface="Monotype Corsiva" pitchFamily="66" charset="0"/>
              </a:rPr>
              <a:t>}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" y="3929063"/>
            <a:ext cx="8286750" cy="823912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А(- 3; 0) и В (0; 4), то  АВ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 {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3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; 4}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.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857250" y="4941888"/>
            <a:ext cx="828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А(0; 3) и В (- 4; 0), то</a:t>
            </a:r>
            <a:r>
              <a:rPr lang="ru-RU" sz="4400" b="1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АВ</a:t>
            </a:r>
            <a:r>
              <a:rPr lang="en-US" sz="4400" b="1">
                <a:solidFill>
                  <a:srgbClr val="C00000"/>
                </a:solidFill>
                <a:latin typeface="Monotype Corsiva" pitchFamily="66" charset="0"/>
              </a:rPr>
              <a:t> {-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 4</a:t>
            </a:r>
            <a:r>
              <a:rPr lang="en-US" sz="4400" b="1">
                <a:solidFill>
                  <a:srgbClr val="C00000"/>
                </a:solidFill>
                <a:latin typeface="Monotype Corsiva" pitchFamily="66" charset="0"/>
              </a:rPr>
              <a:t>; 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- 3</a:t>
            </a:r>
            <a:r>
              <a:rPr lang="en-US" sz="4400" b="1">
                <a:solidFill>
                  <a:srgbClr val="C00000"/>
                </a:solidFill>
                <a:latin typeface="Monotype Corsiva" pitchFamily="66" charset="0"/>
              </a:rPr>
              <a:t>}</a:t>
            </a:r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084888" y="4005263"/>
            <a:ext cx="642937" cy="158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51500" y="2852738"/>
            <a:ext cx="642938" cy="15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867400" y="4941888"/>
            <a:ext cx="642938" cy="15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850" y="285750"/>
            <a:ext cx="8496300" cy="8620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Согласны ли вы с утверждением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8175" y="5286375"/>
            <a:ext cx="6378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400" b="1">
                <a:solidFill>
                  <a:srgbClr val="C00000"/>
                </a:solidFill>
                <a:latin typeface="Monotype Corsiva" pitchFamily="66" charset="0"/>
              </a:rPr>
              <a:t> неверно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684213" y="2276475"/>
            <a:ext cx="77866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17375E"/>
                </a:solidFill>
                <a:latin typeface="Arial" charset="0"/>
              </a:rPr>
              <a:t>Вектор - это экологический объект, характеризующийся величиной и направлением.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850" y="285750"/>
            <a:ext cx="8496300" cy="8620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Согласны ли вы с утверждением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755650" y="1989138"/>
            <a:ext cx="764381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17375E"/>
                </a:solidFill>
                <a:latin typeface="Monotype Corsiva" pitchFamily="66" charset="0"/>
              </a:rPr>
              <a:t>Координаты вектора – это коэффициенты разложения вектора по коллинеарным векторам.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1688" y="5373688"/>
            <a:ext cx="6215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5400" b="1">
                <a:solidFill>
                  <a:srgbClr val="C00000"/>
                </a:solidFill>
                <a:latin typeface="Monotype Corsiva" pitchFamily="66" charset="0"/>
              </a:rPr>
              <a:t>координатным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850" y="285750"/>
            <a:ext cx="8496300" cy="8620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Согласны ли вы с утверждением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611188" y="1989138"/>
            <a:ext cx="778668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17375E"/>
                </a:solidFill>
                <a:latin typeface="Monotype Corsiva" pitchFamily="66" charset="0"/>
              </a:rPr>
              <a:t>Координаты равных векторов соответственно противоположны</a:t>
            </a:r>
            <a:r>
              <a:rPr lang="ru-RU" sz="5400" b="1">
                <a:solidFill>
                  <a:srgbClr val="17375E"/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92725" y="5286375"/>
            <a:ext cx="2994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5400" b="1">
                <a:solidFill>
                  <a:srgbClr val="C00000"/>
                </a:solidFill>
                <a:latin typeface="Monotype Corsiva" pitchFamily="66" charset="0"/>
              </a:rPr>
              <a:t>равны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850" y="285750"/>
            <a:ext cx="8496300" cy="8620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Согласны ли вы с утверждением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56325" y="5589588"/>
            <a:ext cx="2532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5400" b="1">
                <a:solidFill>
                  <a:srgbClr val="C00000"/>
                </a:solidFill>
                <a:latin typeface="Monotype Corsiva" pitchFamily="66" charset="0"/>
              </a:rPr>
              <a:t>верно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684213" y="1773238"/>
            <a:ext cx="7786687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17375E"/>
                </a:solidFill>
                <a:latin typeface="Monotype Corsiva" pitchFamily="66" charset="0"/>
              </a:rPr>
              <a:t>Каждая координата суммы двух  векторов равна сумме соответствующих координат этих векторов.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850" y="285750"/>
            <a:ext cx="8496300" cy="8620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Согласны ли вы с утверждением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088" y="5589588"/>
            <a:ext cx="7786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>
                <a:solidFill>
                  <a:srgbClr val="C00000"/>
                </a:solidFill>
                <a:latin typeface="Arial" charset="0"/>
              </a:rPr>
              <a:t>С</a:t>
            </a:r>
            <a:r>
              <a:rPr lang="ru-RU" sz="3600" b="1">
                <a:solidFill>
                  <a:srgbClr val="C00000"/>
                </a:solidFill>
                <a:latin typeface="Monotype Corsiva" pitchFamily="66" charset="0"/>
              </a:rPr>
              <a:t> началом в начале координат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755650" y="1989138"/>
            <a:ext cx="7786688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17375E"/>
                </a:solidFill>
                <a:latin typeface="Monotype Corsiva" pitchFamily="66" charset="0"/>
              </a:rPr>
              <a:t>Любой вектор на координатной плоскости можно назвать радиус-вектором</a:t>
            </a:r>
            <a:r>
              <a:rPr lang="ru-RU" sz="5400" b="1">
                <a:solidFill>
                  <a:srgbClr val="17375E"/>
                </a:solidFill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1158</TotalTime>
  <Words>238</Words>
  <Application>Microsoft Office PowerPoint</Application>
  <PresentationFormat>Экран (4:3)</PresentationFormat>
  <Paragraphs>66</Paragraphs>
  <Slides>17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Verdana</vt:lpstr>
      <vt:lpstr>Arial</vt:lpstr>
      <vt:lpstr>Wingdings</vt:lpstr>
      <vt:lpstr>Calibri</vt:lpstr>
      <vt:lpstr>Monotype Corsiva</vt:lpstr>
      <vt:lpstr>Georgia</vt:lpstr>
      <vt:lpstr>Профиль</vt:lpstr>
      <vt:lpstr>Профиль</vt:lpstr>
      <vt:lpstr>Формула</vt:lpstr>
      <vt:lpstr>Слайд 1</vt:lpstr>
      <vt:lpstr>Цель урока: практическое применение формул при решении задач в координатах.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 7</dc:creator>
  <cp:lastModifiedBy>user</cp:lastModifiedBy>
  <cp:revision>121</cp:revision>
  <dcterms:created xsi:type="dcterms:W3CDTF">2012-11-27T10:33:43Z</dcterms:created>
  <dcterms:modified xsi:type="dcterms:W3CDTF">2015-12-16T16:03:24Z</dcterms:modified>
</cp:coreProperties>
</file>