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6"/>
  </p:notesMasterIdLst>
  <p:sldIdLst>
    <p:sldId id="256" r:id="rId2"/>
    <p:sldId id="262" r:id="rId3"/>
    <p:sldId id="268" r:id="rId4"/>
    <p:sldId id="306" r:id="rId5"/>
    <p:sldId id="305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28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538" autoAdjust="0"/>
  </p:normalViewPr>
  <p:slideViewPr>
    <p:cSldViewPr>
      <p:cViewPr varScale="1">
        <p:scale>
          <a:sx n="63" d="100"/>
          <a:sy n="63" d="100"/>
        </p:scale>
        <p:origin x="159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FB8A17-D35F-4CD8-A8A0-AEE124E7219D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4EFBA0-0BAA-4EF8-81BD-142396879D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041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663471-705F-4589-A248-F83BE7ECCFC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9073A2-331E-4869-B09D-2AF4671C1F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663471-705F-4589-A248-F83BE7ECCFC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9073A2-331E-4869-B09D-2AF4671C1F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663471-705F-4589-A248-F83BE7ECCFC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9073A2-331E-4869-B09D-2AF4671C1F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663471-705F-4589-A248-F83BE7ECCFC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9073A2-331E-4869-B09D-2AF4671C1F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663471-705F-4589-A248-F83BE7ECCFC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9073A2-331E-4869-B09D-2AF4671C1F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663471-705F-4589-A248-F83BE7ECCFC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9073A2-331E-4869-B09D-2AF4671C1F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663471-705F-4589-A248-F83BE7ECCFC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9073A2-331E-4869-B09D-2AF4671C1F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663471-705F-4589-A248-F83BE7ECCFC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9073A2-331E-4869-B09D-2AF4671C1F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663471-705F-4589-A248-F83BE7ECCFC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9073A2-331E-4869-B09D-2AF4671C1F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663471-705F-4589-A248-F83BE7ECCFC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9073A2-331E-4869-B09D-2AF4671C1F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663471-705F-4589-A248-F83BE7ECCFC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9073A2-331E-4869-B09D-2AF4671C1F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6663471-705F-4589-A248-F83BE7ECCFC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49073A2-331E-4869-B09D-2AF4671C1F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971600" y="27464"/>
            <a:ext cx="7867600" cy="5777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b="1" dirty="0" smtClean="0"/>
              <a:t>Пропедевтический курс физики в 5, 6 классах как компонент преемственности в преподавании естественно – научных </a:t>
            </a:r>
            <a:r>
              <a:rPr lang="ru-RU" sz="5300" b="1" dirty="0"/>
              <a:t>д</a:t>
            </a:r>
            <a:r>
              <a:rPr lang="ru-RU" sz="5300" b="1" dirty="0" smtClean="0"/>
              <a:t>исциплин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764945" y="5805264"/>
            <a:ext cx="23515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Голдырева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Е. 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МКОУ СОШ №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548680"/>
            <a:ext cx="7848872" cy="588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9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ru-RU" b="1" i="1" u="sng" dirty="0" smtClean="0"/>
              <a:t>5.</a:t>
            </a:r>
            <a:r>
              <a:rPr lang="ru-RU" b="1" i="1" u="sng" dirty="0"/>
              <a:t> </a:t>
            </a:r>
            <a:r>
              <a:rPr lang="ru-RU" b="1" i="1" u="sng" dirty="0" smtClean="0"/>
              <a:t>Метод </a:t>
            </a:r>
            <a:r>
              <a:rPr lang="ru-RU" b="1" i="1" u="sng" dirty="0"/>
              <a:t>познавательной деловой игры</a:t>
            </a:r>
            <a:r>
              <a:rPr lang="ru-RU" b="1" i="1" u="sng" dirty="0" smtClean="0"/>
              <a:t>.</a:t>
            </a:r>
          </a:p>
          <a:p>
            <a:r>
              <a:rPr lang="ru-RU" u="sng" dirty="0"/>
              <a:t>1. Мозговой штурм </a:t>
            </a:r>
            <a:endParaRPr lang="ru-RU" u="sng" dirty="0" smtClean="0"/>
          </a:p>
          <a:p>
            <a:r>
              <a:rPr lang="ru-RU" u="sng" dirty="0"/>
              <a:t>2. Снежки </a:t>
            </a:r>
            <a:endParaRPr lang="ru-RU" u="sng" dirty="0" smtClean="0"/>
          </a:p>
          <a:p>
            <a:endParaRPr lang="ru-RU" b="1" i="1" u="sng" dirty="0"/>
          </a:p>
        </p:txBody>
      </p:sp>
    </p:spTree>
    <p:extLst>
      <p:ext uri="{BB962C8B-B14F-4D97-AF65-F5344CB8AC3E}">
        <p14:creationId xmlns:p14="http://schemas.microsoft.com/office/powerpoint/2010/main" val="348535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Проектная деятельность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Звук в мире живой природы.</a:t>
            </a:r>
          </a:p>
          <a:p>
            <a:r>
              <a:rPr lang="ru-RU" dirty="0" smtClean="0"/>
              <a:t>Большое </a:t>
            </a:r>
            <a:r>
              <a:rPr lang="ru-RU" dirty="0"/>
              <a:t>в малом – пузыри.</a:t>
            </a:r>
          </a:p>
          <a:p>
            <a:r>
              <a:rPr lang="ru-RU" dirty="0" smtClean="0"/>
              <a:t>Мир </a:t>
            </a:r>
            <a:r>
              <a:rPr lang="ru-RU" dirty="0"/>
              <a:t>красок «Каждый охотник желает знать ...».</a:t>
            </a:r>
          </a:p>
          <a:p>
            <a:r>
              <a:rPr lang="ru-RU" dirty="0" smtClean="0"/>
              <a:t>«Стремителен </a:t>
            </a:r>
            <a:r>
              <a:rPr lang="ru-RU" dirty="0"/>
              <a:t>молнии бег ...».</a:t>
            </a:r>
          </a:p>
          <a:p>
            <a:r>
              <a:rPr lang="ru-RU" dirty="0" smtClean="0"/>
              <a:t>Музыка </a:t>
            </a:r>
            <a:r>
              <a:rPr lang="ru-RU" dirty="0"/>
              <a:t>с точки зрения физики.</a:t>
            </a:r>
          </a:p>
          <a:p>
            <a:r>
              <a:rPr lang="ru-RU" dirty="0"/>
              <a:t> Вода – «восьмое чудо света»</a:t>
            </a:r>
          </a:p>
        </p:txBody>
      </p:sp>
    </p:spTree>
    <p:extLst>
      <p:ext uri="{BB962C8B-B14F-4D97-AF65-F5344CB8AC3E}">
        <p14:creationId xmlns:p14="http://schemas.microsoft.com/office/powerpoint/2010/main" val="76255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Интегрированный урок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«Чудеса </a:t>
            </a:r>
            <a:r>
              <a:rPr lang="ru-RU" b="1" dirty="0"/>
              <a:t>в решете».</a:t>
            </a:r>
            <a:endParaRPr lang="ru-RU" b="1" dirty="0" smtClean="0"/>
          </a:p>
          <a:p>
            <a:r>
              <a:rPr lang="ru-RU" b="1" dirty="0" smtClean="0"/>
              <a:t>«</a:t>
            </a:r>
            <a:r>
              <a:rPr lang="ru-RU" b="1" dirty="0"/>
              <a:t>Объемы. </a:t>
            </a:r>
            <a:r>
              <a:rPr lang="ru-RU" b="1" dirty="0" smtClean="0"/>
              <a:t>Объем                                                  </a:t>
            </a:r>
            <a:r>
              <a:rPr lang="ru-RU" b="1" dirty="0"/>
              <a:t>прямоугольного параллелепипеда</a:t>
            </a:r>
            <a:r>
              <a:rPr lang="ru-RU" b="1" dirty="0" smtClean="0"/>
              <a:t>»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4333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Результаты работы 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196752"/>
            <a:ext cx="7498080" cy="580261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4000" dirty="0" smtClean="0"/>
              <a:t>     </a:t>
            </a:r>
            <a:r>
              <a:rPr lang="ru-RU" sz="4000" b="1" dirty="0" smtClean="0"/>
              <a:t>1) повысилась учебно-познавательная активность школьников на уроке и при выполнении домашних заданий;</a:t>
            </a:r>
            <a:br>
              <a:rPr lang="ru-RU" sz="4000" b="1" dirty="0" smtClean="0"/>
            </a:br>
            <a:r>
              <a:rPr lang="ru-RU" sz="4000" b="1" dirty="0" smtClean="0"/>
              <a:t>2) увеличилось число школьников, занимающихся внеурочной учебно-исследовательской деятельностью; </a:t>
            </a:r>
            <a:br>
              <a:rPr lang="ru-RU" sz="4000" b="1" dirty="0" smtClean="0"/>
            </a:br>
            <a:r>
              <a:rPr lang="ru-RU" sz="4000" b="1" dirty="0" smtClean="0"/>
              <a:t>3</a:t>
            </a:r>
            <a:r>
              <a:rPr lang="ru-RU" sz="4000" b="1" dirty="0"/>
              <a:t>) </a:t>
            </a:r>
            <a:r>
              <a:rPr lang="ru-RU" sz="4000" b="1" dirty="0" smtClean="0"/>
              <a:t> </a:t>
            </a:r>
            <a:r>
              <a:rPr lang="ru-RU" sz="4000" b="1" dirty="0"/>
              <a:t>постепенно формируются такие качества личности, как ответственность, настойчивость в получении</a:t>
            </a:r>
            <a:br>
              <a:rPr lang="ru-RU" sz="4000" b="1" dirty="0"/>
            </a:br>
            <a:r>
              <a:rPr lang="ru-RU" sz="4000" b="1" dirty="0"/>
              <a:t>нужного результата, тщательность в выполнении заданий.</a:t>
            </a:r>
          </a:p>
          <a:p>
            <a:pPr>
              <a:buNone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285728"/>
            <a:ext cx="778674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660066"/>
                </a:solidFill>
              </a:rPr>
              <a:t>Внедрение </a:t>
            </a:r>
            <a:r>
              <a:rPr lang="ru-RU" sz="3600" b="1" dirty="0">
                <a:solidFill>
                  <a:srgbClr val="660066"/>
                </a:solidFill>
              </a:rPr>
              <a:t>курса физики </a:t>
            </a:r>
            <a:endParaRPr lang="ru-RU" sz="3600" b="1" dirty="0" smtClean="0">
              <a:solidFill>
                <a:srgbClr val="660066"/>
              </a:solidFill>
            </a:endParaRPr>
          </a:p>
          <a:p>
            <a:r>
              <a:rPr lang="ru-RU" sz="2800" b="1" dirty="0" smtClean="0">
                <a:solidFill>
                  <a:srgbClr val="660066"/>
                </a:solidFill>
              </a:rPr>
              <a:t>обеспечивает </a:t>
            </a:r>
            <a:r>
              <a:rPr lang="ru-RU" sz="2800" b="1" dirty="0">
                <a:solidFill>
                  <a:srgbClr val="660066"/>
                </a:solidFill>
              </a:rPr>
              <a:t>понятийную базу для изучения других предметов естественного цикла, а также пересмотр содержания естественнонаучного образования в начальной и основной школе, обеспечение преемственности в формировании естественнонаучных понятий и учебно-познавательных умений </a:t>
            </a:r>
            <a:r>
              <a:rPr lang="ru-RU" sz="2800" b="1" dirty="0" smtClean="0">
                <a:solidFill>
                  <a:srgbClr val="660066"/>
                </a:solidFill>
              </a:rPr>
              <a:t>учащихся.</a:t>
            </a:r>
            <a:endParaRPr lang="ru-RU" sz="2800" b="1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Физика. Химия. 5-6 класс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857232"/>
            <a:ext cx="3500462" cy="478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572000" y="714356"/>
            <a:ext cx="457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Учебник знакомит учащихся</a:t>
            </a:r>
          </a:p>
          <a:p>
            <a:pPr lvl="1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5-6 классов с многообразными</a:t>
            </a:r>
          </a:p>
          <a:p>
            <a:pPr lvl="1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явлениями физики и химии,</a:t>
            </a:r>
          </a:p>
          <a:p>
            <a:pPr lvl="1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изучаемыми на первой</a:t>
            </a:r>
          </a:p>
          <a:p>
            <a:pPr lvl="1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ступени курса естествознания.</a:t>
            </a:r>
          </a:p>
          <a:p>
            <a:pPr lvl="1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Изложение ведется</a:t>
            </a:r>
          </a:p>
          <a:p>
            <a:pPr lvl="1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нетрадиционно – рисунок</a:t>
            </a:r>
          </a:p>
          <a:p>
            <a:pPr lvl="1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является основным средством</a:t>
            </a:r>
          </a:p>
          <a:p>
            <a:pPr lvl="1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подачи материала. Много</a:t>
            </a:r>
          </a:p>
          <a:p>
            <a:pPr lvl="1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внимания уделено</a:t>
            </a:r>
          </a:p>
          <a:p>
            <a:pPr lvl="1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фронтальному эксперименту.</a:t>
            </a:r>
          </a:p>
          <a:p>
            <a:pPr lvl="1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учебник включено более 30</a:t>
            </a:r>
          </a:p>
          <a:p>
            <a:pPr lvl="1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лабораторных работ,</a:t>
            </a:r>
          </a:p>
          <a:p>
            <a:pPr lvl="1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завершающих изучение тем</a:t>
            </a:r>
          </a:p>
          <a:p>
            <a:pPr lvl="1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как по физике, так и по</a:t>
            </a:r>
          </a:p>
          <a:p>
            <a:pPr lvl="1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химии. Книга написана в</a:t>
            </a:r>
          </a:p>
          <a:p>
            <a:pPr lvl="1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соответствии с авторской</a:t>
            </a:r>
          </a:p>
          <a:p>
            <a:pPr lvl="1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программой.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404664"/>
            <a:ext cx="7498080" cy="5843736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b="1" i="1" dirty="0" smtClean="0"/>
              <a:t>   </a:t>
            </a:r>
            <a:r>
              <a:rPr lang="ru-RU" b="1" i="1" u="sng" dirty="0" smtClean="0"/>
              <a:t>1. Интерес к информации: </a:t>
            </a:r>
          </a:p>
          <a:p>
            <a:pPr marL="82296" indent="0">
              <a:buNone/>
            </a:pPr>
            <a:r>
              <a:rPr lang="ru-RU" b="1" i="1" u="sng" dirty="0" smtClean="0"/>
              <a:t>А знаете ли вы …</a:t>
            </a:r>
            <a:r>
              <a:rPr lang="ru-RU" i="1" dirty="0" smtClean="0"/>
              <a:t> </a:t>
            </a:r>
          </a:p>
          <a:p>
            <a:pPr marL="82296" indent="0">
              <a:buNone/>
            </a:pPr>
            <a:r>
              <a:rPr lang="ru-RU" i="1" dirty="0"/>
              <a:t>Темы уроков</a:t>
            </a:r>
            <a:r>
              <a:rPr lang="ru-RU" i="1" dirty="0" smtClean="0"/>
              <a:t>:</a:t>
            </a:r>
          </a:p>
          <a:p>
            <a:pPr marL="82296" indent="0">
              <a:buNone/>
            </a:pPr>
            <a:r>
              <a:rPr lang="ru-RU" dirty="0"/>
              <a:t>Разложение света.</a:t>
            </a:r>
          </a:p>
          <a:p>
            <a:pPr marL="82296" indent="0">
              <a:buNone/>
            </a:pPr>
            <a:r>
              <a:rPr lang="ru-RU" dirty="0"/>
              <a:t>Электрические явления.</a:t>
            </a:r>
          </a:p>
          <a:p>
            <a:pPr marL="82296" indent="0">
              <a:buNone/>
            </a:pPr>
            <a:r>
              <a:rPr lang="ru-RU" dirty="0"/>
              <a:t>Воздухоплавание.</a:t>
            </a:r>
          </a:p>
          <a:p>
            <a:pPr marL="82296" indent="0">
              <a:buNone/>
            </a:pPr>
            <a:r>
              <a:rPr lang="ru-RU" dirty="0"/>
              <a:t>Свет. Источники света.</a:t>
            </a:r>
          </a:p>
          <a:p>
            <a:pPr marL="82296" indent="0">
              <a:buNone/>
            </a:pPr>
            <a:r>
              <a:rPr lang="ru-RU" dirty="0"/>
              <a:t>Магнитные явления </a:t>
            </a:r>
          </a:p>
          <a:p>
            <a:pPr marL="82296" indent="0">
              <a:buNone/>
            </a:pPr>
            <a:r>
              <a:rPr lang="ru-RU" dirty="0"/>
              <a:t>Звук. Источники звука.</a:t>
            </a:r>
          </a:p>
          <a:p>
            <a:pPr marL="82296" indent="0">
              <a:buNone/>
            </a:pPr>
            <a:endParaRPr lang="ru-RU" i="1" dirty="0" smtClean="0"/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011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ru-RU" b="1" i="1" u="sng" dirty="0"/>
              <a:t>2. Интерес к способу действия </a:t>
            </a:r>
            <a:r>
              <a:rPr lang="ru-RU" dirty="0"/>
              <a:t/>
            </a:r>
            <a:br>
              <a:rPr lang="ru-RU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4097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09188">
            <a:off x="4045802" y="2830973"/>
            <a:ext cx="5103349" cy="38275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16128">
            <a:off x="319355" y="412058"/>
            <a:ext cx="4786555" cy="358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47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3210">
            <a:off x="3909202" y="2707568"/>
            <a:ext cx="5036890" cy="37776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63029">
            <a:off x="209957" y="226808"/>
            <a:ext cx="3957349" cy="464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27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ru-RU" b="1" i="1" u="sng" dirty="0" smtClean="0"/>
              <a:t>3. </a:t>
            </a:r>
            <a:r>
              <a:rPr lang="ru-RU" b="1" i="1" u="sng" dirty="0"/>
              <a:t>Домашние </a:t>
            </a:r>
            <a:r>
              <a:rPr lang="ru-RU" b="1" i="1" u="sng" dirty="0" smtClean="0"/>
              <a:t>эксперименты</a:t>
            </a:r>
          </a:p>
          <a:p>
            <a:pPr marL="82296" indent="0">
              <a:buNone/>
            </a:pPr>
            <a:r>
              <a:rPr lang="ru-RU" dirty="0" smtClean="0"/>
              <a:t>1. Хаотическое </a:t>
            </a:r>
            <a:r>
              <a:rPr lang="ru-RU" dirty="0"/>
              <a:t>движение частиц и его зависимость от </a:t>
            </a:r>
            <a:r>
              <a:rPr lang="ru-RU" dirty="0" smtClean="0"/>
              <a:t>температуры</a:t>
            </a:r>
          </a:p>
          <a:p>
            <a:pPr marL="82296" indent="0">
              <a:buNone/>
            </a:pPr>
            <a:r>
              <a:rPr lang="ru-RU" dirty="0"/>
              <a:t>2. Давление жидкости на различных высотах</a:t>
            </a:r>
            <a:br>
              <a:rPr lang="ru-RU" dirty="0"/>
            </a:br>
            <a:endParaRPr lang="ru-RU" b="1" dirty="0"/>
          </a:p>
          <a:p>
            <a:pPr marL="82296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114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628800"/>
            <a:ext cx="7498080" cy="4800600"/>
          </a:xfrm>
        </p:spPr>
        <p:txBody>
          <a:bodyPr/>
          <a:lstStyle/>
          <a:p>
            <a:pPr marL="82296" indent="0">
              <a:buNone/>
            </a:pPr>
            <a:r>
              <a:rPr lang="ru-RU" b="1" i="1" u="sng" dirty="0" smtClean="0"/>
              <a:t>4. </a:t>
            </a:r>
            <a:r>
              <a:rPr lang="ru-RU" b="1" i="1" u="sng" dirty="0"/>
              <a:t>Потребность </a:t>
            </a:r>
            <a:r>
              <a:rPr lang="ru-RU" b="1" i="1" u="sng" dirty="0" smtClean="0"/>
              <a:t>в самовыражении </a:t>
            </a:r>
            <a:r>
              <a:rPr lang="ru-RU" b="1" i="1" u="sng" dirty="0"/>
              <a:t>и </a:t>
            </a:r>
            <a:r>
              <a:rPr lang="ru-RU" b="1" i="1" u="sng" dirty="0" err="1"/>
              <a:t>самопрезентации</a:t>
            </a:r>
            <a:r>
              <a:rPr lang="ru-RU" b="1" i="1" u="sng" dirty="0"/>
              <a:t>.</a:t>
            </a:r>
            <a:r>
              <a:rPr lang="ru-RU" b="1" dirty="0"/>
              <a:t> </a:t>
            </a:r>
            <a:endParaRPr lang="ru-RU" b="1" dirty="0" smtClean="0"/>
          </a:p>
          <a:p>
            <a:pPr marL="82296" indent="0">
              <a:buNone/>
            </a:pPr>
            <a:r>
              <a:rPr lang="ru-RU" dirty="0"/>
              <a:t>Примеры </a:t>
            </a:r>
            <a:r>
              <a:rPr lang="ru-RU" dirty="0" smtClean="0"/>
              <a:t>тем</a:t>
            </a:r>
            <a:r>
              <a:rPr lang="ru-RU" dirty="0"/>
              <a:t>:</a:t>
            </a:r>
            <a:br>
              <a:rPr lang="ru-RU" dirty="0"/>
            </a:br>
            <a:r>
              <a:rPr lang="ru-RU" dirty="0"/>
              <a:t>Планеты солнечной системы </a:t>
            </a:r>
            <a:br>
              <a:rPr lang="ru-RU" dirty="0"/>
            </a:br>
            <a:r>
              <a:rPr lang="ru-RU" dirty="0"/>
              <a:t>Радиация </a:t>
            </a:r>
            <a:br>
              <a:rPr lang="ru-RU" dirty="0"/>
            </a:br>
            <a:r>
              <a:rPr lang="ru-RU" dirty="0"/>
              <a:t>Влажность . </a:t>
            </a:r>
          </a:p>
          <a:p>
            <a:pPr marL="82296" indent="0">
              <a:buNone/>
            </a:pP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448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1357</TotalTime>
  <Words>249</Words>
  <Application>Microsoft Office PowerPoint</Application>
  <PresentationFormat>Экран (4:3)</PresentationFormat>
  <Paragraphs>56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Calibri</vt:lpstr>
      <vt:lpstr>Georgia</vt:lpstr>
      <vt:lpstr>Times New Roman</vt:lpstr>
      <vt:lpstr>Verdana</vt:lpstr>
      <vt:lpstr>Wingdings 2</vt:lpstr>
      <vt:lpstr>Солнцестояние</vt:lpstr>
      <vt:lpstr>Пропедевтический курс физики в 5, 6 классах как компонент преемственности в преподавании естественно – научных дисциплин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Проектная деятельность</vt:lpstr>
      <vt:lpstr>Интегрированный урок</vt:lpstr>
      <vt:lpstr>Результаты работы  </vt:lpstr>
    </vt:vector>
  </TitlesOfParts>
  <Company>школа 12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Админ</cp:lastModifiedBy>
  <cp:revision>129</cp:revision>
  <dcterms:created xsi:type="dcterms:W3CDTF">2009-02-14T08:04:28Z</dcterms:created>
  <dcterms:modified xsi:type="dcterms:W3CDTF">2016-01-18T03:57:12Z</dcterms:modified>
</cp:coreProperties>
</file>