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8" r:id="rId2"/>
    <p:sldId id="279" r:id="rId3"/>
    <p:sldId id="256" r:id="rId4"/>
    <p:sldId id="257" r:id="rId5"/>
    <p:sldId id="259" r:id="rId6"/>
    <p:sldId id="270" r:id="rId7"/>
    <p:sldId id="271" r:id="rId8"/>
    <p:sldId id="276" r:id="rId9"/>
    <p:sldId id="272" r:id="rId10"/>
    <p:sldId id="262" r:id="rId11"/>
    <p:sldId id="274" r:id="rId12"/>
    <p:sldId id="265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13"/>
    <p:penClr>
      <a:srgbClr val="FF0000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50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C8C00-A372-43DA-A195-34A3A4E9C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96B207-7042-4352-B852-EBED0729ED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Объясните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блицкриг; </a:t>
            </a:r>
          </a:p>
          <a:p>
            <a:pPr lvl="0"/>
            <a:r>
              <a:rPr lang="ru-RU" b="1" dirty="0"/>
              <a:t>рельсовая война; </a:t>
            </a:r>
          </a:p>
          <a:p>
            <a:pPr lvl="0"/>
            <a:r>
              <a:rPr lang="ru-RU" b="1" dirty="0"/>
              <a:t>ленд-лиз, </a:t>
            </a:r>
          </a:p>
          <a:p>
            <a:pPr lvl="0"/>
            <a:r>
              <a:rPr lang="ru-RU" b="1" dirty="0"/>
              <a:t>антигитлеровская коалиция, </a:t>
            </a:r>
          </a:p>
          <a:p>
            <a:pPr lvl="0"/>
            <a:r>
              <a:rPr lang="ru-RU" b="1" dirty="0"/>
              <a:t>экспансия,</a:t>
            </a:r>
          </a:p>
          <a:p>
            <a:pPr lvl="0"/>
            <a:r>
              <a:rPr lang="ru-RU" b="1" dirty="0"/>
              <a:t>демилитаризация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66788"/>
          </a:xfrm>
        </p:spPr>
        <p:txBody>
          <a:bodyPr/>
          <a:lstStyle/>
          <a:p>
            <a:pPr eaLnBrk="1" hangingPunct="1">
              <a:defRPr/>
            </a:pPr>
            <a:endParaRPr lang="ru-RU" sz="1800" dirty="0" smtClean="0"/>
          </a:p>
        </p:txBody>
      </p:sp>
      <p:pic>
        <p:nvPicPr>
          <p:cNvPr id="19459" name="Picture 6" descr="http://histrf.ru/uploads/media/event/0001/01/thumb_579_event_car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367" y="548680"/>
            <a:ext cx="7427646" cy="599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251520" y="260648"/>
          <a:ext cx="8712968" cy="6484701"/>
        </p:xfrm>
        <a:graphic>
          <a:graphicData uri="http://schemas.openxmlformats.org/drawingml/2006/table">
            <a:tbl>
              <a:tblPr/>
              <a:tblGrid>
                <a:gridCol w="1835110"/>
                <a:gridCol w="5005650"/>
                <a:gridCol w="1872208"/>
              </a:tblGrid>
              <a:tr h="1059637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Страна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Главные задачи во внешней политике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1">
                          <a:latin typeface="Calibri"/>
                          <a:ea typeface="Times New Roman"/>
                        </a:rPr>
                        <a:t>Политические итоги войны</a:t>
                      </a:r>
                      <a:endParaRPr lang="ru-RU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73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СССР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Превращение в сверхдержаву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73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США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Достижение мирового первенства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97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Великобритания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Попытка сохранить свой статус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97">
                <a:tc>
                  <a:txBody>
                    <a:bodyPr/>
                    <a:lstStyle/>
                    <a:p>
                      <a:pPr algn="just"/>
                      <a:r>
                        <a:rPr lang="ru-RU" sz="2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Франция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Сохранение колоний, достижение первенства в соперничества с Великобританией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49">
                <a:tc>
                  <a:txBody>
                    <a:bodyPr/>
                    <a:lstStyle/>
                    <a:p>
                      <a:pPr algn="just"/>
                      <a:r>
                        <a:rPr lang="ru-RU" sz="2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Германия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Достижение мирового первенства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49">
                <a:tc>
                  <a:txBody>
                    <a:bodyPr/>
                    <a:lstStyle/>
                    <a:p>
                      <a:pPr algn="just"/>
                      <a:r>
                        <a:rPr lang="ru-RU" sz="28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Италия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Достижение мирового первенства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49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Япония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достижение первенства            в Ю-В Азии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4620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ООН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7772400" cy="5113337"/>
          </a:xfrm>
          <a:solidFill>
            <a:schemeClr val="bg2">
              <a:alpha val="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26 июня 1945 – </a:t>
            </a:r>
            <a:r>
              <a:rPr lang="ru-RU" sz="2800" dirty="0" smtClean="0"/>
              <a:t>на </a:t>
            </a:r>
            <a:r>
              <a:rPr lang="ru-RU" sz="2800" dirty="0" smtClean="0"/>
              <a:t>конференции в Сан-Франциско, созванной от имени СССР, США, Великобритании и Китая, делегаты 50 стран подписали устав Организации объединенных наций. Устав </a:t>
            </a:r>
            <a:r>
              <a:rPr lang="ru-RU" sz="2800" dirty="0" smtClean="0"/>
              <a:t>ООН провозглашал </a:t>
            </a:r>
            <a:r>
              <a:rPr lang="ru-RU" sz="2800" dirty="0" smtClean="0"/>
              <a:t>необходимость уважения прав и достоинства человека, равенства малых и больших наций, соблюдения международных обязательств и международно-правовых норм.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https://www.youtube.com/watch?v=5NnjwueY7y8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Продолжите:</a:t>
            </a:r>
            <a:r>
              <a:rPr lang="ru-RU" b="1" dirty="0"/>
              <a:t>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- лучшим танком II мировой войны признан ……… </a:t>
            </a:r>
          </a:p>
          <a:p>
            <a:r>
              <a:rPr lang="ru-RU" dirty="0" smtClean="0"/>
              <a:t>Первый ночной </a:t>
            </a:r>
            <a:r>
              <a:rPr lang="ru-RU" dirty="0"/>
              <a:t>таран, </a:t>
            </a:r>
            <a:r>
              <a:rPr lang="ru-RU" dirty="0" smtClean="0"/>
              <a:t>совершил…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Снайпер</a:t>
            </a:r>
            <a:r>
              <a:rPr lang="ru-RU" dirty="0"/>
              <a:t>, </a:t>
            </a:r>
            <a:r>
              <a:rPr lang="ru-RU" dirty="0" smtClean="0"/>
              <a:t>прославившийся </a:t>
            </a:r>
            <a:r>
              <a:rPr lang="ru-RU" dirty="0"/>
              <a:t>в дни </a:t>
            </a:r>
            <a:r>
              <a:rPr lang="ru-RU" dirty="0" smtClean="0"/>
              <a:t>Сталинградской битвы…</a:t>
            </a:r>
            <a:endParaRPr lang="ru-RU" b="1" dirty="0" smtClean="0"/>
          </a:p>
          <a:p>
            <a:r>
              <a:rPr lang="ru-RU" b="1" dirty="0" smtClean="0"/>
              <a:t>- </a:t>
            </a:r>
            <a:r>
              <a:rPr lang="ru-RU" b="1" dirty="0"/>
              <a:t>род войск, потерявший своё значение во время ВОВ…….. </a:t>
            </a:r>
          </a:p>
          <a:p>
            <a:pPr lvl="0"/>
            <a:r>
              <a:rPr lang="ru-RU" b="1" dirty="0"/>
              <a:t>сражение  под  Прохоровкой- крупнейшее ….  сражение </a:t>
            </a:r>
          </a:p>
          <a:p>
            <a:r>
              <a:rPr lang="ru-RU" b="1" dirty="0"/>
              <a:t>Шпагин создал автомат …….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C00000"/>
                </a:solidFill>
              </a:rPr>
              <a:t>Итоги Второй мировой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C00000"/>
                </a:solidFill>
              </a:rPr>
              <a:t>Цифры и факты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alpha val="32941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Вторая мировая война была самой кровавой, масштабной и разрушительной в истории человечества.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Война продолжалась 2194 дня (6 лет)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Количество участвовавших государств – 61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Площадь военных действий – 22 млн. кв. км.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Число жертв – около 100 млн. только убитых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Материальый ущерб, в том числе прямые военные расходы – 1384 млрд. долларов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Произведено: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Самолетов – 667 тыс.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Танков – 282 тыс.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Артиллерийских орудий и минометов – 2527 тыс.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"/>
            <a:ext cx="7772400" cy="1155700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</a:rPr>
              <a:t>1 задание. </a:t>
            </a:r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</a:rPr>
              <a:t>роанализируйте таблицу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Человеческие потери в войне (убитые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graphicFrame>
        <p:nvGraphicFramePr>
          <p:cNvPr id="18491" name="Group 59"/>
          <p:cNvGraphicFramePr>
            <a:graphicFrameLocks noGrp="1"/>
          </p:cNvGraphicFramePr>
          <p:nvPr>
            <p:ph type="tbl" idx="1"/>
          </p:nvPr>
        </p:nvGraphicFramePr>
        <p:xfrm>
          <a:off x="467544" y="1341120"/>
          <a:ext cx="8208962" cy="5516880"/>
        </p:xfrm>
        <a:graphic>
          <a:graphicData uri="http://schemas.openxmlformats.org/drawingml/2006/table">
            <a:tbl>
              <a:tblPr/>
              <a:tblGrid>
                <a:gridCol w="2560637"/>
                <a:gridCol w="2047875"/>
                <a:gridCol w="3600450"/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Страна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Военные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Мирное население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СССР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8,7 млн.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20,3 млн.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Германия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6,9 млн.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6,3 млн.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Япония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1,3 млн.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700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Великобритания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374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92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США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298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Италия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243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152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Франция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213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35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Польша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125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тыс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 млн. 675 тыс.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 1 задание. 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основе анализа таблиц объясните большие различия в потерях, понесенных в войне разными странами? </a:t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Подумайте, чем были вызваны большие потери советских войск , хотя с точки зрения военной науки большие потери несёт наступающая сторона?</a:t>
            </a:r>
            <a:endParaRPr lang="ru-RU" sz="3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адание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Некоторые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западные историки и военачальники (</a:t>
            </a:r>
            <a:r>
              <a:rPr lang="ru-RU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Фуллер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Брайант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заявляют, что причинами поражения гитлеровской армии являются следующие: </a:t>
            </a:r>
            <a:r>
              <a:rPr lang="ru-RU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ужасные холода, грязь, снег, и т. д.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Можете ли вы с этим согласиться?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Нюрнберг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Международный </a:t>
            </a:r>
            <a:r>
              <a:rPr lang="ru-RU" i="1" dirty="0"/>
              <a:t>трибунал</a:t>
            </a:r>
            <a:r>
              <a:rPr lang="ru-RU" dirty="0"/>
              <a:t> над фашистскими лидерами проходил в любимом городе Гитлера – </a:t>
            </a:r>
            <a:r>
              <a:rPr lang="ru-RU" i="1" dirty="0"/>
              <a:t>Нюрнберге,</a:t>
            </a:r>
            <a:r>
              <a:rPr lang="ru-RU" dirty="0"/>
              <a:t> где в свое время проходили съезды нацистской партии, он длился почти год – </a:t>
            </a:r>
            <a:r>
              <a:rPr lang="ru-RU" i="1" dirty="0"/>
              <a:t>с ноября 1945 по октябрь 1946 г..403 открытых судебных заседания,116 свидетелей 4 </a:t>
            </a:r>
            <a:r>
              <a:rPr lang="ru-RU" i="1" dirty="0" err="1"/>
              <a:t>тыс</a:t>
            </a:r>
            <a:r>
              <a:rPr lang="ru-RU" i="1" dirty="0"/>
              <a:t> документальных доказательств.</a:t>
            </a:r>
            <a:r>
              <a:rPr lang="ru-RU" dirty="0"/>
              <a:t> </a:t>
            </a:r>
            <a:r>
              <a:rPr lang="ru-RU" b="1" dirty="0"/>
              <a:t>Фашистская  и нацистская идеологии были признаны преступными на Нюрнбергском процессе и запрещены.</a:t>
            </a:r>
            <a:r>
              <a:rPr lang="ru-RU" dirty="0"/>
              <a:t> По завершению Нюренбергского процесса 20.11.45г. – 01.11.46г. двенадцать человек было приговорено к смертной казни через </a:t>
            </a:r>
            <a:r>
              <a:rPr lang="ru-RU" dirty="0" err="1"/>
              <a:t>повешивание</a:t>
            </a:r>
            <a:r>
              <a:rPr lang="ru-RU" dirty="0"/>
              <a:t>, а семь – к пожизненному заключению или длительным </a:t>
            </a:r>
            <a:r>
              <a:rPr lang="ru-RU" dirty="0" smtClean="0"/>
              <a:t>срокам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7511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684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 Покажите, как изменились территории Германии, Италии и Японии по окончании Второй мировой войны. Можно ли считать изменения территории Германии в 1945—1946 гг. окончательными?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 </a:t>
            </a:r>
            <a:r>
              <a:rPr lang="ru-RU" sz="2400" dirty="0" smtClean="0"/>
              <a:t>Какие </a:t>
            </a:r>
            <a:r>
              <a:rPr lang="ru-RU" sz="2400" dirty="0"/>
              <a:t>территории вошли в состав СССР? 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. Какие территории вошли в состав Польши? </a:t>
            </a:r>
          </a:p>
          <a:p>
            <a:r>
              <a:rPr lang="ru-RU" sz="2400" dirty="0" smtClean="0"/>
              <a:t>4</a:t>
            </a:r>
            <a:r>
              <a:rPr lang="ru-RU" sz="2400" dirty="0"/>
              <a:t>. На основании работы с картой сделайте обобщающий вывод: какие принципы лежали в основе территориальных изменений после Второй мировой войны?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378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 Black</vt:lpstr>
      <vt:lpstr>Arial</vt:lpstr>
      <vt:lpstr>Times New Roman</vt:lpstr>
      <vt:lpstr>Calibri</vt:lpstr>
      <vt:lpstr>Wingdings</vt:lpstr>
      <vt:lpstr>Тема Office</vt:lpstr>
      <vt:lpstr>Объясните термины</vt:lpstr>
      <vt:lpstr>Продолжите:  </vt:lpstr>
      <vt:lpstr>Итоги Второй мировой войны</vt:lpstr>
      <vt:lpstr>Цифры и факты</vt:lpstr>
      <vt:lpstr>1 задание. Проанализируйте таблицу Человеческие потери в войне (убитые)</vt:lpstr>
      <vt:lpstr>           1 задание. На основе анализа таблиц объясните большие различия в потерях, понесенных в войне разными странами?  Подумайте, чем были вызваны большие потери советских войск , хотя с точки зрения военной науки большие потери несёт наступающая сторона?</vt:lpstr>
      <vt:lpstr>       2. задание  Некоторые западные историки и военачальники (Фуллер, Брайант) заявляют, что причинами поражения гитлеровской армии являются следующие: ужасные холода, грязь, снег, и т. д. Можете ли вы с этим согласиться?</vt:lpstr>
      <vt:lpstr>Нюрнберг</vt:lpstr>
      <vt:lpstr>3 Задание</vt:lpstr>
      <vt:lpstr>Слайд 10</vt:lpstr>
      <vt:lpstr>Слайд 11</vt:lpstr>
      <vt:lpstr>ООН</vt:lpstr>
      <vt:lpstr>Итоги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Второй мировой войны</dc:title>
  <dc:creator>Алексей</dc:creator>
  <cp:lastModifiedBy>Алексей</cp:lastModifiedBy>
  <cp:revision>13</cp:revision>
  <dcterms:created xsi:type="dcterms:W3CDTF">2010-01-24T16:00:41Z</dcterms:created>
  <dcterms:modified xsi:type="dcterms:W3CDTF">2016-01-12T15:03:36Z</dcterms:modified>
</cp:coreProperties>
</file>