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60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3" r:id="rId16"/>
    <p:sldId id="274" r:id="rId17"/>
    <p:sldId id="275" r:id="rId18"/>
    <p:sldId id="276" r:id="rId19"/>
    <p:sldId id="271" r:id="rId20"/>
    <p:sldId id="272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D4D8"/>
  </p:clrMru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9D36C7F-8E1C-44F7-B5AD-98C15BFBBD32}" type="datetimeFigureOut">
              <a:rPr lang="ru-RU" smtClean="0"/>
              <a:pPr/>
              <a:t>25.12.2015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F5CE8B2-B37C-441A-A22D-EAE3087A7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36C7F-8E1C-44F7-B5AD-98C15BFBBD32}" type="datetimeFigureOut">
              <a:rPr lang="ru-RU" smtClean="0"/>
              <a:pPr/>
              <a:t>25.12.2015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CE8B2-B37C-441A-A22D-EAE3087A7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36C7F-8E1C-44F7-B5AD-98C15BFBBD32}" type="datetimeFigureOut">
              <a:rPr lang="ru-RU" smtClean="0"/>
              <a:pPr/>
              <a:t>25.12.2015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CE8B2-B37C-441A-A22D-EAE3087A7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36C7F-8E1C-44F7-B5AD-98C15BFBBD32}" type="datetimeFigureOut">
              <a:rPr lang="ru-RU" smtClean="0"/>
              <a:pPr/>
              <a:t>25.12.2015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CE8B2-B37C-441A-A22D-EAE3087A7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36C7F-8E1C-44F7-B5AD-98C15BFBBD32}" type="datetimeFigureOut">
              <a:rPr lang="ru-RU" smtClean="0"/>
              <a:pPr/>
              <a:t>25.12.2015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CE8B2-B37C-441A-A22D-EAE3087A7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36C7F-8E1C-44F7-B5AD-98C15BFBBD32}" type="datetimeFigureOut">
              <a:rPr lang="ru-RU" smtClean="0"/>
              <a:pPr/>
              <a:t>25.12.2015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CE8B2-B37C-441A-A22D-EAE3087A7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9D36C7F-8E1C-44F7-B5AD-98C15BFBBD32}" type="datetimeFigureOut">
              <a:rPr lang="ru-RU" smtClean="0"/>
              <a:pPr/>
              <a:t>25.12.2015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5CE8B2-B37C-441A-A22D-EAE3087A75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9D36C7F-8E1C-44F7-B5AD-98C15BFBBD32}" type="datetimeFigureOut">
              <a:rPr lang="ru-RU" smtClean="0"/>
              <a:pPr/>
              <a:t>25.12.2015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F5CE8B2-B37C-441A-A22D-EAE3087A7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36C7F-8E1C-44F7-B5AD-98C15BFBBD32}" type="datetimeFigureOut">
              <a:rPr lang="ru-RU" smtClean="0"/>
              <a:pPr/>
              <a:t>25.12.2015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CE8B2-B37C-441A-A22D-EAE3087A7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36C7F-8E1C-44F7-B5AD-98C15BFBBD32}" type="datetimeFigureOut">
              <a:rPr lang="ru-RU" smtClean="0"/>
              <a:pPr/>
              <a:t>25.12.2015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CE8B2-B37C-441A-A22D-EAE3087A7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36C7F-8E1C-44F7-B5AD-98C15BFBBD32}" type="datetimeFigureOut">
              <a:rPr lang="ru-RU" smtClean="0"/>
              <a:pPr/>
              <a:t>25.12.2015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CE8B2-B37C-441A-A22D-EAE3087A7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9D36C7F-8E1C-44F7-B5AD-98C15BFBBD32}" type="datetimeFigureOut">
              <a:rPr lang="ru-RU" smtClean="0"/>
              <a:pPr/>
              <a:t>25.12.2015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F5CE8B2-B37C-441A-A22D-EAE3087A7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1268413"/>
            <a:ext cx="7772400" cy="1470025"/>
          </a:xfrm>
        </p:spPr>
        <p:txBody>
          <a:bodyPr>
            <a:normAutofit/>
          </a:bodyPr>
          <a:lstStyle/>
          <a:p>
            <a:r>
              <a:rPr lang="ru-RU" sz="5400" b="1" i="1" dirty="0" smtClean="0">
                <a:solidFill>
                  <a:srgbClr val="002060"/>
                </a:solidFill>
                <a:latin typeface="Monotype Corsiva" pitchFamily="66" charset="0"/>
              </a:rPr>
              <a:t>А.С.Пушкин</a:t>
            </a:r>
            <a:endParaRPr lang="ru-RU" sz="5400" b="1" i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2743200" y="2708275"/>
            <a:ext cx="6400800" cy="1752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i="1" dirty="0" smtClean="0">
                <a:solidFill>
                  <a:srgbClr val="C00000"/>
                </a:solidFill>
                <a:latin typeface="Monotype Corsiva" pitchFamily="66" charset="0"/>
              </a:rPr>
              <a:t>Сказка о мёртвой царевне и семи богатырях</a:t>
            </a:r>
            <a:endParaRPr lang="ru-RU" sz="4400" b="1" i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680" y="1268760"/>
            <a:ext cx="576064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«Сказка о мертвой царевне и о семи богатырях»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близка к народным (фольклорным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сказкам. А в народных сказках все герои делятся на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положительных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(добрых) и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отрицательных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(злых)</a:t>
            </a: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60032" y="3284984"/>
            <a:ext cx="2024913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400" dirty="0" smtClean="0"/>
              <a:t>Иван-царевич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419872" y="3284984"/>
            <a:ext cx="1326582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400" dirty="0"/>
              <a:t>Баба-Яга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339752" y="3717032"/>
            <a:ext cx="2883225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400" dirty="0"/>
              <a:t>Кощей Бессмертный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724128" y="3861048"/>
            <a:ext cx="150304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400" dirty="0" err="1" smtClean="0"/>
              <a:t>Чудо-Юдо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627784" y="4293096"/>
            <a:ext cx="3470822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400" dirty="0"/>
              <a:t>Иван – крестьянский сын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491880" y="4725144"/>
            <a:ext cx="2458045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400" dirty="0"/>
              <a:t>Царевна-лягушка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43808" y="1700808"/>
            <a:ext cx="15178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Добрые</a:t>
            </a:r>
            <a:r>
              <a:rPr lang="ru-RU" sz="2800" dirty="0" smtClean="0"/>
              <a:t> 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5724128" y="1628800"/>
            <a:ext cx="10102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Злые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95 -0.02937 -0.00521 -0.04394 -0.01684 -0.06753 C -0.01927 -0.08071 -0.01719 -0.07354 -0.02465 -0.08811 C -0.02587 -0.09042 -0.02726 -0.1006 -0.02761 -0.10245 C -0.02535 -0.14593 -0.02535 -0.13136 0.01545 -0.12905 C 0.03142 -0.12627 0.04722 -0.12257 0.06302 -0.11887 C 0.07986 -0.10985 0.06076 -0.1191 0.0816 -0.11263 C 0.09028 -0.10985 0.09687 -0.10476 0.10469 -0.10037 C 0.11094 -0.0969 0.11805 -0.09482 0.12465 -0.09227 C 0.13802 -0.08002 0.15573 -0.08372 0.17083 -0.07794 C 0.17396 -0.07678 0.17691 -0.07516 0.18003 -0.07377 C 0.18698 -0.07054 0.20156 -0.06753 0.20156 -0.06753 C 0.21892 -0.06822 0.23646 -0.0666 0.25382 -0.06961 C 0.25746 -0.0703 0.26302 -0.07794 0.26302 -0.07794 C 0.26614 -0.08395 0.26771 -0.09019 0.27083 -0.09621 C 0.27361 -0.11494 0.27413 -0.11309 0.27083 -0.1413 C 0.27048 -0.14385 0.26857 -0.14523 0.26771 -0.14755 C 0.26701 -0.1494 0.26719 -0.15217 0.26614 -0.15356 C 0.26458 -0.15564 0.26007 -0.15772 0.26007 -0.15772 " pathEditMode="relative" ptsTypes="ffffffffffffffffff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57169E-6 C -0.00434 -0.00856 -0.00364 -0.01295 -0.00937 -0.02058 C -0.01163 -0.03053 -0.01719 -0.02937 -0.02465 -0.03284 C -0.02639 -0.03354 -0.0276 -0.03608 -0.02934 -0.037 C -0.03889 -0.04186 -0.05173 -0.04371 -0.06163 -0.0451 C -0.10989 -0.06383 -0.06319 -0.04718 -0.18767 -0.05134 C -0.19479 -0.05157 -0.20364 -0.05736 -0.21076 -0.05944 C -0.2191 -0.07609 -0.20816 -0.05597 -0.21857 -0.06984 C -0.22292 -0.07563 -0.22552 -0.08141 -0.2309 -0.08626 C -0.23611 -0.09713 -0.23542 -0.1006 -0.23542 -0.11494 " pathEditMode="relative" ptsTypes="fffffffffA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399 -0.02151 -0.00642 -0.04671 0.00312 -0.06568 C 0.00573 -0.09274 0.00052 -0.12141 0.00625 -0.14755 C 0.00746 -0.15287 0.01441 -0.14616 0.01858 -0.14547 C 0.02986 -0.14153 0.04114 -0.13691 0.05243 -0.13321 C 0.06128 -0.1272 0.07031 -0.12696 0.08003 -0.12511 C 0.09653 -0.11031 0.12378 -0.11656 0.14305 -0.11471 C 0.16076 -0.10777 0.18316 -0.10962 0.2 -0.10869 C 0.20799 -0.10152 0.21528 -0.09829 0.22465 -0.09644 C 0.24601 -0.08672 0.23663 -0.0895 0.25243 -0.08603 C 0.27604 -0.08811 0.26788 -0.08811 0.27691 -0.08811 " pathEditMode="relative" ptsTypes="ffffffffffA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9778E-6 C -0.0092 -0.00416 -0.01823 -0.00786 -0.02778 -0.01041 C -0.04202 -0.01966 -0.05521 -0.02451 -0.07084 -0.0266 C -0.075 -0.02798 -0.08733 -0.0303 -0.08316 -0.03076 C -0.0592 -0.0333 -0.03507 -0.02775 -0.01094 -0.0266 C 0.01163 -0.02313 -0.00278 -0.02475 0.03229 -0.02475 " pathEditMode="relative" ptsTypes="fffffA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11841E-6 C -0.0059 -0.02359 -0.02014 -0.03769 -0.03698 -0.04509 C -0.03906 -0.04718 -0.04149 -0.04879 -0.04305 -0.05134 C -0.0441 -0.05296 -0.04357 -0.05573 -0.04462 -0.05735 C -0.04618 -0.0599 -0.04878 -0.06128 -0.05069 -0.0636 C -0.05937 -0.07423 -0.06371 -0.08117 -0.06927 -0.09435 C -0.07014 -0.09644 -0.07135 -0.09829 -0.07222 -0.10037 C -0.07291 -0.10245 -0.07291 -0.10476 -0.07378 -0.10661 C -0.07552 -0.11101 -0.08003 -0.11887 -0.08003 -0.11887 C -0.08541 -0.14015 -0.09844 -0.14639 -0.11232 -0.15587 C -0.11528 -0.15772 -0.12621 -0.16258 -0.12621 -0.16605 " pathEditMode="relative" ptsTypes="ffffffffffA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12673E-6 C -0.02431 -0.00833 -0.04827 -0.01735 -0.0724 -0.0266 C -0.09393 -0.03492 -0.1165 -0.03816 -0.13855 -0.04302 C -0.14532 -0.04996 -0.14861 -0.05782 -0.15695 -0.06152 C -0.15799 -0.0636 -0.16007 -0.06776 -0.16007 -0.06776 " pathEditMode="relative" ptsTypes="ffffA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195736" y="1556792"/>
            <a:ext cx="5040560" cy="193899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Можем ли мы, ребята, так же четко разграничить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положительных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отрицательных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героев в «Сказке о мертвой царевне и о семи богатырях»?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2267744" y="4005064"/>
            <a:ext cx="5220072" cy="12003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каких героях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заключается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наиболее яркая характеристика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Добра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Зла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9" grpId="0" animBg="1"/>
      <p:bldP spid="22529" grpId="1" animBg="1"/>
      <p:bldP spid="22530" grpId="0" animBg="1"/>
      <p:bldP spid="22530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5736" y="1628800"/>
            <a:ext cx="1516762" cy="52322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/>
              <a:t>ЦАРИЦА</a:t>
            </a:r>
            <a:endParaRPr lang="ru-RU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851920" y="1196752"/>
            <a:ext cx="15760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КАКАЯ?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36096" y="1556792"/>
            <a:ext cx="1649811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dirty="0" smtClean="0"/>
              <a:t>ЦАРЕВНА</a:t>
            </a:r>
            <a:endParaRPr lang="ru-RU" sz="2800" b="1" dirty="0"/>
          </a:p>
        </p:txBody>
      </p:sp>
      <p:pic>
        <p:nvPicPr>
          <p:cNvPr id="6" name="Picture 4" descr="Оправдывает ли Россию ее уникальность - Мир - Slon.r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204864"/>
            <a:ext cx="2304256" cy="1826633"/>
          </a:xfrm>
          <a:prstGeom prst="rect">
            <a:avLst/>
          </a:prstGeom>
          <a:noFill/>
        </p:spPr>
      </p:pic>
      <p:pic>
        <p:nvPicPr>
          <p:cNvPr id="7" name="Picture 8" descr="Сказка о мертвой царевне и о Семи Богатырях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2276872"/>
            <a:ext cx="1656184" cy="1584176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979712" y="4077072"/>
            <a:ext cx="84504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Гордая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843808" y="4005064"/>
            <a:ext cx="630301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Злая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347864" y="4509120"/>
            <a:ext cx="1151277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err="1" smtClean="0"/>
              <a:t>ломливая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835696" y="4509120"/>
            <a:ext cx="143981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своенравная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051720" y="5013176"/>
            <a:ext cx="1111202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ревнивая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3203848" y="5157192"/>
            <a:ext cx="138018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завистливая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3563888" y="4077072"/>
            <a:ext cx="1342162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хитроумная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5292080" y="4077072"/>
            <a:ext cx="947439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кроткая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5292080" y="4581128"/>
            <a:ext cx="1595821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трудолюбивая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6372200" y="4077072"/>
            <a:ext cx="801823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милая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5364088" y="5157192"/>
            <a:ext cx="897362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добрая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6444208" y="5301208"/>
            <a:ext cx="1132041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скромная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47664" y="1340768"/>
          <a:ext cx="609600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Царица</a:t>
                      </a:r>
                      <a:endParaRPr lang="ru-RU" sz="24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Царевна</a:t>
                      </a:r>
                      <a:endParaRPr lang="ru-RU" sz="24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47665" y="1772816"/>
          <a:ext cx="6120679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2016223"/>
                <a:gridCol w="2088232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Внешность</a:t>
                      </a:r>
                      <a:endParaRPr lang="ru-RU" sz="24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Высока</a:t>
                      </a:r>
                      <a:br>
                        <a:rPr lang="ru-RU" sz="2400" b="1" dirty="0" smtClean="0">
                          <a:solidFill>
                            <a:srgbClr val="002060"/>
                          </a:solidFill>
                        </a:rPr>
                      </a:br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Стройна</a:t>
                      </a:r>
                      <a:br>
                        <a:rPr lang="ru-RU" sz="2400" b="1" dirty="0" smtClean="0">
                          <a:solidFill>
                            <a:srgbClr val="002060"/>
                          </a:solidFill>
                        </a:rPr>
                      </a:br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Бела</a:t>
                      </a:r>
                      <a:endParaRPr lang="ru-RU" sz="2400" b="1" dirty="0" smtClean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Белолица</a:t>
                      </a:r>
                      <a:br>
                        <a:rPr lang="ru-RU" sz="2400" b="1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Черноброва</a:t>
                      </a:r>
                      <a:endParaRPr lang="ru-RU" sz="2400" b="1" dirty="0" smtClean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47664" y="2996952"/>
          <a:ext cx="60960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2016224"/>
                <a:gridCol w="2063552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Поведение, характер</a:t>
                      </a:r>
                      <a:endParaRPr lang="ru-RU" sz="2400" b="1" dirty="0" smtClean="0">
                        <a:solidFill>
                          <a:srgbClr val="7030A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Горда</a:t>
                      </a:r>
                      <a:br>
                        <a:rPr lang="ru-RU" sz="2400" b="1" dirty="0" smtClean="0">
                          <a:solidFill>
                            <a:srgbClr val="002060"/>
                          </a:solidFill>
                        </a:rPr>
                      </a:br>
                      <a:r>
                        <a:rPr lang="ru-RU" sz="2400" b="1" dirty="0" err="1" smtClean="0">
                          <a:solidFill>
                            <a:srgbClr val="002060"/>
                          </a:solidFill>
                        </a:rPr>
                        <a:t>Ломлива</a:t>
                      </a:r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/>
                      </a:r>
                      <a:br>
                        <a:rPr lang="ru-RU" sz="2400" b="1" dirty="0" smtClean="0">
                          <a:solidFill>
                            <a:srgbClr val="002060"/>
                          </a:solidFill>
                        </a:rPr>
                      </a:br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Своенравна</a:t>
                      </a:r>
                      <a:br>
                        <a:rPr lang="ru-RU" sz="2400" b="1" dirty="0" smtClean="0">
                          <a:solidFill>
                            <a:srgbClr val="002060"/>
                          </a:solidFill>
                        </a:rPr>
                      </a:br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Ревнива</a:t>
                      </a:r>
                      <a:br>
                        <a:rPr lang="ru-RU" sz="2400" b="1" dirty="0" smtClean="0">
                          <a:solidFill>
                            <a:srgbClr val="002060"/>
                          </a:solidFill>
                        </a:rPr>
                      </a:br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Злая</a:t>
                      </a:r>
                      <a:endParaRPr lang="ru-RU" sz="2400" b="1" dirty="0" smtClean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Красавица-душа</a:t>
                      </a:r>
                      <a:br>
                        <a:rPr lang="ru-RU" sz="2400" b="1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Милая</a:t>
                      </a:r>
                      <a:br>
                        <a:rPr lang="ru-RU" sz="2400" b="1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Приветливая</a:t>
                      </a:r>
                      <a:endParaRPr lang="ru-RU" sz="2400" b="1" dirty="0" smtClean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47664" y="5085184"/>
          <a:ext cx="60960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2016224"/>
                <a:gridCol w="2063552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Цветовая гамма</a:t>
                      </a:r>
                      <a:endParaRPr lang="ru-RU" sz="2400" b="1" dirty="0" smtClean="0">
                        <a:solidFill>
                          <a:srgbClr val="0070C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D4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Черны (зависть)</a:t>
                      </a:r>
                      <a:endParaRPr lang="ru-RU" sz="2400" b="1" dirty="0" smtClean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D4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Белый</a:t>
                      </a:r>
                      <a:br>
                        <a:rPr lang="ru-RU" sz="2400" b="1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Красный</a:t>
                      </a:r>
                      <a:br>
                        <a:rPr lang="ru-RU" sz="2400" b="1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Румяный</a:t>
                      </a:r>
                      <a:endParaRPr lang="ru-RU" sz="2400" b="1" dirty="0" smtClean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D4D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83768" y="1556792"/>
            <a:ext cx="4697568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Анализируем фрагменты текста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907704" y="2553871"/>
            <a:ext cx="5580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отрывков «Царица и зеркало»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3140968"/>
            <a:ext cx="5781326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 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 можете сказать о Царице?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5" y="1700808"/>
            <a:ext cx="56886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ЧИТАЕМ ОТРЫВОК</a:t>
            </a:r>
            <a:r>
              <a:rPr lang="ru-RU" sz="2400" b="1" dirty="0">
                <a:ea typeface="Times New Roman" pitchFamily="18" charset="0"/>
                <a:cs typeface="Times New Roman" pitchFamily="18" charset="0"/>
              </a:rPr>
              <a:t> «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Но царевна молодая</a:t>
            </a:r>
            <a:r>
              <a:rPr lang="ru-RU" sz="2400" b="1" dirty="0">
                <a:ea typeface="Times New Roman" pitchFamily="18" charset="0"/>
                <a:cs typeface="Times New Roman" pitchFamily="18" charset="0"/>
              </a:rPr>
              <a:t>…»</a:t>
            </a:r>
            <a:endParaRPr lang="ru-RU" sz="2400" b="1" dirty="0"/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1979712" y="2636912"/>
            <a:ext cx="5652120" cy="12003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чем сравнивает автор царевну, говоря «…росла, росла, поднялась– и расцвела»?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2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1760" y="148478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ЧИТАЕМ ОТРЫВОК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«Но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невеста молодая / До зари в лесу блуждая…»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339752" y="2780928"/>
            <a:ext cx="4572000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Почему царевна решила, что в тереме «люди добрые живут»?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339752" y="3717032"/>
            <a:ext cx="4193777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 сделала героиня в доме?</a:t>
            </a: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2339752" y="4365104"/>
            <a:ext cx="4683462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это характеризует царевну?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683568" y="5085184"/>
            <a:ext cx="8342348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Можем ли мы про царицу сказать, что она трудолюбивая?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33794" grpId="0" animBg="1"/>
      <p:bldP spid="3379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79712" y="1340768"/>
            <a:ext cx="58326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Выразительное чтение и анализ эпизода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«Раз царевна молодая…»</a:t>
            </a:r>
            <a:endParaRPr kumimoji="0" lang="ru-RU" sz="2400" b="1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1547664" y="2348880"/>
            <a:ext cx="6552307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Кто приходит к царевне с целью погубить ее?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2051720" y="2996952"/>
            <a:ext cx="5179559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чьей стороне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Соколко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 Почему?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27784" y="3573016"/>
            <a:ext cx="4515595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Получается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 Зло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победило?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83768" y="4365104"/>
            <a:ext cx="473059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Кто помогает царевичу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Елисею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animBg="1"/>
      <p:bldP spid="34819" grpId="0" animBg="1"/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1556792"/>
            <a:ext cx="7529241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Ответьте письменно на контрольный вопрос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967335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 А.С.Пушкин показывает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добро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зло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«Сказке о мертвой царевне и семи богатырях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&quot;Счастливые адреса&quot; Пушкина в Москве. Видеоэкскурсия РИА Нов…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124744"/>
            <a:ext cx="5258312" cy="4032448"/>
          </a:xfrm>
          <a:prstGeom prst="ellipse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339752" y="2708920"/>
            <a:ext cx="4752528" cy="15696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Понравившийся отрывок из сказки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выучите наизусть.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71800" y="1700808"/>
            <a:ext cx="3320461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Домашнее задание: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483768" y="1279938"/>
            <a:ext cx="4536504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Цель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нашей работы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раскрыть значение терминов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добро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и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зло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на примере сказки.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Мы будем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учиться сравнивать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образы героев, анализировать текст.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7704" y="1412776"/>
            <a:ext cx="403244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Лето 1831 года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А.С.Пушкин и В.А. Жуковский проводили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в Царском селе. Там они решили устроить «состязание»: кто лучше напишет сказку, подобную народной.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Жуковский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впоследствии написал 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«Сказку о спящей царевне»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 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Пушкин «Сказку о мёртвой царевне и семи богатырях»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4" name="Picture 6" descr="Сказка о мертвой царевне и о семи богатырях Пушкин, А.С."/>
          <p:cNvPicPr>
            <a:picLocks noChangeAspect="1" noChangeArrowheads="1"/>
          </p:cNvPicPr>
          <p:nvPr/>
        </p:nvPicPr>
        <p:blipFill>
          <a:blip r:embed="rId2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5796136" y="1988840"/>
            <a:ext cx="1748443" cy="266429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Иллюстрация 6 из 29 для Сказка о мертвой царевне и семи богатырях - Александр Пушкин Лабиринт - книги. Источник: Шувалова Екатер"/>
          <p:cNvPicPr>
            <a:picLocks noChangeAspect="1" noChangeArrowheads="1"/>
          </p:cNvPicPr>
          <p:nvPr/>
        </p:nvPicPr>
        <p:blipFill>
          <a:blip r:embed="rId2" cstate="print">
            <a:lum bright="10000" contrast="40000"/>
          </a:blip>
          <a:srcRect/>
          <a:stretch>
            <a:fillRect/>
          </a:stretch>
        </p:blipFill>
        <p:spPr bwMode="auto">
          <a:xfrm>
            <a:off x="1619672" y="980728"/>
            <a:ext cx="6192688" cy="426989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771800" y="2132856"/>
            <a:ext cx="407194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Monotype Corsiva" pitchFamily="66" charset="0"/>
              </a:rPr>
              <a:t>Царь с царицею простился</a:t>
            </a:r>
          </a:p>
          <a:p>
            <a:r>
              <a:rPr lang="ru-RU" sz="2800" b="1" dirty="0" smtClean="0">
                <a:solidFill>
                  <a:srgbClr val="C00000"/>
                </a:solidFill>
                <a:latin typeface="Monotype Corsiva" pitchFamily="66" charset="0"/>
              </a:rPr>
              <a:t>В путь-дорогу снарядился…</a:t>
            </a:r>
            <a:endParaRPr lang="ru-RU" sz="28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31840" y="1124744"/>
            <a:ext cx="2603854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/>
              <a:t>Прочитаем сказку</a:t>
            </a:r>
            <a:endParaRPr lang="ru-RU" sz="24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411760" y="2325653"/>
            <a:ext cx="514806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«В сказках Добро всегда побеждает Зло». Что же это такое –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Добро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Зло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55776" y="1484784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Добро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-это то, что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хорошо,</a:t>
            </a:r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полезно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нужно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человеку, 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чем связаны надежды людей, представления о свободе и счастье.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43808" y="4077072"/>
            <a:ext cx="4936223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Школьный философский словарь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1760" y="1484784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Зло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всегда имеет отрицательный смысл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обозначает 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плохое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влекущее за собой 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беды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страдания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горе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несчастье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15816" y="4581128"/>
            <a:ext cx="467487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Школьный философский словарь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835696" y="2030651"/>
            <a:ext cx="5832648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 А.С.Пушкин показывает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добро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зло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«Сказке о мертвой царевне и семи богатырях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99792" y="1484784"/>
            <a:ext cx="3830344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контрольный вопрос: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316</TotalTime>
  <Words>458</Words>
  <Application>Microsoft Office PowerPoint</Application>
  <PresentationFormat>Экран (4:3)</PresentationFormat>
  <Paragraphs>81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Городская</vt:lpstr>
      <vt:lpstr>А.С.Пушкин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А.С.Пушкин</dc:title>
  <dc:creator>Наталья</dc:creator>
  <cp:lastModifiedBy>User</cp:lastModifiedBy>
  <cp:revision>34</cp:revision>
  <dcterms:created xsi:type="dcterms:W3CDTF">2014-10-26T06:02:50Z</dcterms:created>
  <dcterms:modified xsi:type="dcterms:W3CDTF">2015-12-25T17:37:56Z</dcterms:modified>
</cp:coreProperties>
</file>