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5" r:id="rId18"/>
    <p:sldId id="276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4D8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D36C7F-8E1C-44F7-B5AD-98C15BFBBD32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5CE8B2-B37C-441A-A22D-EAE3087A7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68413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Monotype Corsiva" pitchFamily="66" charset="0"/>
              </a:rPr>
              <a:t>А.С.Пушкин</a:t>
            </a:r>
            <a:endParaRPr lang="ru-RU" sz="54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43200" y="2708275"/>
            <a:ext cx="64008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Сказка о мёртвой царевне и семи богатырях</a:t>
            </a:r>
            <a:endParaRPr lang="ru-RU" sz="4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268760"/>
            <a:ext cx="57606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«Сказка о мертвой царевне и о семи богатырях»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близка к народным (фольклорным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сказкам. А в народных сказках все герои делятся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(добрых)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(злых)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284984"/>
            <a:ext cx="202491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Иван-царевич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3284984"/>
            <a:ext cx="132658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Баба-Яга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717032"/>
            <a:ext cx="288322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Кощей Бессмертный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3861048"/>
            <a:ext cx="15030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err="1" smtClean="0"/>
              <a:t>Чудо-Юдо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293096"/>
            <a:ext cx="34708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Иван – крестьянский сын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725144"/>
            <a:ext cx="245804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Царевна-лягушка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1700808"/>
            <a:ext cx="1517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1628800"/>
            <a:ext cx="1010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Злые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-0.02937 -0.00521 -0.04394 -0.01684 -0.06753 C -0.01927 -0.08071 -0.01719 -0.07354 -0.02465 -0.08811 C -0.02587 -0.09042 -0.02726 -0.1006 -0.02761 -0.10245 C -0.02535 -0.14593 -0.02535 -0.13136 0.01545 -0.12905 C 0.03142 -0.12627 0.04722 -0.12257 0.06302 -0.11887 C 0.07986 -0.10985 0.06076 -0.1191 0.0816 -0.11263 C 0.09028 -0.10985 0.09687 -0.10476 0.10469 -0.10037 C 0.11094 -0.0969 0.11805 -0.09482 0.12465 -0.09227 C 0.13802 -0.08002 0.15573 -0.08372 0.17083 -0.07794 C 0.17396 -0.07678 0.17691 -0.07516 0.18003 -0.07377 C 0.18698 -0.07054 0.20156 -0.06753 0.20156 -0.06753 C 0.21892 -0.06822 0.23646 -0.0666 0.25382 -0.06961 C 0.25746 -0.0703 0.26302 -0.07794 0.26302 -0.07794 C 0.26614 -0.08395 0.26771 -0.09019 0.27083 -0.09621 C 0.27361 -0.11494 0.27413 -0.11309 0.27083 -0.1413 C 0.27048 -0.14385 0.26857 -0.14523 0.26771 -0.14755 C 0.26701 -0.1494 0.26719 -0.15217 0.26614 -0.15356 C 0.26458 -0.15564 0.26007 -0.15772 0.26007 -0.15772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7169E-6 C -0.00434 -0.00856 -0.00364 -0.01295 -0.00937 -0.02058 C -0.01163 -0.03053 -0.01719 -0.02937 -0.02465 -0.03284 C -0.02639 -0.03354 -0.0276 -0.03608 -0.02934 -0.037 C -0.03889 -0.04186 -0.05173 -0.04371 -0.06163 -0.0451 C -0.10989 -0.06383 -0.06319 -0.04718 -0.18767 -0.05134 C -0.19479 -0.05157 -0.20364 -0.05736 -0.21076 -0.05944 C -0.2191 -0.07609 -0.20816 -0.05597 -0.21857 -0.06984 C -0.22292 -0.07563 -0.22552 -0.08141 -0.2309 -0.08626 C -0.23611 -0.09713 -0.23542 -0.1006 -0.23542 -0.11494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-0.02151 -0.00642 -0.04671 0.00312 -0.06568 C 0.00573 -0.09274 0.00052 -0.12141 0.00625 -0.14755 C 0.00746 -0.15287 0.01441 -0.14616 0.01858 -0.14547 C 0.02986 -0.14153 0.04114 -0.13691 0.05243 -0.13321 C 0.06128 -0.1272 0.07031 -0.12696 0.08003 -0.12511 C 0.09653 -0.11031 0.12378 -0.11656 0.14305 -0.11471 C 0.16076 -0.10777 0.18316 -0.10962 0.2 -0.10869 C 0.20799 -0.10152 0.21528 -0.09829 0.22465 -0.09644 C 0.24601 -0.08672 0.23663 -0.0895 0.25243 -0.08603 C 0.27604 -0.08811 0.26788 -0.08811 0.27691 -0.08811 " pathEditMode="relative" ptsTypes="ffffff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9778E-6 C -0.0092 -0.00416 -0.01823 -0.00786 -0.02778 -0.01041 C -0.04202 -0.01966 -0.05521 -0.02451 -0.07084 -0.0266 C -0.075 -0.02798 -0.08733 -0.0303 -0.08316 -0.03076 C -0.0592 -0.0333 -0.03507 -0.02775 -0.01094 -0.0266 C 0.01163 -0.02313 -0.00278 -0.02475 0.03229 -0.02475 " pathEditMode="relative" ptsTypes="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11841E-6 C -0.0059 -0.02359 -0.02014 -0.03769 -0.03698 -0.04509 C -0.03906 -0.04718 -0.04149 -0.04879 -0.04305 -0.05134 C -0.0441 -0.05296 -0.04357 -0.05573 -0.04462 -0.05735 C -0.04618 -0.0599 -0.04878 -0.06128 -0.05069 -0.0636 C -0.05937 -0.07423 -0.06371 -0.08117 -0.06927 -0.09435 C -0.07014 -0.09644 -0.07135 -0.09829 -0.07222 -0.10037 C -0.07291 -0.10245 -0.07291 -0.10476 -0.07378 -0.10661 C -0.07552 -0.11101 -0.08003 -0.11887 -0.08003 -0.11887 C -0.08541 -0.14015 -0.09844 -0.14639 -0.11232 -0.15587 C -0.11528 -0.15772 -0.12621 -0.16258 -0.12621 -0.16605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2673E-6 C -0.02431 -0.00833 -0.04827 -0.01735 -0.0724 -0.0266 C -0.09393 -0.03492 -0.1165 -0.03816 -0.13855 -0.04302 C -0.14532 -0.04996 -0.14861 -0.05782 -0.15695 -0.06152 C -0.15799 -0.0636 -0.16007 -0.06776 -0.16007 -0.06776 " pathEditMode="relative" ptsTypes="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95736" y="1556792"/>
            <a:ext cx="5040560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мы, ребята, так же четко разграничить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героев в «Сказке о мертвой царевне и о семи богатырях»?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67744" y="4005064"/>
            <a:ext cx="522007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каких героях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заключается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яркая характеристика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29" grpId="1" animBg="1"/>
      <p:bldP spid="22530" grpId="0" animBg="1"/>
      <p:bldP spid="2253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628800"/>
            <a:ext cx="151676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ЦАРИЦА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1196752"/>
            <a:ext cx="1576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1556792"/>
            <a:ext cx="164981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ЦАРЕВНА</a:t>
            </a:r>
            <a:endParaRPr lang="ru-RU" sz="2800" b="1" dirty="0"/>
          </a:p>
        </p:txBody>
      </p:sp>
      <p:pic>
        <p:nvPicPr>
          <p:cNvPr id="6" name="Picture 4" descr="Оправдывает ли Россию ее уникальность - Мир - Sl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2304256" cy="1826633"/>
          </a:xfrm>
          <a:prstGeom prst="rect">
            <a:avLst/>
          </a:prstGeom>
          <a:noFill/>
        </p:spPr>
      </p:pic>
      <p:pic>
        <p:nvPicPr>
          <p:cNvPr id="7" name="Picture 8" descr="Сказка о мертвой царевне и о Семи Богатыря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76872"/>
            <a:ext cx="1656184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77072"/>
            <a:ext cx="8450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Гордая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4005064"/>
            <a:ext cx="6303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Злая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4509120"/>
            <a:ext cx="115127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ломливая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4509120"/>
            <a:ext cx="143981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своенравная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5013176"/>
            <a:ext cx="111120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ревнивая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5157192"/>
            <a:ext cx="13801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завистливая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4077072"/>
            <a:ext cx="13421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хитроумная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4077072"/>
            <a:ext cx="9474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кроткая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4581128"/>
            <a:ext cx="159582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трудолюбивая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4077072"/>
            <a:ext cx="80182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милая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64088" y="5157192"/>
            <a:ext cx="8973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добрая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5301208"/>
            <a:ext cx="11320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скромная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340768"/>
          <a:ext cx="6096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Царица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Царевна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5" y="1772816"/>
          <a:ext cx="612067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3"/>
                <a:gridCol w="20882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Внешность</a:t>
                      </a:r>
                      <a:endParaRPr lang="ru-RU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Высока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Стройна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Бела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Белолица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Черноброва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2996952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635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Поведение, характер</a:t>
                      </a:r>
                      <a:endParaRPr lang="ru-RU" sz="24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Горда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Ломлива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/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Своенравна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Ревнива</a:t>
                      </a:r>
                      <a:br>
                        <a:rPr lang="ru-RU" sz="2400" b="1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Злая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Красавица-душа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Милая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Приветливая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5085184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6355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Цветовая гамма</a:t>
                      </a:r>
                      <a:endParaRPr lang="ru-RU" sz="24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Черны (зависть)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Белый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Красный</a:t>
                      </a:r>
                      <a:br>
                        <a:rPr lang="ru-RU" sz="2400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Румяный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4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556792"/>
            <a:ext cx="46975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Анализируем фрагменты текста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907704" y="2553871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отрывков «Царица и зеркало»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140968"/>
            <a:ext cx="578132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сказать о Царице?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5" y="1700808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ЧИТАЕМ ОТРЫВОК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Но царевна молодая</a:t>
            </a:r>
            <a:r>
              <a:rPr lang="ru-RU" sz="2400" b="1" dirty="0">
                <a:ea typeface="Times New Roman" pitchFamily="18" charset="0"/>
                <a:cs typeface="Times New Roman" pitchFamily="18" charset="0"/>
              </a:rPr>
              <a:t>…»</a:t>
            </a:r>
            <a:endParaRPr lang="ru-RU" sz="2400" b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979712" y="2636912"/>
            <a:ext cx="565212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чем сравнивает автор царевну, говоря «…росла, росла, поднялась– и расцвела»?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ЧИТАЕМ ОТРЫВОК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невеста молодая / До зари в лесу блуждая…»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780928"/>
            <a:ext cx="4572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царевна решила, что в тереме «люди добрые живут»?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717032"/>
            <a:ext cx="419377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сделала героиня в доме?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339752" y="4365104"/>
            <a:ext cx="468346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это характеризует царевну?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3568" y="5085184"/>
            <a:ext cx="83423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 ли мы про царицу сказать, что она трудолюбивая?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3794" grpId="0" animBg="1"/>
      <p:bldP spid="337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340768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Выразительное чтение и анализ эпизода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«Раз царевна молодая…»</a:t>
            </a:r>
            <a:endParaRPr kumimoji="0" lang="ru-RU" sz="24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47664" y="2348880"/>
            <a:ext cx="655230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приходит к царевне с целью погубить ее?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51720" y="2996952"/>
            <a:ext cx="517955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чьей стороне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Соколко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Почему?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573016"/>
            <a:ext cx="451559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Получается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Зло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победило?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4365104"/>
            <a:ext cx="473059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помогает царевичу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Елисею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556792"/>
            <a:ext cx="752924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Ответьте письменно на контрольный вопрос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&quot;Счастливые адреса&quot; Пушкина в Москве. Видеоэкскурсия РИА Нов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258312" cy="4032448"/>
          </a:xfrm>
          <a:prstGeom prst="ellipse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39752" y="2708920"/>
            <a:ext cx="4752528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Понравившийся отрывок из сказки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выучите наизусть.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700808"/>
            <a:ext cx="332046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483768" y="1279938"/>
            <a:ext cx="45365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нашей работы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раскрыть значение терминов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на примере сказки.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Мы будем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учиться сравнивать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образы героев, анализировать текст.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412776"/>
            <a:ext cx="4032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1831 года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А.С.Пушкин и В.А. Жуковский проводили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Царском селе. Там они решили устроить «состязание»: кто лучше напишет сказку, подобную народной.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впоследствии написал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«Сказку о спящей царевне»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 «Сказку о мёртвой царевне и семи богатырях»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Сказка о мертвой царевне и о семи богатырях Пушкин, А.С.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796136" y="1988840"/>
            <a:ext cx="1748443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ллюстрация 6 из 29 для Сказка о мертвой царевне и семи богатырях - Александр Пушкин Лабиринт - книги. Источник: Шувалова Екатер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1619672" y="980728"/>
            <a:ext cx="6192688" cy="42698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2132856"/>
            <a:ext cx="40719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Царь с царицею простился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В путь-дорогу снарядился…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124744"/>
            <a:ext cx="260385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Прочитаем сказку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411760" y="2325653"/>
            <a:ext cx="51480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 сказках Добро всегда побеждает Зло». Что же это такое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48478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-это то, что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хорошо,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полезно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человеку,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чем связаны надежды людей, представления о свободе и счастье.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4077072"/>
            <a:ext cx="493622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Школьный философский словарь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48478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Зло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имеет отрицательный смысл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обозначает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плохое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влекущее за собой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беды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страдания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несчастье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581128"/>
            <a:ext cx="467487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Школьный философский словарь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35696" y="2030651"/>
            <a:ext cx="58326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А.С.Пушкин показывает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«Сказке о мертвой царевне и семи богатырях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1484784"/>
            <a:ext cx="383034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контрольный вопрос: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316</TotalTime>
  <Words>458</Words>
  <Application>Microsoft Office PowerPoint</Application>
  <PresentationFormat>Экран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А.С.Пушкин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</dc:title>
  <dc:creator>Наталья</dc:creator>
  <cp:lastModifiedBy>User</cp:lastModifiedBy>
  <cp:revision>34</cp:revision>
  <dcterms:created xsi:type="dcterms:W3CDTF">2014-10-26T06:02:50Z</dcterms:created>
  <dcterms:modified xsi:type="dcterms:W3CDTF">2015-12-25T17:37:56Z</dcterms:modified>
</cp:coreProperties>
</file>