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4" r:id="rId4"/>
    <p:sldId id="267" r:id="rId5"/>
    <p:sldId id="265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12A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2FBF-5D9F-4480-8704-1CCD220B5EDA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43102-9B06-46A5-9CF4-36E64BE6E2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_T2eUMqWrWgFkM&amp;tbnid=OjOXw3TfjGZUSM:&amp;ved=0CAUQjRw&amp;url=http%3A%2F%2Fwww.luxinvest.eu%2F%25D0%25BD%25D0%25BE%25D0%25B2%25D0%25BE%25D1%2581%25D1%2582%25D0%25B8%2F%25D0%25A0%25D1%2583%25D1%2581%25D1%2581%25D0%25BA%25D0%25B8%25D0%25B5_%25D0%25B4%25D0%25B5%25D1%2582%25D0%25B8_%25D0%25B2_%25D0%25BC%25D0%25BB%25D0%25B0%25D0%25B4%25D1%2588%25D0%25B8%25D1%2585_%25D1%2588%25D0%25BA%25D0%25BE%25D0%25BB%25D0%25B0%25D1%2585_%25D0%2598%25D1%2581%25D0%25BF%25D0%25B0%25D0%25BD%25D0%25B8%25D0%25B8%2F&amp;ei=Q7wCVNOeGYXm4QTxsoHACw&amp;bvm=bv.74115972,d.bGE&amp;psig=AFQjCNGqtiCfTz549nwzRPN5SM84OvOnCg&amp;ust=1409551709904662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Ocy;&amp;tcy;&amp;kcy;&amp;rcy;&amp;ycy;&amp;tcy;&amp;kcy;&amp;icy; - &amp;SHcy;&amp;kcy;&amp;ocy;&amp;lcy;&amp;softcy;&amp;ncy;&amp;ycy;&amp;iecy; - 1 &amp;scy;&amp;iecy;&amp;ncy;&amp;tcy;&amp;yacy;&amp;bcy;&amp;r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049"/>
            <a:ext cx="9144000" cy="6865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Япония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686800" cy="492922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День знаний: </a:t>
            </a:r>
            <a:r>
              <a:rPr lang="ru-RU" dirty="0" smtClean="0"/>
              <a:t>1 апреля</a:t>
            </a:r>
            <a:br>
              <a:rPr lang="ru-RU" dirty="0" smtClean="0"/>
            </a:br>
            <a:r>
              <a:rPr lang="ru-RU" dirty="0" smtClean="0"/>
              <a:t>В Японии учебный год начинается в не совсем обычное время, а именно – 1 апреля, и это не шутка! Заканчивается же учебный год 31 марта. Учебный год состоит из трех семестров, а между ними маленькие каникулы, то есть отдыхают зимой, весной и летом. Необычным в системе образования Японии является еще и то, что на протяжении всего обучения в школе меняется состав классов. Таким образом, дети, у которых не сложились отношения с одноклассниками, могут спокойно перейти в другой класс и быстрее подружиться с новыми одноклассниками. Начинают ходить в школу маленькие жители Японии в 6 лет.</a:t>
            </a:r>
            <a:endParaRPr lang="ru-RU" dirty="0"/>
          </a:p>
        </p:txBody>
      </p:sp>
      <p:pic>
        <p:nvPicPr>
          <p:cNvPr id="15364" name="Picture 4" descr="http://japan-talk.ru/wp-content/uploads/2011/04/Children-attend-a-ceremony-on-their-first-day-of-school-at-Shimiz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1114"/>
            <a:ext cx="4286279" cy="209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19061"/>
            <a:ext cx="2664296" cy="114300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США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2143116"/>
            <a:ext cx="9001000" cy="47148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знаний: </a:t>
            </a:r>
            <a:r>
              <a:rPr lang="ru-RU" dirty="0" smtClean="0"/>
              <a:t>август-сентябрь</a:t>
            </a:r>
            <a:br>
              <a:rPr lang="ru-RU" dirty="0" smtClean="0"/>
            </a:br>
            <a:r>
              <a:rPr lang="ru-RU" dirty="0" smtClean="0"/>
              <a:t>В США 1 сентября не является праздничным днем, в каждом образовательном округе свои даты начала и окончания учебного года. Во многих школах учеба начинается в августе, а в некоторых штатах – после первого понедельника сентября. Заканчивается же учебный год в конце июня. В зависимости от штата проживания дети начинают ходить в школу в возрасте от 5 до 8 лет, а заканчивают в 14-18 лет.</a:t>
            </a:r>
            <a:endParaRPr lang="ru-RU" dirty="0"/>
          </a:p>
        </p:txBody>
      </p:sp>
      <p:pic>
        <p:nvPicPr>
          <p:cNvPr id="14338" name="Picture 2" descr="http://eamerica.ru/img/pages/symbols/flag/5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004"/>
            <a:ext cx="2556948" cy="1344924"/>
          </a:xfrm>
          <a:prstGeom prst="rect">
            <a:avLst/>
          </a:prstGeom>
          <a:noFill/>
        </p:spPr>
      </p:pic>
      <p:pic>
        <p:nvPicPr>
          <p:cNvPr id="14340" name="Picture 4" descr="http://i29.fastpic.ru/big/2012/0302/97/c2fd5e0c9810623ef8fa5383890b7a97.jpg"/>
          <p:cNvPicPr>
            <a:picLocks noChangeAspect="1" noChangeArrowheads="1"/>
          </p:cNvPicPr>
          <p:nvPr/>
        </p:nvPicPr>
        <p:blipFill>
          <a:blip r:embed="rId3"/>
          <a:srcRect t="20776" r="1766"/>
          <a:stretch>
            <a:fillRect/>
          </a:stretch>
        </p:blipFill>
        <p:spPr bwMode="auto">
          <a:xfrm>
            <a:off x="4860032" y="18721"/>
            <a:ext cx="3799886" cy="2299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Индия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149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знаний: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апрель</a:t>
            </a:r>
            <a:br>
              <a:rPr lang="ru-RU" dirty="0" smtClean="0"/>
            </a:br>
            <a:r>
              <a:rPr lang="ru-RU" dirty="0" smtClean="0"/>
              <a:t>В этой стране дети начинают ходить в школу весьма рано – в 4 года. Можно выбрать государственную школу, можно – частную. В частных школах процесс обучения зачастую проходит намного интереснее, насыщеннее и разнообразнее. Обучение во многих школах ведется на английском языке. Поэтому половина населения Индии прекрасно разговаривают на нем. Учебный год для индийских школьников начинается в апреле.</a:t>
            </a:r>
            <a:endParaRPr lang="ru-RU" dirty="0"/>
          </a:p>
        </p:txBody>
      </p:sp>
      <p:pic>
        <p:nvPicPr>
          <p:cNvPr id="13314" name="Picture 2" descr="http://www.flagi-azii.ru/picture-az/indiya-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52"/>
            <a:ext cx="2734565" cy="18192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609850" cy="175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9036496" cy="43662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знаний: </a:t>
            </a:r>
            <a:r>
              <a:rPr lang="ru-RU" dirty="0" smtClean="0"/>
              <a:t>1 сентября – 1 октября</a:t>
            </a:r>
            <a:br>
              <a:rPr lang="ru-RU" dirty="0" smtClean="0"/>
            </a:br>
            <a:r>
              <a:rPr lang="ru-RU" dirty="0" smtClean="0"/>
              <a:t>В Испании в разных провинциях свое начало учебного года. Обычно школы начинают принимать учеников с 1 сентября, но могут и позже. Дело в том, что здесь начало учебного года тесно связано с ходом уборки урожая. Но все ученики должны приступить к учебе не позже 1 октября. У испанских школьников много каникул – Рождество, Святая неделя, летние каникулы, всевозможные национальные праздники. Одним словом – благодатное место для школьников!</a:t>
            </a:r>
          </a:p>
          <a:p>
            <a:endParaRPr lang="ru-RU" dirty="0"/>
          </a:p>
        </p:txBody>
      </p:sp>
      <p:pic>
        <p:nvPicPr>
          <p:cNvPr id="12290" name="Picture 2" descr="http://www.avista.su/picture/flags/spa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0"/>
            <a:ext cx="2547117" cy="1699844"/>
          </a:xfrm>
          <a:prstGeom prst="rect">
            <a:avLst/>
          </a:prstGeom>
          <a:noFill/>
        </p:spPr>
      </p:pic>
      <p:pic>
        <p:nvPicPr>
          <p:cNvPr id="2050" name="Picture 2" descr="https://encrypted-tbn0.gstatic.com/images?q=tbn:ANd9GcTn1_kyofK4140hcTY-GuCWaeLaXuWzn6mEKNPHLq3jRgfRZhG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01"/>
            <a:ext cx="2664296" cy="2131437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zwonok.net/img/2013_08_29_for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429000"/>
            <a:ext cx="475955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://b1.m24.ru/c/111986.640x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4581525" cy="343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www.rg.ru/i/gallery/bc80c81b/1d03c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14290"/>
            <a:ext cx="4581525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bugaga.ru/uploads/posts/2012-08/thumbs/1345534367_shkola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285728"/>
            <a:ext cx="3571900" cy="2680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1285852" y="2214554"/>
            <a:ext cx="6572296" cy="20717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 Знаний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разных странах мира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ru-RU" sz="4800" b="1" dirty="0" smtClean="0">
                <a:solidFill>
                  <a:srgbClr val="00B0F0"/>
                </a:solidFill>
              </a:rPr>
              <a:t> </a:t>
            </a:r>
            <a: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сентября</a:t>
            </a:r>
            <a:r>
              <a:rPr lang="ru-RU" sz="4800" b="1" dirty="0" smtClean="0">
                <a:solidFill>
                  <a:srgbClr val="00B0F0"/>
                </a:solidFill>
              </a:rPr>
              <a:t> </a:t>
            </a:r>
            <a: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особая дата!</a:t>
            </a:r>
            <a:b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142984"/>
            <a:ext cx="5572164" cy="4983179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800" dirty="0" smtClean="0"/>
              <a:t>История </a:t>
            </a:r>
            <a:r>
              <a:rPr lang="ru-RU" sz="2800" b="1" dirty="0"/>
              <a:t>1-ого сентября</a:t>
            </a:r>
            <a:r>
              <a:rPr lang="ru-RU" sz="2800" dirty="0" smtClean="0"/>
              <a:t> как особого дня уходит своими корнями в глубокую древность, а именно – в 4-ый век нашей эры. В 325 году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Великий</a:t>
            </a:r>
            <a:r>
              <a:rPr lang="ru-RU" sz="2800" dirty="0" smtClean="0"/>
              <a:t>, римский император, сделавший христианство господствующей религией, созвал первый Вселенский собор, на котором, помимо прочего, было решено начинать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 </a:t>
            </a:r>
            <a:r>
              <a:rPr lang="ru-RU" sz="2800" b="1" dirty="0" smtClean="0"/>
              <a:t>с </a:t>
            </a:r>
            <a:r>
              <a:rPr lang="ru-RU" sz="2800" b="1" dirty="0"/>
              <a:t>1 сентября</a:t>
            </a:r>
            <a:r>
              <a:rPr lang="ru-RU" sz="2800" dirty="0" smtClean="0"/>
              <a:t>.</a:t>
            </a:r>
          </a:p>
        </p:txBody>
      </p:sp>
      <p:pic>
        <p:nvPicPr>
          <p:cNvPr id="11266" name="Picture 2" descr="http://100grm.ru/wp-content/uploads/2011/11/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285750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52"/>
            <a:ext cx="5357818" cy="598331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dirty="0" smtClean="0"/>
              <a:t>На Руси же праздновали Новый год в марте-апреле, и продолжалось это довольно долго. Только в конце 15 века православная Русь начала отмечать начало нового года 1-ого сентября. Первым годом, начавшимся на Руси с 1 сентября, был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1492</a:t>
            </a:r>
            <a:r>
              <a:rPr lang="ru-RU" dirty="0" smtClean="0"/>
              <a:t>-ой. И случилось это по указу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III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4578" name="Picture 2" descr="http://old.lgz.ru/userfiles/image/0213/0213-13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14356"/>
            <a:ext cx="3390855" cy="55007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96974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Почему учебный год начинается 1-ого сентября?</a:t>
            </a:r>
            <a:r>
              <a:rPr lang="ru-RU" b="1" dirty="0" smtClean="0">
                <a:solidFill>
                  <a:srgbClr val="CC0099"/>
                </a:solidFill>
              </a:rPr>
              <a:t/>
            </a:r>
            <a:br>
              <a:rPr lang="ru-RU" b="1" dirty="0" smtClean="0">
                <a:solidFill>
                  <a:srgbClr val="CC0099"/>
                </a:solidFill>
              </a:rPr>
            </a:b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9001156" cy="2357454"/>
          </a:xfrm>
        </p:spPr>
        <p:txBody>
          <a:bodyPr>
            <a:normAutofit fontScale="92500" lnSpcReduction="20000"/>
          </a:bodyPr>
          <a:lstStyle/>
          <a:p>
            <a:pPr indent="342900">
              <a:buNone/>
            </a:pPr>
            <a:r>
              <a:rPr lang="ru-RU" dirty="0" smtClean="0"/>
              <a:t>Кстати, 1 сентября не только отмечали Новый год и начинали учебу, но и собирали налоги. В первый день нового года традиционно представляли народу царского наследника, если в ушедшем году ему как раз исполнилось 14 лет (совершеннолетие «</a:t>
            </a:r>
            <a:r>
              <a:rPr lang="ru-RU" dirty="0" err="1" smtClean="0"/>
              <a:t>по-старорусски</a:t>
            </a:r>
            <a:r>
              <a:rPr lang="ru-RU" dirty="0" smtClean="0"/>
              <a:t>»). </a:t>
            </a:r>
          </a:p>
          <a:p>
            <a:endParaRPr lang="ru-RU" dirty="0"/>
          </a:p>
        </p:txBody>
      </p:sp>
      <p:pic>
        <p:nvPicPr>
          <p:cNvPr id="10242" name="Picture 2" descr="http://kazachestvu.ru/wp-content/uploads/2013/10/%D0%BF%D1%80%D0%B5%D0%B4%D1%81%D1%82%D0%B0%D0%B2%D0%BB%D0%B5%D0%BD%D0%B8%D0%B5-%D0%92%D0%B5%D0%BB%D0%B8%D0%BA%D0%B8%D0%BC-%D0%BA%D0%BD%D1%8F%D0%B7%D0%B5%D0%BC-%D0%9C%D0%BE%D1%81%D0%BA%D0%BE%D0%B2%D1%81%D0%BA%D0%B8%D0%BC.jpeg"/>
          <p:cNvPicPr>
            <a:picLocks noChangeAspect="1" noChangeArrowheads="1"/>
          </p:cNvPicPr>
          <p:nvPr/>
        </p:nvPicPr>
        <p:blipFill>
          <a:blip r:embed="rId2"/>
          <a:srcRect t="22059" r="-1352"/>
          <a:stretch>
            <a:fillRect/>
          </a:stretch>
        </p:blipFill>
        <p:spPr bwMode="auto">
          <a:xfrm>
            <a:off x="2000232" y="3929066"/>
            <a:ext cx="4643470" cy="2776533"/>
          </a:xfrm>
          <a:prstGeom prst="rect">
            <a:avLst/>
          </a:prstGeom>
          <a:noFill/>
          <a:ln w="76200">
            <a:solidFill>
              <a:srgbClr val="CC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День</a:t>
            </a:r>
            <a:r>
              <a:rPr lang="ru-RU" dirty="0" smtClean="0"/>
              <a:t> </a:t>
            </a:r>
            <a:r>
              <a:rPr lang="ru-RU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Симеона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143504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Этот день, ко всему прочему, называли Днем Семена (в честь преподобного </a:t>
            </a:r>
            <a:r>
              <a:rPr lang="ru-RU" dirty="0" err="1" smtClean="0"/>
              <a:t>Симеона</a:t>
            </a:r>
            <a:r>
              <a:rPr lang="ru-RU" dirty="0" smtClean="0"/>
              <a:t> Столпника). По этому поводу в домах и на площадях устанавливали деревца (не хвойные) и украшали их лентами, свечами и бусами (кое-что напоминает, не правда ли?).</a:t>
            </a:r>
          </a:p>
          <a:p>
            <a:endParaRPr lang="ru-RU" dirty="0"/>
          </a:p>
        </p:txBody>
      </p:sp>
      <p:pic>
        <p:nvPicPr>
          <p:cNvPr id="25602" name="Picture 2" descr="http://www.logoslovo.ru/media/pic_full/4/13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00174"/>
            <a:ext cx="3153811" cy="4738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img.rufox.ru/files/big2/729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071547"/>
            <a:ext cx="4572000" cy="2214578"/>
          </a:xfrm>
          <a:prstGeom prst="rect">
            <a:avLst/>
          </a:prstGeom>
          <a:noFill/>
        </p:spPr>
      </p:pic>
      <p:pic>
        <p:nvPicPr>
          <p:cNvPr id="18440" name="Picture 8" descr="&amp;Zcy;&amp;acy;&amp;scy;&amp;tcy;&amp;acy;&amp;vcy;&amp;kcy;&amp;icy; &amp;fcy;&amp;lcy;&amp;acy;&amp;gcy; &amp;Icy;&amp;scy;&amp;lcy;&amp;acy;&amp;ncy;&amp;dcy;&amp;icy;&amp;yacy;, &amp;scy;&amp;icy;&amp;ncy;&amp;icy;&amp;jcy;, &amp;bcy;&amp;iecy;&amp;lcy;&amp;ycy;&amp;jcy;, &amp;kcy;&amp;rcy;&amp;acy;&amp;scy;&amp;ncy;&amp;y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50" cy="3267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3857652" cy="1143000"/>
          </a:xfrm>
        </p:spPr>
        <p:txBody>
          <a:bodyPr>
            <a:normAutofit/>
          </a:bodyPr>
          <a:lstStyle/>
          <a:p>
            <a:pPr algn="r"/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Исландия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9001156" cy="33575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День знаний: </a:t>
            </a:r>
            <a:r>
              <a:rPr lang="ru-RU" dirty="0" smtClean="0"/>
              <a:t>август-сентябрь</a:t>
            </a:r>
            <a:br>
              <a:rPr lang="ru-RU" dirty="0" smtClean="0"/>
            </a:br>
            <a:r>
              <a:rPr lang="ru-RU" dirty="0" smtClean="0"/>
              <a:t>У исландских школьников учебный год начинается в конце августа – начале сентября, и учатся они 180 дней в году. В Исландии начальная школа включает в себя 1-7 классы, где все предметы преподает один учитель. А еще в этой стране используются оценки от 0 до 10, наименьшая удовлетворительная оценка – 5 баллов.</a:t>
            </a:r>
            <a:endParaRPr lang="ru-RU" dirty="0"/>
          </a:p>
        </p:txBody>
      </p:sp>
      <p:sp>
        <p:nvSpPr>
          <p:cNvPr id="18434" name="AutoShape 2" descr="data:image/jpeg;base64,/9j/4AAQSkZJRgABAQAAAQABAAD/2wCEAAkGBxITEA8SEBAPDxAQDw8NEA8PDw8PDw8PFBEWFhQRFBQYHCggGBolHBQUITEhJSkrLi4uFx8zODMsNygtLisBCgoKDg0OFxAQGiwcHBwsLCwsLCwsLCwsLCwsLCwsLCwsLCwsLCwsLCwsLCwsLCwsLCwsLCwsLCwsLCwsLCwsLP/AABEIAKgBLAMBEQACEQEDEQH/xAAcAAABBQEBAQAAAAAAAAAAAAADAQIEBQYHAAj/xABOEAABAwICBQYHCwkHBQEAAAABAAIDBBEFIQYSMUFRB2FxkaGxEyJigZLB0TJScnSCk6Kys9LhFCMzNEJDVHPCFiQlNVNj8RdEZIOUFf/EABoBAAMBAQEBAAAAAAAAAAAAAAECAwQABQb/xAA5EQACAQIFAgMFBgUEAwAAAAAAAQIDEQQSITFRE0EFcZEyYYGh0RQVIkKxwTNScuHwI2Ki4jRDU//aAAwDAQACEQMRAD8A5kCvpkzxxyO4CPLTXWedBMtGrYY2jSLChdYO2JoV1TjEm5Nil6LkcojBmlV2HYeW2TNWFvch1TljrtM0U0Q96ydy/Y7ByFSC9QN+vGfolTxP5RqXc61pa61BWO97Szu84jcsk3aLfuNuFjnr048yX6nzVKyxWOLPo6isxYiuYYM0GjDv73R/Gqf7VqSPtrzLVnfD1P6X+jO92yXonxxxTlm/X4vicf20q9jw/wDhPz/ZGDFe2vIwDitcmQSIkrllmy8UBsoWKCtCZIDDsV4kmFBVExWSIytEGRkhzimYEDJU2x0hhKRsZIaUoRhakcRrieDQyBzCiNFQBmCMiVI0xHIMGKyikI2eLgFzkkdZsC+dSlVsOoEeSZZp1GyqgB1SVGzk9Cl0h+qwZOOfMntTjpJ6gvN6pE5bzKLrLrnWF10cwLDHSpHUGUQZckchrHmC66Kuc9A+wK2kUT3IVTOsVasaKdMhufdY5TbNCjYS+xAJ07kXmtLOOeE/XSYjaI1Pudo0vd/hlZz00g6xb1rFW9iXkej4er4qn5o+dq1lisUWfSV42ZHCcgi70Yf/AHuj+N032zUq9peaLVH/AKFT+mX6M+ghsXoHyBxPln/X4vicf20q9jw/+E/P9kYMV7a8jnshWiRKJGes0iyEDUEg3Fa1FIVsIFRCi3RuALE9VhMSUQhKq2JYQhKwjdVLYa4oaioguODU2UFxQxNlBcXILtEdqxplCV1IoORg3S8EjqPsMoAnax4qLzMdWQ3wDj+KXozY2eKGuY1vunX5glcYQ9phTlLZAJKonJgsO1QniG/wwVisaVtZAxTk7Spqi3qxuolsW69cwjSUrYbAnPU5SGSGXSXGsOY26aMWwN2JbG2WqMbIi3cBUPUK0ylOJXSLzp6muIIqTHPNXI5m75K6nVnl5xF2F3tS1ndIaHc7npDNrYVV/wAh3qWKt7DPR8O/8qn5nCa9iwwZ9XiYlaqmAscDltU0x4VMB6pWoLdDSf8Apz/pf6M+iYHXAW8+UOMctH+YRfEovtpl7Ph/8J+f7IwYr2kc7mVqmhOJFJzWW+pYIFRCDmhMkBsUos4bdJcNhzE8RWHBV0TY4J0AcAmsKKu0Rwhd/wAnJByDYE6du93UpOtBbsdU5cDPylnC/Sk69LgbpzPflbeAR+0w4B0pCOrhwSvFpBVBgJMRO5QljX2Kxw6Iz6lx3lZpV5yKqlGI1sRO1KqbluM5pbB2tAV1GMUSbcgTqnNSddJlFTLEPXo5jJYY56RyCkMJSXGsKxt0YxbA3YmRMstkI2ISdxXppbARBmKw1DTAjkLM0VTBOClJFEMakW4WaTQuq1JnHiG9h/FJV2Q8DtseIiTDKxt72ppHdQv6llrexLyN/h7tiqX9SOY1LLhebF6n2lWN0UsozWhHkzVmSMOP52L+bGfphd3BL2JeT/Q+gsKmuFuPljk3LP8A5jH8Sh+1mXteH/wX5v8AYw4r2kc5qCnqsnAjsGazx3KsJdUFCNCpERnnBdJHIHZTsNcKxqrGIjYZrVZIm2PDVRIUQv3D/hDN2QbckSoqrZDM8VkrYjLpHVl4Ur6siPeTtJWOUpS1ky6SWyBkKdkNcQtQsw3EzQ1DoJqlDK2ddIe2HinVPkVzCtACqklsK7s859tq6U1HcCjciSzErJUquRojBIGpjF0QvaaZ5wzVJSWbGukGjp+KtCg+4kqhIZGAtEYJEnK49UEGuCWSuMmR5IlmnTKxkR3xrPKBVSI72rPKJVMA5QZVFtgV9ZzhuDe9JV2QYHSdHsSvDNETlJDLEflMI9azyV4tGmhPp1YT4afoylifrNB4heU9D75NSRV10VirQZ5uIhZjcPP52L+ZH9YJ+6M0vZl5P9Du2FS2PnW4+XOZ8sx/xCP4lD9rMva8P/gvzf6IwYr2kc5qE1YSAGNRiUYo2pluAkxtWmKIyY5zEziBSEEaVQDmCBqooitjwE9hQcj7mwU5zu8sR0rasDUyarbDapVpqEbIenHM7srNbNeXfW5stoLrI3uCwhQYwmshmOsKHo5wZRwemUgZR4ToVjXyWSymohUbkWR91lnJsulYaAlSCPDU6iC5ftc0r6BOEjymmh2QR/DEGrGOqAkdZDKmxonSqsHphmPurxlcm42HpxRCl0CDewFJKCYylYiTRLHUpmiEiFKxYpxNEWW2i7hryMP7TRbpB/FZ6mxWJoKCYxvGe9SHB4XUZavDLqXm1I2PtcHXzIlVsV2pIuzNNeGaJV0rrSs5pGH6QWhdjyJaJr3M7fRPzuFtPmDnfK8b10J/8KL7aZe14d/Cfn+yMGL9pHPKgJ6yEpgY1GJRnt67ud2J0IyW6mtDNIIWqlhLiaqGUNzxK69jgMkilOY8YjoG2FztKNKNldgm7uxX1js1gxErs1UloRCsbNCGFIxhWv4oqXIGhbrro6wgXHD2lOmhWedKulUOUQLnKLdyiQgCFgj2NTxiI2SQ0BaVFLck22PDiE6k0K0mKZSi6jBkQ3XS5xso5siZTA4kunkWylMzziSwta1RAG/JTldDrUaJUiqBynjmi9TloRJ4ljq07F4SCYS0hziNrQD2rzqysa6bNFIddoeNu/pUChSUtQWvPwj3rNONz28LWcbGopZg5qxSVmfSUpqcSvrILOBHEd6rCVzBiqWVtnXsMluvRPjzCcq/61TnjTBvVK/2r2PDX+Br3mHFrVMwVQ1aqq0IQZFbtWRaMu9jztq56M5bE6n2LfS2Ms9wpKpcWw0uSthSAvcoykUSB2uQElrtIa9lckyZBaJaRIx1ZUznNeTVd2bobACFCxW4whK0MhAwlKoNnOSQdtC4qywk2I68UDkpXDcknQnEaNWLBKWqHPLjhbI2BccGpkgXDxtV4RJSYhF0Gm9QrQkvjWmUCKkCc1ScSiYwhJYIi4IWOSypCdhJRuWEE116NKqmZJwsGJB3hXauT1RGlbwKzVINF4sYHqSnYZxH3uFS6khLWLrRrCy9lQ8DIGNnn8Yn1LzMYrNI20HdMcz828tPuXZdB4rEXM5Lk93wj3qJ6S0sXGE1liAs9SB62DxFnY1eCUH5TUU8Q/eSsF/JHjO7AVGmvxpHo42aWHnPhf2NvUQOgmIOy69Q+GMRyqyAz0pG+B32hXq+HezLzMeKWqMS8i20L0ZK6MiuQnjNYpKzNCegj9xQlycuCZTOyWyg7xIVFqOe9NN2AojC5TuNYHrJLjWCQbVSkru4k9hal+SNeVkdTjqVkhzXly3NkdgZSMY81l0FG7C3YsKaADbZelQoJK7MlSo3sSHOG4jrWhp9iSTGa3GxU2+RrcAKikacxZQq4VSV4lYVWtGV74bLzpU3E1KdxA1Cwbj2NTxiI2FtuVfcKSI4hbctUKLsRlN3OwswilIzpab5iL2LyOrU/mfqbsq4I9VozSkZU8I6GNHch1Z8nZUUlVozCNkLO1d1JcnZUV0mAwj903t9q7qS5OyoA7BYf9Mdbvau6kuTsqJeGQwxPB8DE6xB8Zgf5813VnyzsseDsWiukMb2tb4rcgLAADqCS41jQV+HRTNOvHHICP22Nd3hFSa2YLI59pBoVTtJc2lgt5MTB3BP1Z8sGVcGchw+nY7Omg+VEw94XdWf8z9TskeDS0EcTmFrGRsvmQxjWAnjkEjk3uwpJbGP0nwYtJsEAnOnHxnA7dZ3eos9GGyTFhfYoNXKQllZvOTvEg2voi42Hh2MufLuz+pQUbTTPUnW6mFqR936ancdJMJErC4e6Av0rcfLGJomsD/BzRxuIyaZGNcRzC4RUmtmCyNPSQxlhYY47cNRlu5dmfJ1kY7STR2m1ifyaC/EQsBPUE3VnywZVwUkOC0xaWGngz2HwbL36bXR6s+WdlXBdaCSxU0xYIoo9Y2Lgxocek7UrnJ7sKSRrdIMIiedcwwyX3ujY7tIXKclszrIzdRhNOAf7rT/ADEXsR6k+X6gyR4INPo9BI+zaSmNz/DxexHq1P5n6nZVwb3D6OCig8WOKLK5EbGMufMErk5bu4Uktjl+mNRBPI5zoYnHc7Ubrde1FVJLRM5xTMXJhsN/0Y8xd7V3UlyDKjzMIiP7sdbvau6kuTsqLnBcCgDwXQscODhrDqK7qS5DlR0zD8XghYG6kbQBazWNA6gErk3uzrInQaQUr8iI/O1pXXYbEqfCaWdv6KB9+MUZ9SKnJbMFkBoqNkBLfBRtYcrNjYBboAXOTfc6yKLSnQSlma6SGnhDjm7UY1pJ45I9SfJ2VHM6nReNjiHRWz4u9q7PLkGVBIsCgG2Jp6bn1rupLk7KjV6G6DwSv8JJTxlgOxzdZp8xyXdSfIcqOo09DFG0NZHExo2NDGgDzAJcz5OsjgsmkdSN8fzYWNVpH0E/DaS7P1EGlVT76P5sI9WQv2Cjw/UY/SWoO0xn/wBYXdWRz8Po+/1IsuOTHdF6B9qPVkTeApe8jPxmbhF6DvvJuqyTwVP3/wCfAjuxeThH6LvvI9RiPCQ9/wDnwD0mk1RGbs1B8lx/qRzsCw1Pvf8Az4Gho9O652RqpG8zNRgHULrPOU+T1sLQwrVnBPzuyc7SitI/WpXfC1Hj6QKl1prub34dhZL2F8/qVGIYxUbSY3c5jA7rK0a8meZX8KpR1V/UgwaU1LD4pjHyD6yq9RmJYOknrf1Jsmk9RIPGcx3TGwd1lPqzRq+wYeS0XzMfWQEG++908ZXM9allegEG/SmJ3uS8PrHRva5ps5jmvaeDmm4PWEsolqVS2j2Zu6TTCskzNZUa3BsrmN9Fth2LNOc092exhsPhZxt04+n77ja3Hqv3RkDztu+Nl+sAX86aFeXdkcT4TQ9qMbeTYOHTOt/iC0+THD623Tyqz5IUsFhtnH5v6j6jSiscPGm8JzPjiPaGgpY1prdlavhuHkrxjbyb+pVO0kqAf3foH2qvVkee8BST7+p6TSGod435vWGfuLdxXdWQXgKTV1f1J1Pp7WnxX1L2jYA1rAwDoI70k5VN0zRh6OFSyzgvPUl/2kqnf9wCOeKD7qn16iNf3ZhJapfN/UFLpfUxjxalwPkNjYetrboqdSXcE8LgqK9hN/F/uVNfp7WyDVfKJAN72jW622utEZSW541alRlK8VbyKh+PSu2hnU72p87IfZ4e883FpD+yzqd7UM7GWFi+SXTYnLubF6LvvJXVZohgIPn/AD4ExmNzjYI/QPtS9ZlPu2n7/X+xFrdIZzt8H6Lh608ajZCrg4R2v/nwIbMflBy1b/K9qbMyCw8feW1FpzWxizJGs52suR6Vx2JXOXYvTw9JO8lf4/Qt6fTWskGdU8ng5sR72rPKdSPc9elhcHVXsK/m/qE/tfXty/KngeSyEdzUOrN9xvu/DQesPm/qDlx6ok93KH/CjiPaG3QVaa7jS8Nws1pG3k39SKK6W97x+h+Kf7TIh9zUb7u3mWMelFY0WZUvaBuY2No6g1T6s+TWvD8KlbIvn9Rx0trv4uT0YvururPkH3fhf/mvn9TNR1DXZOyPFBxaHjVjPRjJqfgipCTo8Eciycg00IuAMcxG4riAfGmTIygR3sTJkZRPRvIK5q4IycWXOH118ioTgethsTfRlm4BwUdj0GlJFNiFJbMK8JHlYmhbVEOGYtKo1cyU6jiyVM0OakTsaJxU4lNPEWlXi7nl1IOEriA7wiBa6onUFWWkKc4XNeGxDgzTU04e1Y5RaZ9DSqxqRINbTFp1m7FSMr6GOvRcXmQlPNdGSBSqXA1kO8IxZKvTtqiNG6xTszxlZhJacOF27d4QUraMpOkpq8SGXOblcqmjMjc4aAJHk7SmSIyk3uAcExJnmhcciRCUjLQZcUQBUJnq4dJk4wgqdzY6aZCrKG+xUjMyV8NdaFJPAWlaE7nj1KbixIyuZ0WSI7jNpSv3l43WsSwp8S3SDzqUqfBup4z8tQmxuBzY4EcFN+81xaesGGbKN4shYoprvoEBHFLqU0GlEV2NfX8kFQ25hqYZOALHx36i5bejLk+a+8aT/K18U/oUE2iFbCdWQRW4677fUSOg2Xp+LU48+i+pZU2g3hW3bVQh++Mxv28zr59SKw8uQS8XpP8AI/UhVmgFSzY+AjndI3+ko9GQn3jSfZ/L6kB2iVSNpg9N/wBxd0pHfeNH3+i+o3+ydR76D5x/3F3SkD7wo+/0X1AzaIVHGE9D3/dRVOQksbRfPp/crp9HJ27QzzO/BNkkSeJpe8DHhMwOxvpBc6bYY4uEWavR3R+SUhr5oohx8Z56sh2qTw7Zuh4zCC2b+RsDyWl7cq1hNv4Y2+0XLDNd/kdLxyEtHT/5f9TE6S8nlTTm7XRSs98C5h6iPWqKnJGOWMpS1s0Y6KYtNkjjc0QqOJIlYHhKrovOMaiKqWMsKsnc86cHBkyPD5HNDmgEHym3HSjlZJ1oX3LLCqaXWA8VvwnZdl1OVFyNdDxGNJnVcF5P46iEONZZ5GbWw3a08M3XPYlWF95on49fRU9PP+xn8f5NamnN2SQys4kPjNuizu9N0ZckV4nSbvla9H9AOH6GyyCz5oGX4a7/AFBL9nfJR+L0rWyt+i+pBxbQOpiOToXt3ODni/m1U/SkQePpPs16fUiU2jdRfbCOl7/uoOjJjw8RpR59F9S5j0Aklbfw0Ad720hHXb1LlRku51TxKjL8r+RS4hoFVR3/AEThxa9/ramySM7xVF7X9P7lNNo7O3a1vpI5WI8RTIzsHmH7I9II5WL14Cx4XLf3I9ILsjGWIgi4wzB5icjEPhPPqBU5UWzVS8Rpw5NxhWgjpGgmrjYd4bE6S30mpPsr5NC8cgvyN/G37Mt28lpI/XR/8pt9qj9l/wB3yA/HYv8A9f8Ay/6lfX8kUhB1aqJx54HM/rKZUJLuRqeKUqm9Nr4/2Rhcc5PqyAklsbmjexzvWAqKEjJLEUntdf55mdNNK02c23nb7UHBhjioruS4qKRw2MPyhdDpsp9sp9wrMKl3FrflrumzljKa2bRJbS1A3xu6XfgldAvHxW3e/wADxjm3sj9NDoMb72hwCPhfeR+mF3QZ33rDg1mBcqM0dg9wcPKK1Hgm3p+U7DpIz+VPY022Dx3HoaM08acpOyQHJIz9XpXhbyTC+qhO4uhuz6Liexavu+q1dWfxIfaYX1DUmm9OPFknZIzZrOD2OHpAKM8NVjvEpGrCWzGVelWHE+LUi/8AKmI6w2y5Yaq1dL9DnVgu5CdpBSbqmPz647wg8PUXYKqRfc83SOl31EXWUOjU4DnjyAqcYo3bKiLrPsXdGpwDPHkqKitp908R+WAl6U+GHMuRtJjUbHAieLL/AHGe1DJLgN0dL0R0xil8USMeW2vquDrXva9ugoOLW6OuaHSdzTRVUgAcWU8sjfhBhI7bJJvLFs0YamqtaEH3aXzPm2uoi3ZsWWE7nu4nDuLuQ45S0p2rmWM3Fh3kPaeKXVFnlqIuKmjfTuyzbsI3ELWfPsU1DAA8Pa2+VnODSDwzRSb2ONLovpm2ncLzMDeBkb7UcrfYF0bqs5U8NLAx5lmJFneBjDg35TiAfNdaaWCq1FdWXmSnXhHczU2k9Dr60M5YDnqSxyMI89i3tQngq0N16HRr05bMsGab0BZqzVDSPJZI8/RaVOOHqS2QzqxXcpajHqIuvHUttweyWP6zQmlhasd4nKtB9yTRaV0rdtRGPOT3KfRqcDZ48lmdOsOIs+oBPNDOf6FRYSq+3zQnWhyVVbpBhj72qLdMFR9xN9jrcfNHdenyU1TV0R9xUx+cPb3hTeHqr8oVVg+5XyVEG6eL0wErpTXZjZ48jGYlG05TRfOM9qXJLgN0X+EaYxxkXnit/MZ7V2SXB10bCk5S6FrfzlQ2/kNkkP0QVSOHqS2QrqRW7JX/AFVw3/UmPRA/12Vlgaz7L1EeIgu5HqOU7C3ghwqCD/sD7yb7ure71F+1UzFaQ1mFT3dFLJE47nwSAdbQUrwFddvmFYim+5jKm0bvEljeN1ngHqOazypTjumVU4vZj4cYH7VusKdhg3/6bD+0OsLrHA5K5nvm+kEbM4juq2cR1hdZnGb8BwK1dLhkM/Imo4IZJIOZMLDVOaq08RKAkqSkWMNa12Tl6NPFRmrSMk6Mo7D3Qb2lPKinrAVVO0gRO5yk32kPbga5qVxCmNSjHiFzVzrgXMUpRHTNDoXM5j5i3LKPvcseI7GikdPpdIvCUtRA82MkEsQJ3OLCB22WSavFo2Yap060Jvs0/mYIhr29K8zVH20lGoilxDDiMxsWiFS55GJwjjqirdcXVtzz03Fm6ir2yMAktewz8yueU9zL6UUvg9Ut2Oce78VWle7sTnsUI5upaFrsSDQTkFWpVXFk5wTLOKYOC9SnUjURjlBxYOWG2YUqlJrVDxnfRjWP3FLGXZha4EfFvCEqfdHKXI1psli2hmrhmlWTJtCkItAuDdGkcB1IE+FRlSHUwLolF02iikNBISq6Dow0c5VoVmicoJkqOdaoVkyMqYYOVlJMm0I9gO1dKClucpNEaWhadiyzwkXsXjXaIr6CyyywjRZV7gXUxCi6DRRVUxngUnSY2cBrlQzsplHicp1WkgOmmOEwO0JurF7oXI1sO1felHL3iwX5Cw1Tmq1PESgyc6UZFjHO1+3avRhWhVVmZZU5Q2EfCRszCEqbjqtUFTT3BbVLRjbDSl2GEQONNoVSawqDw8EPrrFi9LGmjsy6dGWm4yWMuZSlrS0kbrkLFKFz6XD4pxtct4p2vCg00etCpGoiHVYOXuAjF3vcGNaN7nGwHWVSFR7GLFYSNnNaJak3EMMkhdquBFsupegfIlFj812Rg7nHtH4K1F2bEmtCiI4KzXdExQb8xRTv5gtYfHIQU8JuLFcU0WVPVA5FenRxClozHUpNaofLBfMJp0k9ULGdtwTXkbVJScXZlGk9ghaCqZVIW7QPUISZXEa6Y5rkykK0PTAEsuscNLEriFMG6FSlSHUwLolF02UUxtiEuqDox7ZSE6qNAcEwralVjXJukFbUhVVdCOkx/hQn6kWLlaBvAKnJJjptACxRcUUuUxaV4ri0ehdCIBPXXHCh1kU2tgNXDMmv7rrVo1U9JE3C2wQXGYVFeOqF0e5Opa3cVuoYrtIzVKPdEp8Qdm1apU4zWaJBTcdGR3ZZFZ3daSLLXVDSErQTacnh8WpHlRdzlhxe6NNDZmmqaUEXCxlzlrxv45rNc9xxsPgqC0oOKY9Oq4M0+imKNbV0jnbBUw36C8C/apKNpJm2pX6lCce+V/odnx3R+KpYSANa2RC3nyZwvlFwV1M+Njtri54HkjK/b2K9GDd2TnJLQxarsIeKD1OFDuPWipdmdbgeMtidXWqF3JdNV22rXRxLW5CpRvsTfFcFu/DURm/FBgXRluzMKMoShsUUlIcyXimjUvuBxHFgOxM4p7C3aGlpCXK0NdMW6651j10bgPLjhLIWOGOYklBDqQJ0ai4DqQMsU3EdMaUAng5ddnWCscVSMmI0GAVrXJ3PPp2rpUIM5VJEeSjaVnlhYsrGs0RZKLgss8JwWjXI74CFnlRkiymmCIUmh7j45COjgnhNxFlFMOM8wrqz1RLbRkmmqSCtNGu4sjUpJlmC14XppxqoyO8GR5ISNmYWedJx2KxmmbLk6ZdlTbbrRZc1nLzMZujZQ2ZqnXF1jLo5cG3aOgdyxI+mnFNsBJEnTM8oWGNkLcwbEZg8CNiLFi7M7NgWlrhYPPBaTwzK8rM4mq4JRbVfStYOZzJJCfrtXr+HuLpuL5MOKupJnPaik3hPVw3dCwq8kFzbLDKLRoTuIgE8CRsXJuOx2jHtIOzI8E6ae24rugkcxaVSFSUGLKCkWENYDkV6FPEqWjMs6LWwV0QOxVdOMtUTU2twRaQpNSiUupDmypo1ORXAfkU+jF1QhjQcA5hhaUrixroabpdQ6CayFw2GkpWwpDCpsYaQlaDcTVQyhuGijVqdMnKRJDFpUSNyOXrO5FkhushcNj10LnWEc0FBxTOTaI8tKDsWeeHT2LRqtbkKWAhYp0nE0RmmDY4gqcZOLGaTRJBvmFpupK6JbaMNTzkFWpVXFk5wTLOGoB2r06dZSWpjnTaOw8meiscuHGZh/PSTSax4Bnitb6/lLyPEH/q27JG/DL8FwuJ0D4i4StItezrZFYTStzj7BkOgLEj6aV0xy4ACaHI24FG5N09TYPgLfMth86UWlc5LYLn3JkA6Dq+xa8LNxbI1o3SKaKfivVhWT3MMqZ6WAORqUYzWh0ZuJAlgIXnzouLNUaiYKykOIWoNHXFEm4596KnbSRzjwPHMbp1zEV+8NDUkK1OvKJOdNSJ8VUDtyW+niIy3MsqTWwR0QKo6cZbCqTQF0RGzNSdOUdh1JM8JeKCqNbhceAgkVFNCOI64TXTBqIWhDKjrsTwYXZEHMxphCXpIOc94EIdJHZ2KIgmVNAzMen0QBC5DMdYiWWSxe4oausdcUMTZWC47wSbpsGY8I12RnZhssN0k6V0GM7FdUUy86rQtsa4VCM1xaVmTcGVaUkGvvCtfuhPcFjkVYTsJKJ1Xkd0qdA2eEnxDIyUXOV3N1T9QKWKeZxY9FWTR1bSSvZJh1VIzVL2wPLTkS0kW1h0Xv5liqtqDaPQwVONTEU4S2bR8/VVIW7Pc9ywxnc+nrUHB37EQhUMtjzdo6QuAzpFVTB11tPmTC6bw6ohHEyHqDfatGHW5Kq9jKA2WpNoja5JhqFop1rEpUyTcOWm8ZojrEiz0yy1KFi8KhFLFlcbFkxjmpHEKYMgjYptNbD3uPbN77rTqr/MK4cBBzG6ouUL5hoqkhWhXlEnKkmTYqwHat1PExluZpUWtg9mlW/DInqgbqfgkdHgdVOQZY4KTjNDXizwkI2hd1GtzsqY9soTqomK4sddNcFhC9DMw2E8IhnDlGF6VzDlGlyXMGxIDQr5UyV2e8GEciOzChqKidcWyNgXFsusdcQtQcTrgJYlCdO5WMysqoF5leibKcyI11uhZE8rsXauEDlRMSxfaLVBa9+e1rewlLVd0hoHQsOx46j43G7JI3ROB2FrmkHvUGrqxanNwmprdO/oZukqw8Wdt2HpXmSg4n29LEQqqzI1ZS6uY2J4yuZ69HJqtiOIsxbO5HenTM0o6XOmO2rcfLGJ5RRnTdE3exbcIrqXwIV+xi3MWhxIpjCEjQw+OSyeE2hXG5LjmvtWuFRPRkJQsJJCDsXTpJ7HRnYivisskqbRdSuBcxScR0wTo1FwKKQzMJdUNowjZuIunVX+YRw4CCx2FUVn7LFd1uPbK5qdVJwFcIyJMVfxWmGMfcjKhwSmVTStUcRCRF0pIJZp4KtoyE1QN1ONynKinsMqgMxOGxSdOcdh8yYgl4hDqW9pBy8Drg7E109gaoG4JGhkNukuMJFOhCqzpQJjHLbGV0Z2gicU8icMe8DaklNR3CotgTWtUHioIqqMhW1LTvTKvCQHSkgU7QVKrFSWg8G0VFQyxXj1YWZvhK6BNcpKVh2iywifVeedvrRk9AI01LVbM0gxTsqCHG3vj3rNKNz2qNVxsX9DViRuq7ass45XdHvYeuqscrC4ZG1tVTtf+jdUQAng0ytv2XTxeZpmavF04zXKdvOx1rFcEtct7F6B8gcr5Soi19MDwmPaxbcJtL4EK/Yxi2GYQtQaCmDcxI4jKQgNkqbQbXJMU6006pKUAxAKu0pIlrEjyQrNOmWjMA5ig4FFIE5ik4jpg3MU3EdSGWSDD2zEbc06qyW+orgmPDmnmKdShL3C2khdUhGzWx10xWzkcUY1pRA6aZJjrzvWmGMfcjKgiQyuB2rTHFxe5J0Ggola5VVSnMTLKIjqcHYUrop+ycqjW4JzHDnUnCcSilFg9bmU8y7oax//Z"/>
          <p:cNvSpPr>
            <a:spLocks noChangeAspect="1" noChangeArrowheads="1"/>
          </p:cNvSpPr>
          <p:nvPr/>
        </p:nvSpPr>
        <p:spPr bwMode="auto">
          <a:xfrm>
            <a:off x="155575" y="-1233488"/>
            <a:ext cx="4581525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xITEA8SEBAPDxAQDw8NEA8PDw8PDw8PFBEWFhQRFBQYHCggGBolHBQUITEhJSkrLi4uFx8zODMsNygtLisBCgoKDg0OFxAQGiwcHBwsLCwsLCwsLCwsLCwsLCwsLCwsLCwsLCwsLCwsLCwsLCwsLCwsLCwsLCwsLCwsLCwsLP/AABEIAKgBLAMBEQACEQEDEQH/xAAcAAABBQEBAQAAAAAAAAAAAAADAQIEBQYHAAj/xABOEAABAwICBQYHCwkHBQEAAAABAAIDBBEFIQYSMUFRB2FxkaGxEyJigZLB0TJScnSCk6Kys9LhFCMzNEJDVHPCFiQlNVNj8RdEZIOUFf/EABoBAAMBAQEBAAAAAAAAAAAAAAECAwQABQb/xAA5EQACAQIFAgMFBgUEAwAAAAAAAQIDEQQSITFRE0EFcZEyYYGh0RQVIkKxwTNScuHwI2Ki4jRDU//aAAwDAQACEQMRAD8A5kCvpkzxxyO4CPLTXWedBMtGrYY2jSLChdYO2JoV1TjEm5Nil6LkcojBmlV2HYeW2TNWFvch1TljrtM0U0Q96ydy/Y7ByFSC9QN+vGfolTxP5RqXc61pa61BWO97Szu84jcsk3aLfuNuFjnr048yX6nzVKyxWOLPo6isxYiuYYM0GjDv73R/Gqf7VqSPtrzLVnfD1P6X+jO92yXonxxxTlm/X4vicf20q9jw/wDhPz/ZGDFe2vIwDitcmQSIkrllmy8UBsoWKCtCZIDDsV4kmFBVExWSIytEGRkhzimYEDJU2x0hhKRsZIaUoRhakcRrieDQyBzCiNFQBmCMiVI0xHIMGKyikI2eLgFzkkdZsC+dSlVsOoEeSZZp1GyqgB1SVGzk9Cl0h+qwZOOfMntTjpJ6gvN6pE5bzKLrLrnWF10cwLDHSpHUGUQZckchrHmC66Kuc9A+wK2kUT3IVTOsVasaKdMhufdY5TbNCjYS+xAJ07kXmtLOOeE/XSYjaI1Pudo0vd/hlZz00g6xb1rFW9iXkej4er4qn5o+dq1lisUWfSV42ZHCcgi70Yf/AHuj+N032zUq9peaLVH/AKFT+mX6M+ghsXoHyBxPln/X4vicf20q9jw/+E/P9kYMV7a8jnshWiRKJGes0iyEDUEg3Fa1FIVsIFRCi3RuALE9VhMSUQhKq2JYQhKwjdVLYa4oaioguODU2UFxQxNlBcXILtEdqxplCV1IoORg3S8EjqPsMoAnax4qLzMdWQ3wDj+KXozY2eKGuY1vunX5glcYQ9phTlLZAJKonJgsO1QniG/wwVisaVtZAxTk7Spqi3qxuolsW69cwjSUrYbAnPU5SGSGXSXGsOY26aMWwN2JbG2WqMbIi3cBUPUK0ylOJXSLzp6muIIqTHPNXI5m75K6nVnl5xF2F3tS1ndIaHc7npDNrYVV/wAh3qWKt7DPR8O/8qn5nCa9iwwZ9XiYlaqmAscDltU0x4VMB6pWoLdDSf8Apz/pf6M+iYHXAW8+UOMctH+YRfEovtpl7Ph/8J+f7IwYr2kc7mVqmhOJFJzWW+pYIFRCDmhMkBsUos4bdJcNhzE8RWHBV0TY4J0AcAmsKKu0Rwhd/wAnJByDYE6du93UpOtBbsdU5cDPylnC/Sk69LgbpzPflbeAR+0w4B0pCOrhwSvFpBVBgJMRO5QljX2Kxw6Iz6lx3lZpV5yKqlGI1sRO1KqbluM5pbB2tAV1GMUSbcgTqnNSddJlFTLEPXo5jJYY56RyCkMJSXGsKxt0YxbA3YmRMstkI2ISdxXppbARBmKw1DTAjkLM0VTBOClJFEMakW4WaTQuq1JnHiG9h/FJV2Q8DtseIiTDKxt72ppHdQv6llrexLyN/h7tiqX9SOY1LLhebF6n2lWN0UsozWhHkzVmSMOP52L+bGfphd3BL2JeT/Q+gsKmuFuPljk3LP8A5jH8Sh+1mXteH/wX5v8AYw4r2kc5qCnqsnAjsGazx3KsJdUFCNCpERnnBdJHIHZTsNcKxqrGIjYZrVZIm2PDVRIUQv3D/hDN2QbckSoqrZDM8VkrYjLpHVl4Ur6siPeTtJWOUpS1ky6SWyBkKdkNcQtQsw3EzQ1DoJqlDK2ddIe2HinVPkVzCtACqklsK7s859tq6U1HcCjciSzErJUquRojBIGpjF0QvaaZ5wzVJSWbGukGjp+KtCg+4kqhIZGAtEYJEnK49UEGuCWSuMmR5IlmnTKxkR3xrPKBVSI72rPKJVMA5QZVFtgV9ZzhuDe9JV2QYHSdHsSvDNETlJDLEflMI9azyV4tGmhPp1YT4afoylifrNB4heU9D75NSRV10VirQZ5uIhZjcPP52L+ZH9YJ+6M0vZl5P9Du2FS2PnW4+XOZ8sx/xCP4lD9rMva8P/gvzf6IwYr2kc5qE1YSAGNRiUYo2pluAkxtWmKIyY5zEziBSEEaVQDmCBqooitjwE9hQcj7mwU5zu8sR0rasDUyarbDapVpqEbIenHM7srNbNeXfW5stoLrI3uCwhQYwmshmOsKHo5wZRwemUgZR4ToVjXyWSymohUbkWR91lnJsulYaAlSCPDU6iC5ftc0r6BOEjymmh2QR/DEGrGOqAkdZDKmxonSqsHphmPurxlcm42HpxRCl0CDewFJKCYylYiTRLHUpmiEiFKxYpxNEWW2i7hryMP7TRbpB/FZ6mxWJoKCYxvGe9SHB4XUZavDLqXm1I2PtcHXzIlVsV2pIuzNNeGaJV0rrSs5pGH6QWhdjyJaJr3M7fRPzuFtPmDnfK8b10J/8KL7aZe14d/Cfn+yMGL9pHPKgJ6yEpgY1GJRnt67ud2J0IyW6mtDNIIWqlhLiaqGUNzxK69jgMkilOY8YjoG2FztKNKNldgm7uxX1js1gxErs1UloRCsbNCGFIxhWv4oqXIGhbrro6wgXHD2lOmhWedKulUOUQLnKLdyiQgCFgj2NTxiI2SQ0BaVFLck22PDiE6k0K0mKZSi6jBkQ3XS5xso5siZTA4kunkWylMzziSwta1RAG/JTldDrUaJUiqBynjmi9TloRJ4ljq07F4SCYS0hziNrQD2rzqysa6bNFIddoeNu/pUChSUtQWvPwj3rNONz28LWcbGopZg5qxSVmfSUpqcSvrILOBHEd6rCVzBiqWVtnXsMluvRPjzCcq/61TnjTBvVK/2r2PDX+Br3mHFrVMwVQ1aqq0IQZFbtWRaMu9jztq56M5bE6n2LfS2Ms9wpKpcWw0uSthSAvcoykUSB2uQElrtIa9lckyZBaJaRIx1ZUznNeTVd2bobACFCxW4whK0MhAwlKoNnOSQdtC4qywk2I68UDkpXDcknQnEaNWLBKWqHPLjhbI2BccGpkgXDxtV4RJSYhF0Gm9QrQkvjWmUCKkCc1ScSiYwhJYIi4IWOSypCdhJRuWEE116NKqmZJwsGJB3hXauT1RGlbwKzVINF4sYHqSnYZxH3uFS6khLWLrRrCy9lQ8DIGNnn8Yn1LzMYrNI20HdMcz828tPuXZdB4rEXM5Lk93wj3qJ6S0sXGE1liAs9SB62DxFnY1eCUH5TUU8Q/eSsF/JHjO7AVGmvxpHo42aWHnPhf2NvUQOgmIOy69Q+GMRyqyAz0pG+B32hXq+HezLzMeKWqMS8i20L0ZK6MiuQnjNYpKzNCegj9xQlycuCZTOyWyg7xIVFqOe9NN2AojC5TuNYHrJLjWCQbVSkru4k9hal+SNeVkdTjqVkhzXly3NkdgZSMY81l0FG7C3YsKaADbZelQoJK7MlSo3sSHOG4jrWhp9iSTGa3GxU2+RrcAKikacxZQq4VSV4lYVWtGV74bLzpU3E1KdxA1Cwbj2NTxiI2FtuVfcKSI4hbctUKLsRlN3OwswilIzpab5iL2LyOrU/mfqbsq4I9VozSkZU8I6GNHch1Z8nZUUlVozCNkLO1d1JcnZUV0mAwj903t9q7qS5OyoA7BYf9Mdbvau6kuTsqJeGQwxPB8DE6xB8Zgf5813VnyzsseDsWiukMb2tb4rcgLAADqCS41jQV+HRTNOvHHICP22Nd3hFSa2YLI59pBoVTtJc2lgt5MTB3BP1Z8sGVcGchw+nY7Omg+VEw94XdWf8z9TskeDS0EcTmFrGRsvmQxjWAnjkEjk3uwpJbGP0nwYtJsEAnOnHxnA7dZ3eos9GGyTFhfYoNXKQllZvOTvEg2voi42Hh2MufLuz+pQUbTTPUnW6mFqR936ancdJMJErC4e6Av0rcfLGJomsD/BzRxuIyaZGNcRzC4RUmtmCyNPSQxlhYY47cNRlu5dmfJ1kY7STR2m1ifyaC/EQsBPUE3VnywZVwUkOC0xaWGngz2HwbL36bXR6s+WdlXBdaCSxU0xYIoo9Y2Lgxocek7UrnJ7sKSRrdIMIiedcwwyX3ujY7tIXKclszrIzdRhNOAf7rT/ADEXsR6k+X6gyR4INPo9BI+zaSmNz/DxexHq1P5n6nZVwb3D6OCig8WOKLK5EbGMufMErk5bu4Uktjl+mNRBPI5zoYnHc7Ubrde1FVJLRM5xTMXJhsN/0Y8xd7V3UlyDKjzMIiP7sdbvau6kuTsqLnBcCgDwXQscODhrDqK7qS5DlR0zD8XghYG6kbQBazWNA6gErk3uzrInQaQUr8iI/O1pXXYbEqfCaWdv6KB9+MUZ9SKnJbMFkBoqNkBLfBRtYcrNjYBboAXOTfc6yKLSnQSlma6SGnhDjm7UY1pJ45I9SfJ2VHM6nReNjiHRWz4u9q7PLkGVBIsCgG2Jp6bn1rupLk7KjV6G6DwSv8JJTxlgOxzdZp8xyXdSfIcqOo09DFG0NZHExo2NDGgDzAJcz5OsjgsmkdSN8fzYWNVpH0E/DaS7P1EGlVT76P5sI9WQv2Cjw/UY/SWoO0xn/wBYXdWRz8Po+/1IsuOTHdF6B9qPVkTeApe8jPxmbhF6DvvJuqyTwVP3/wCfAjuxeThH6LvvI9RiPCQ9/wDnwD0mk1RGbs1B8lx/qRzsCw1Pvf8Az4Gho9O652RqpG8zNRgHULrPOU+T1sLQwrVnBPzuyc7SitI/WpXfC1Hj6QKl1prub34dhZL2F8/qVGIYxUbSY3c5jA7rK0a8meZX8KpR1V/UgwaU1LD4pjHyD6yq9RmJYOknrf1Jsmk9RIPGcx3TGwd1lPqzRq+wYeS0XzMfWQEG++908ZXM9allegEG/SmJ3uS8PrHRva5ps5jmvaeDmm4PWEsolqVS2j2Zu6TTCskzNZUa3BsrmN9Fth2LNOc092exhsPhZxt04+n77ja3Hqv3RkDztu+Nl+sAX86aFeXdkcT4TQ9qMbeTYOHTOt/iC0+THD623Tyqz5IUsFhtnH5v6j6jSiscPGm8JzPjiPaGgpY1prdlavhuHkrxjbyb+pVO0kqAf3foH2qvVkee8BST7+p6TSGod435vWGfuLdxXdWQXgKTV1f1J1Pp7WnxX1L2jYA1rAwDoI70k5VN0zRh6OFSyzgvPUl/2kqnf9wCOeKD7qn16iNf3ZhJapfN/UFLpfUxjxalwPkNjYetrboqdSXcE8LgqK9hN/F/uVNfp7WyDVfKJAN72jW622utEZSW541alRlK8VbyKh+PSu2hnU72p87IfZ4e883FpD+yzqd7UM7GWFi+SXTYnLubF6LvvJXVZohgIPn/AD4ExmNzjYI/QPtS9ZlPu2n7/X+xFrdIZzt8H6Lh608ajZCrg4R2v/nwIbMflBy1b/K9qbMyCw8feW1FpzWxizJGs52suR6Vx2JXOXYvTw9JO8lf4/Qt6fTWskGdU8ng5sR72rPKdSPc9elhcHVXsK/m/qE/tfXty/KngeSyEdzUOrN9xvu/DQesPm/qDlx6ok93KH/CjiPaG3QVaa7jS8Nws1pG3k39SKK6W97x+h+Kf7TIh9zUb7u3mWMelFY0WZUvaBuY2No6g1T6s+TWvD8KlbIvn9Rx0trv4uT0YvururPkH3fhf/mvn9TNR1DXZOyPFBxaHjVjPRjJqfgipCTo8Eciycg00IuAMcxG4riAfGmTIygR3sTJkZRPRvIK5q4IycWXOH118ioTgethsTfRlm4BwUdj0GlJFNiFJbMK8JHlYmhbVEOGYtKo1cyU6jiyVM0OakTsaJxU4lNPEWlXi7nl1IOEriA7wiBa6onUFWWkKc4XNeGxDgzTU04e1Y5RaZ9DSqxqRINbTFp1m7FSMr6GOvRcXmQlPNdGSBSqXA1kO8IxZKvTtqiNG6xTszxlZhJacOF27d4QUraMpOkpq8SGXOblcqmjMjc4aAJHk7SmSIyk3uAcExJnmhcciRCUjLQZcUQBUJnq4dJk4wgqdzY6aZCrKG+xUjMyV8NdaFJPAWlaE7nj1KbixIyuZ0WSI7jNpSv3l43WsSwp8S3SDzqUqfBup4z8tQmxuBzY4EcFN+81xaesGGbKN4shYoprvoEBHFLqU0GlEV2NfX8kFQ25hqYZOALHx36i5bejLk+a+8aT/K18U/oUE2iFbCdWQRW4677fUSOg2Xp+LU48+i+pZU2g3hW3bVQh++Mxv28zr59SKw8uQS8XpP8AI/UhVmgFSzY+AjndI3+ko9GQn3jSfZ/L6kB2iVSNpg9N/wBxd0pHfeNH3+i+o3+ydR76D5x/3F3SkD7wo+/0X1AzaIVHGE9D3/dRVOQksbRfPp/crp9HJ27QzzO/BNkkSeJpe8DHhMwOxvpBc6bYY4uEWavR3R+SUhr5oohx8Z56sh2qTw7Zuh4zCC2b+RsDyWl7cq1hNv4Y2+0XLDNd/kdLxyEtHT/5f9TE6S8nlTTm7XRSs98C5h6iPWqKnJGOWMpS1s0Y6KYtNkjjc0QqOJIlYHhKrovOMaiKqWMsKsnc86cHBkyPD5HNDmgEHym3HSjlZJ1oX3LLCqaXWA8VvwnZdl1OVFyNdDxGNJnVcF5P46iEONZZ5GbWw3a08M3XPYlWF95on49fRU9PP+xn8f5NamnN2SQys4kPjNuizu9N0ZckV4nSbvla9H9AOH6GyyCz5oGX4a7/AFBL9nfJR+L0rWyt+i+pBxbQOpiOToXt3ODni/m1U/SkQePpPs16fUiU2jdRfbCOl7/uoOjJjw8RpR59F9S5j0Aklbfw0Ad720hHXb1LlRku51TxKjL8r+RS4hoFVR3/AEThxa9/ramySM7xVF7X9P7lNNo7O3a1vpI5WI8RTIzsHmH7I9II5WL14Cx4XLf3I9ILsjGWIgi4wzB5icjEPhPPqBU5UWzVS8Rpw5NxhWgjpGgmrjYd4bE6S30mpPsr5NC8cgvyN/G37Mt28lpI/XR/8pt9qj9l/wB3yA/HYv8A9f8Ay/6lfX8kUhB1aqJx54HM/rKZUJLuRqeKUqm9Nr4/2Rhcc5PqyAklsbmjexzvWAqKEjJLEUntdf55mdNNK02c23nb7UHBhjioruS4qKRw2MPyhdDpsp9sp9wrMKl3FrflrumzljKa2bRJbS1A3xu6XfgldAvHxW3e/wADxjm3sj9NDoMb72hwCPhfeR+mF3QZ33rDg1mBcqM0dg9wcPKK1Hgm3p+U7DpIz+VPY022Dx3HoaM08acpOyQHJIz9XpXhbyTC+qhO4uhuz6Liexavu+q1dWfxIfaYX1DUmm9OPFknZIzZrOD2OHpAKM8NVjvEpGrCWzGVelWHE+LUi/8AKmI6w2y5Yaq1dL9DnVgu5CdpBSbqmPz647wg8PUXYKqRfc83SOl31EXWUOjU4DnjyAqcYo3bKiLrPsXdGpwDPHkqKitp908R+WAl6U+GHMuRtJjUbHAieLL/AHGe1DJLgN0dL0R0xil8USMeW2vquDrXva9ugoOLW6OuaHSdzTRVUgAcWU8sjfhBhI7bJJvLFs0YamqtaEH3aXzPm2uoi3ZsWWE7nu4nDuLuQ45S0p2rmWM3Fh3kPaeKXVFnlqIuKmjfTuyzbsI3ELWfPsU1DAA8Pa2+VnODSDwzRSb2ONLovpm2ncLzMDeBkb7UcrfYF0bqs5U8NLAx5lmJFneBjDg35TiAfNdaaWCq1FdWXmSnXhHczU2k9Dr60M5YDnqSxyMI89i3tQngq0N16HRr05bMsGab0BZqzVDSPJZI8/RaVOOHqS2QzqxXcpajHqIuvHUttweyWP6zQmlhasd4nKtB9yTRaV0rdtRGPOT3KfRqcDZ48lmdOsOIs+oBPNDOf6FRYSq+3zQnWhyVVbpBhj72qLdMFR9xN9jrcfNHdenyU1TV0R9xUx+cPb3hTeHqr8oVVg+5XyVEG6eL0wErpTXZjZ48jGYlG05TRfOM9qXJLgN0X+EaYxxkXnit/MZ7V2SXB10bCk5S6FrfzlQ2/kNkkP0QVSOHqS2QrqRW7JX/AFVw3/UmPRA/12Vlgaz7L1EeIgu5HqOU7C3ghwqCD/sD7yb7ure71F+1UzFaQ1mFT3dFLJE47nwSAdbQUrwFddvmFYim+5jKm0bvEljeN1ngHqOazypTjumVU4vZj4cYH7VusKdhg3/6bD+0OsLrHA5K5nvm+kEbM4juq2cR1hdZnGb8BwK1dLhkM/Imo4IZJIOZMLDVOaq08RKAkqSkWMNa12Tl6NPFRmrSMk6Mo7D3Qb2lPKinrAVVO0gRO5yk32kPbga5qVxCmNSjHiFzVzrgXMUpRHTNDoXM5j5i3LKPvcseI7GikdPpdIvCUtRA82MkEsQJ3OLCB22WSavFo2Yap060Jvs0/mYIhr29K8zVH20lGoilxDDiMxsWiFS55GJwjjqirdcXVtzz03Fm6ir2yMAktewz8yueU9zL6UUvg9Ut2Oce78VWle7sTnsUI5upaFrsSDQTkFWpVXFk5wTLOKYOC9SnUjURjlBxYOWG2YUqlJrVDxnfRjWP3FLGXZha4EfFvCEqfdHKXI1psli2hmrhmlWTJtCkItAuDdGkcB1IE+FRlSHUwLolF02iikNBISq6Dow0c5VoVmicoJkqOdaoVkyMqYYOVlJMm0I9gO1dKClucpNEaWhadiyzwkXsXjXaIr6CyyywjRZV7gXUxCi6DRRVUxngUnSY2cBrlQzsplHicp1WkgOmmOEwO0JurF7oXI1sO1felHL3iwX5Cw1Tmq1PESgyc6UZFjHO1+3avRhWhVVmZZU5Q2EfCRszCEqbjqtUFTT3BbVLRjbDSl2GEQONNoVSawqDw8EPrrFi9LGmjsy6dGWm4yWMuZSlrS0kbrkLFKFz6XD4pxtct4p2vCg00etCpGoiHVYOXuAjF3vcGNaN7nGwHWVSFR7GLFYSNnNaJak3EMMkhdquBFsupegfIlFj812Rg7nHtH4K1F2bEmtCiI4KzXdExQb8xRTv5gtYfHIQU8JuLFcU0WVPVA5FenRxClozHUpNaofLBfMJp0k9ULGdtwTXkbVJScXZlGk9ghaCqZVIW7QPUISZXEa6Y5rkykK0PTAEsuscNLEriFMG6FSlSHUwLolF02UUxtiEuqDox7ZSE6qNAcEwralVjXJukFbUhVVdCOkx/hQn6kWLlaBvAKnJJjptACxRcUUuUxaV4ri0ehdCIBPXXHCh1kU2tgNXDMmv7rrVo1U9JE3C2wQXGYVFeOqF0e5Opa3cVuoYrtIzVKPdEp8Qdm1apU4zWaJBTcdGR3ZZFZ3daSLLXVDSErQTacnh8WpHlRdzlhxe6NNDZmmqaUEXCxlzlrxv45rNc9xxsPgqC0oOKY9Oq4M0+imKNbV0jnbBUw36C8C/apKNpJm2pX6lCce+V/odnx3R+KpYSANa2RC3nyZwvlFwV1M+Njtri54HkjK/b2K9GDd2TnJLQxarsIeKD1OFDuPWipdmdbgeMtidXWqF3JdNV22rXRxLW5CpRvsTfFcFu/DURm/FBgXRluzMKMoShsUUlIcyXimjUvuBxHFgOxM4p7C3aGlpCXK0NdMW6651j10bgPLjhLIWOGOYklBDqQJ0ai4DqQMsU3EdMaUAng5ddnWCscVSMmI0GAVrXJ3PPp2rpUIM5VJEeSjaVnlhYsrGs0RZKLgss8JwWjXI74CFnlRkiymmCIUmh7j45COjgnhNxFlFMOM8wrqz1RLbRkmmqSCtNGu4sjUpJlmC14XppxqoyO8GR5ISNmYWedJx2KxmmbLk6ZdlTbbrRZc1nLzMZujZQ2ZqnXF1jLo5cG3aOgdyxI+mnFNsBJEnTM8oWGNkLcwbEZg8CNiLFi7M7NgWlrhYPPBaTwzK8rM4mq4JRbVfStYOZzJJCfrtXr+HuLpuL5MOKupJnPaik3hPVw3dCwq8kFzbLDKLRoTuIgE8CRsXJuOx2jHtIOzI8E6ae24rugkcxaVSFSUGLKCkWENYDkV6FPEqWjMs6LWwV0QOxVdOMtUTU2twRaQpNSiUupDmypo1ORXAfkU+jF1QhjQcA5hhaUrixroabpdQ6CayFw2GkpWwpDCpsYaQlaDcTVQyhuGijVqdMnKRJDFpUSNyOXrO5FkhushcNj10LnWEc0FBxTOTaI8tKDsWeeHT2LRqtbkKWAhYp0nE0RmmDY4gqcZOLGaTRJBvmFpupK6JbaMNTzkFWpVXFk5wTLOGoB2r06dZSWpjnTaOw8meiscuHGZh/PSTSax4Bnitb6/lLyPEH/q27JG/DL8FwuJ0D4i4StItezrZFYTStzj7BkOgLEj6aV0xy4ACaHI24FG5N09TYPgLfMth86UWlc5LYLn3JkA6Dq+xa8LNxbI1o3SKaKfivVhWT3MMqZ6WAORqUYzWh0ZuJAlgIXnzouLNUaiYKykOIWoNHXFEm4596KnbSRzjwPHMbp1zEV+8NDUkK1OvKJOdNSJ8VUDtyW+niIy3MsqTWwR0QKo6cZbCqTQF0RGzNSdOUdh1JM8JeKCqNbhceAgkVFNCOI64TXTBqIWhDKjrsTwYXZEHMxphCXpIOc94EIdJHZ2KIgmVNAzMen0QBC5DMdYiWWSxe4oausdcUMTZWC47wSbpsGY8I12RnZhssN0k6V0GM7FdUUy86rQtsa4VCM1xaVmTcGVaUkGvvCtfuhPcFjkVYTsJKJ1Xkd0qdA2eEnxDIyUXOV3N1T9QKWKeZxY9FWTR1bSSvZJh1VIzVL2wPLTkS0kW1h0Xv5liqtqDaPQwVONTEU4S2bR8/VVIW7Pc9ywxnc+nrUHB37EQhUMtjzdo6QuAzpFVTB11tPmTC6bw6ohHEyHqDfatGHW5Kq9jKA2WpNoja5JhqFop1rEpUyTcOWm8ZojrEiz0yy1KFi8KhFLFlcbFkxjmpHEKYMgjYptNbD3uPbN77rTqr/MK4cBBzG6ouUL5hoqkhWhXlEnKkmTYqwHat1PExluZpUWtg9mlW/DInqgbqfgkdHgdVOQZY4KTjNDXizwkI2hd1GtzsqY9soTqomK4sddNcFhC9DMw2E8IhnDlGF6VzDlGlyXMGxIDQr5UyV2e8GEciOzChqKidcWyNgXFsusdcQtQcTrgJYlCdO5WMysqoF5leibKcyI11uhZE8rsXauEDlRMSxfaLVBa9+e1rewlLVd0hoHQsOx46j43G7JI3ROB2FrmkHvUGrqxanNwmprdO/oZukqw8Wdt2HpXmSg4n29LEQqqzI1ZS6uY2J4yuZ69HJqtiOIsxbO5HenTM0o6XOmO2rcfLGJ5RRnTdE3exbcIrqXwIV+xi3MWhxIpjCEjQw+OSyeE2hXG5LjmvtWuFRPRkJQsJJCDsXTpJ7HRnYivisskqbRdSuBcxScR0wTo1FwKKQzMJdUNowjZuIunVX+YRw4CCx2FUVn7LFd1uPbK5qdVJwFcIyJMVfxWmGMfcjKhwSmVTStUcRCRF0pIJZp4KtoyE1QN1ONynKinsMqgMxOGxSdOcdh8yYgl4hDqW9pBy8Drg7E109gaoG4JGhkNukuMJFOhCqzpQJjHLbGV0Z2gicU8icMe8DaklNR3CotgTWtUHioIqqMhW1LTvTKvCQHSkgU7QVKrFSWg8G0VFQyxXj1YWZvhK6BNcpKVh2iywifVeedvrRk9AI01LVbM0gxTsqCHG3vj3rNKNz2qNVxsX9DViRuq7ass45XdHvYeuqscrC4ZG1tVTtf+jdUQAng0ytv2XTxeZpmavF04zXKdvOx1rFcEtct7F6B8gcr5Soi19MDwmPaxbcJtL4EK/Yxi2GYQtQaCmDcxI4jKQgNkqbQbXJMU6006pKUAxAKu0pIlrEjyQrNOmWjMA5ig4FFIE5ik4jpg3MU3EdSGWSDD2zEbc06qyW+orgmPDmnmKdShL3C2khdUhGzWx10xWzkcUY1pRA6aZJjrzvWmGMfcjKgiQyuB2rTHFxe5J0Ggola5VVSnMTLKIjqcHYUrop+ycqjW4JzHDnUnCcSilFg9bmU8y7oax//Z"/>
          <p:cNvSpPr>
            <a:spLocks noChangeAspect="1" noChangeArrowheads="1"/>
          </p:cNvSpPr>
          <p:nvPr/>
        </p:nvSpPr>
        <p:spPr bwMode="auto">
          <a:xfrm>
            <a:off x="155575" y="-1233488"/>
            <a:ext cx="4581525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xITEA8SEBAPDxAQDw8NEA8PDw8PDw8PFBEWFhQRFBQYHCggGBolHBQUITEhJSkrLi4uFx8zODMsNygtLisBCgoKDg0OFxAQGiwcHBwsLCwsLCwsLCwsLCwsLCwsLCwsLCwsLCwsLCwsLCwsLCwsLCwsLCwsLCwsLCwsLCwsLP/AABEIAKgBLAMBEQACEQEDEQH/xAAcAAABBQEBAQAAAAAAAAAAAAADAQIEBQYHAAj/xABOEAABAwICBQYHCwkHBQEAAAABAAIDBBEFIQYSMUFRB2FxkaGxEyJigZLB0TJScnSCk6Kys9LhFCMzNEJDVHPCFiQlNVNj8RdEZIOUFf/EABoBAAMBAQEBAAAAAAAAAAAAAAECAwQABQb/xAA5EQACAQIFAgMFBgUEAwAAAAAAAQIDEQQSITFRE0EFcZEyYYGh0RQVIkKxwTNScuHwI2Ki4jRDU//aAAwDAQACEQMRAD8A5kCvpkzxxyO4CPLTXWedBMtGrYY2jSLChdYO2JoV1TjEm5Nil6LkcojBmlV2HYeW2TNWFvch1TljrtM0U0Q96ydy/Y7ByFSC9QN+vGfolTxP5RqXc61pa61BWO97Szu84jcsk3aLfuNuFjnr048yX6nzVKyxWOLPo6isxYiuYYM0GjDv73R/Gqf7VqSPtrzLVnfD1P6X+jO92yXonxxxTlm/X4vicf20q9jw/wDhPz/ZGDFe2vIwDitcmQSIkrllmy8UBsoWKCtCZIDDsV4kmFBVExWSIytEGRkhzimYEDJU2x0hhKRsZIaUoRhakcRrieDQyBzCiNFQBmCMiVI0xHIMGKyikI2eLgFzkkdZsC+dSlVsOoEeSZZp1GyqgB1SVGzk9Cl0h+qwZOOfMntTjpJ6gvN6pE5bzKLrLrnWF10cwLDHSpHUGUQZckchrHmC66Kuc9A+wK2kUT3IVTOsVasaKdMhufdY5TbNCjYS+xAJ07kXmtLOOeE/XSYjaI1Pudo0vd/hlZz00g6xb1rFW9iXkej4er4qn5o+dq1lisUWfSV42ZHCcgi70Yf/AHuj+N032zUq9peaLVH/AKFT+mX6M+ghsXoHyBxPln/X4vicf20q9jw/+E/P9kYMV7a8jnshWiRKJGes0iyEDUEg3Fa1FIVsIFRCi3RuALE9VhMSUQhKq2JYQhKwjdVLYa4oaioguODU2UFxQxNlBcXILtEdqxplCV1IoORg3S8EjqPsMoAnax4qLzMdWQ3wDj+KXozY2eKGuY1vunX5glcYQ9phTlLZAJKonJgsO1QniG/wwVisaVtZAxTk7Spqi3qxuolsW69cwjSUrYbAnPU5SGSGXSXGsOY26aMWwN2JbG2WqMbIi3cBUPUK0ylOJXSLzp6muIIqTHPNXI5m75K6nVnl5xF2F3tS1ndIaHc7npDNrYVV/wAh3qWKt7DPR8O/8qn5nCa9iwwZ9XiYlaqmAscDltU0x4VMB6pWoLdDSf8Apz/pf6M+iYHXAW8+UOMctH+YRfEovtpl7Ph/8J+f7IwYr2kc7mVqmhOJFJzWW+pYIFRCDmhMkBsUos4bdJcNhzE8RWHBV0TY4J0AcAmsKKu0Rwhd/wAnJByDYE6du93UpOtBbsdU5cDPylnC/Sk69LgbpzPflbeAR+0w4B0pCOrhwSvFpBVBgJMRO5QljX2Kxw6Iz6lx3lZpV5yKqlGI1sRO1KqbluM5pbB2tAV1GMUSbcgTqnNSddJlFTLEPXo5jJYY56RyCkMJSXGsKxt0YxbA3YmRMstkI2ISdxXppbARBmKw1DTAjkLM0VTBOClJFEMakW4WaTQuq1JnHiG9h/FJV2Q8DtseIiTDKxt72ppHdQv6llrexLyN/h7tiqX9SOY1LLhebF6n2lWN0UsozWhHkzVmSMOP52L+bGfphd3BL2JeT/Q+gsKmuFuPljk3LP8A5jH8Sh+1mXteH/wX5v8AYw4r2kc5qCnqsnAjsGazx3KsJdUFCNCpERnnBdJHIHZTsNcKxqrGIjYZrVZIm2PDVRIUQv3D/hDN2QbckSoqrZDM8VkrYjLpHVl4Ur6siPeTtJWOUpS1ky6SWyBkKdkNcQtQsw3EzQ1DoJqlDK2ddIe2HinVPkVzCtACqklsK7s859tq6U1HcCjciSzErJUquRojBIGpjF0QvaaZ5wzVJSWbGukGjp+KtCg+4kqhIZGAtEYJEnK49UEGuCWSuMmR5IlmnTKxkR3xrPKBVSI72rPKJVMA5QZVFtgV9ZzhuDe9JV2QYHSdHsSvDNETlJDLEflMI9azyV4tGmhPp1YT4afoylifrNB4heU9D75NSRV10VirQZ5uIhZjcPP52L+ZH9YJ+6M0vZl5P9Du2FS2PnW4+XOZ8sx/xCP4lD9rMva8P/gvzf6IwYr2kc5qE1YSAGNRiUYo2pluAkxtWmKIyY5zEziBSEEaVQDmCBqooitjwE9hQcj7mwU5zu8sR0rasDUyarbDapVpqEbIenHM7srNbNeXfW5stoLrI3uCwhQYwmshmOsKHo5wZRwemUgZR4ToVjXyWSymohUbkWR91lnJsulYaAlSCPDU6iC5ftc0r6BOEjymmh2QR/DEGrGOqAkdZDKmxonSqsHphmPurxlcm42HpxRCl0CDewFJKCYylYiTRLHUpmiEiFKxYpxNEWW2i7hryMP7TRbpB/FZ6mxWJoKCYxvGe9SHB4XUZavDLqXm1I2PtcHXzIlVsV2pIuzNNeGaJV0rrSs5pGH6QWhdjyJaJr3M7fRPzuFtPmDnfK8b10J/8KL7aZe14d/Cfn+yMGL9pHPKgJ6yEpgY1GJRnt67ud2J0IyW6mtDNIIWqlhLiaqGUNzxK69jgMkilOY8YjoG2FztKNKNldgm7uxX1js1gxErs1UloRCsbNCGFIxhWv4oqXIGhbrro6wgXHD2lOmhWedKulUOUQLnKLdyiQgCFgj2NTxiI2SQ0BaVFLck22PDiE6k0K0mKZSi6jBkQ3XS5xso5siZTA4kunkWylMzziSwta1RAG/JTldDrUaJUiqBynjmi9TloRJ4ljq07F4SCYS0hziNrQD2rzqysa6bNFIddoeNu/pUChSUtQWvPwj3rNONz28LWcbGopZg5qxSVmfSUpqcSvrILOBHEd6rCVzBiqWVtnXsMluvRPjzCcq/61TnjTBvVK/2r2PDX+Br3mHFrVMwVQ1aqq0IQZFbtWRaMu9jztq56M5bE6n2LfS2Ms9wpKpcWw0uSthSAvcoykUSB2uQElrtIa9lckyZBaJaRIx1ZUznNeTVd2bobACFCxW4whK0MhAwlKoNnOSQdtC4qywk2I68UDkpXDcknQnEaNWLBKWqHPLjhbI2BccGpkgXDxtV4RJSYhF0Gm9QrQkvjWmUCKkCc1ScSiYwhJYIi4IWOSypCdhJRuWEE116NKqmZJwsGJB3hXauT1RGlbwKzVINF4sYHqSnYZxH3uFS6khLWLrRrCy9lQ8DIGNnn8Yn1LzMYrNI20HdMcz828tPuXZdB4rEXM5Lk93wj3qJ6S0sXGE1liAs9SB62DxFnY1eCUH5TUU8Q/eSsF/JHjO7AVGmvxpHo42aWHnPhf2NvUQOgmIOy69Q+GMRyqyAz0pG+B32hXq+HezLzMeKWqMS8i20L0ZK6MiuQnjNYpKzNCegj9xQlycuCZTOyWyg7xIVFqOe9NN2AojC5TuNYHrJLjWCQbVSkru4k9hal+SNeVkdTjqVkhzXly3NkdgZSMY81l0FG7C3YsKaADbZelQoJK7MlSo3sSHOG4jrWhp9iSTGa3GxU2+RrcAKikacxZQq4VSV4lYVWtGV74bLzpU3E1KdxA1Cwbj2NTxiI2FtuVfcKSI4hbctUKLsRlN3OwswilIzpab5iL2LyOrU/mfqbsq4I9VozSkZU8I6GNHch1Z8nZUUlVozCNkLO1d1JcnZUV0mAwj903t9q7qS5OyoA7BYf9Mdbvau6kuTsqJeGQwxPB8DE6xB8Zgf5813VnyzsseDsWiukMb2tb4rcgLAADqCS41jQV+HRTNOvHHICP22Nd3hFSa2YLI59pBoVTtJc2lgt5MTB3BP1Z8sGVcGchw+nY7Omg+VEw94XdWf8z9TskeDS0EcTmFrGRsvmQxjWAnjkEjk3uwpJbGP0nwYtJsEAnOnHxnA7dZ3eos9GGyTFhfYoNXKQllZvOTvEg2voi42Hh2MufLuz+pQUbTTPUnW6mFqR936ancdJMJErC4e6Av0rcfLGJomsD/BzRxuIyaZGNcRzC4RUmtmCyNPSQxlhYY47cNRlu5dmfJ1kY7STR2m1ifyaC/EQsBPUE3VnywZVwUkOC0xaWGngz2HwbL36bXR6s+WdlXBdaCSxU0xYIoo9Y2Lgxocek7UrnJ7sKSRrdIMIiedcwwyX3ujY7tIXKclszrIzdRhNOAf7rT/ADEXsR6k+X6gyR4INPo9BI+zaSmNz/DxexHq1P5n6nZVwb3D6OCig8WOKLK5EbGMufMErk5bu4Uktjl+mNRBPI5zoYnHc7Ubrde1FVJLRM5xTMXJhsN/0Y8xd7V3UlyDKjzMIiP7sdbvau6kuTsqLnBcCgDwXQscODhrDqK7qS5DlR0zD8XghYG6kbQBazWNA6gErk3uzrInQaQUr8iI/O1pXXYbEqfCaWdv6KB9+MUZ9SKnJbMFkBoqNkBLfBRtYcrNjYBboAXOTfc6yKLSnQSlma6SGnhDjm7UY1pJ45I9SfJ2VHM6nReNjiHRWz4u9q7PLkGVBIsCgG2Jp6bn1rupLk7KjV6G6DwSv8JJTxlgOxzdZp8xyXdSfIcqOo09DFG0NZHExo2NDGgDzAJcz5OsjgsmkdSN8fzYWNVpH0E/DaS7P1EGlVT76P5sI9WQv2Cjw/UY/SWoO0xn/wBYXdWRz8Po+/1IsuOTHdF6B9qPVkTeApe8jPxmbhF6DvvJuqyTwVP3/wCfAjuxeThH6LvvI9RiPCQ9/wDnwD0mk1RGbs1B8lx/qRzsCw1Pvf8Az4Gho9O652RqpG8zNRgHULrPOU+T1sLQwrVnBPzuyc7SitI/WpXfC1Hj6QKl1prub34dhZL2F8/qVGIYxUbSY3c5jA7rK0a8meZX8KpR1V/UgwaU1LD4pjHyD6yq9RmJYOknrf1Jsmk9RIPGcx3TGwd1lPqzRq+wYeS0XzMfWQEG++908ZXM9allegEG/SmJ3uS8PrHRva5ps5jmvaeDmm4PWEsolqVS2j2Zu6TTCskzNZUa3BsrmN9Fth2LNOc092exhsPhZxt04+n77ja3Hqv3RkDztu+Nl+sAX86aFeXdkcT4TQ9qMbeTYOHTOt/iC0+THD623Tyqz5IUsFhtnH5v6j6jSiscPGm8JzPjiPaGgpY1prdlavhuHkrxjbyb+pVO0kqAf3foH2qvVkee8BST7+p6TSGod435vWGfuLdxXdWQXgKTV1f1J1Pp7WnxX1L2jYA1rAwDoI70k5VN0zRh6OFSyzgvPUl/2kqnf9wCOeKD7qn16iNf3ZhJapfN/UFLpfUxjxalwPkNjYetrboqdSXcE8LgqK9hN/F/uVNfp7WyDVfKJAN72jW622utEZSW541alRlK8VbyKh+PSu2hnU72p87IfZ4e883FpD+yzqd7UM7GWFi+SXTYnLubF6LvvJXVZohgIPn/AD4ExmNzjYI/QPtS9ZlPu2n7/X+xFrdIZzt8H6Lh608ajZCrg4R2v/nwIbMflBy1b/K9qbMyCw8feW1FpzWxizJGs52suR6Vx2JXOXYvTw9JO8lf4/Qt6fTWskGdU8ng5sR72rPKdSPc9elhcHVXsK/m/qE/tfXty/KngeSyEdzUOrN9xvu/DQesPm/qDlx6ok93KH/CjiPaG3QVaa7jS8Nws1pG3k39SKK6W97x+h+Kf7TIh9zUb7u3mWMelFY0WZUvaBuY2No6g1T6s+TWvD8KlbIvn9Rx0trv4uT0YvururPkH3fhf/mvn9TNR1DXZOyPFBxaHjVjPRjJqfgipCTo8Eciycg00IuAMcxG4riAfGmTIygR3sTJkZRPRvIK5q4IycWXOH118ioTgethsTfRlm4BwUdj0GlJFNiFJbMK8JHlYmhbVEOGYtKo1cyU6jiyVM0OakTsaJxU4lNPEWlXi7nl1IOEriA7wiBa6onUFWWkKc4XNeGxDgzTU04e1Y5RaZ9DSqxqRINbTFp1m7FSMr6GOvRcXmQlPNdGSBSqXA1kO8IxZKvTtqiNG6xTszxlZhJacOF27d4QUraMpOkpq8SGXOblcqmjMjc4aAJHk7SmSIyk3uAcExJnmhcciRCUjLQZcUQBUJnq4dJk4wgqdzY6aZCrKG+xUjMyV8NdaFJPAWlaE7nj1KbixIyuZ0WSI7jNpSv3l43WsSwp8S3SDzqUqfBup4z8tQmxuBzY4EcFN+81xaesGGbKN4shYoprvoEBHFLqU0GlEV2NfX8kFQ25hqYZOALHx36i5bejLk+a+8aT/K18U/oUE2iFbCdWQRW4677fUSOg2Xp+LU48+i+pZU2g3hW3bVQh++Mxv28zr59SKw8uQS8XpP8AI/UhVmgFSzY+AjndI3+ko9GQn3jSfZ/L6kB2iVSNpg9N/wBxd0pHfeNH3+i+o3+ydR76D5x/3F3SkD7wo+/0X1AzaIVHGE9D3/dRVOQksbRfPp/crp9HJ27QzzO/BNkkSeJpe8DHhMwOxvpBc6bYY4uEWavR3R+SUhr5oohx8Z56sh2qTw7Zuh4zCC2b+RsDyWl7cq1hNv4Y2+0XLDNd/kdLxyEtHT/5f9TE6S8nlTTm7XRSs98C5h6iPWqKnJGOWMpS1s0Y6KYtNkjjc0QqOJIlYHhKrovOMaiKqWMsKsnc86cHBkyPD5HNDmgEHym3HSjlZJ1oX3LLCqaXWA8VvwnZdl1OVFyNdDxGNJnVcF5P46iEONZZ5GbWw3a08M3XPYlWF95on49fRU9PP+xn8f5NamnN2SQys4kPjNuizu9N0ZckV4nSbvla9H9AOH6GyyCz5oGX4a7/AFBL9nfJR+L0rWyt+i+pBxbQOpiOToXt3ODni/m1U/SkQePpPs16fUiU2jdRfbCOl7/uoOjJjw8RpR59F9S5j0Aklbfw0Ad720hHXb1LlRku51TxKjL8r+RS4hoFVR3/AEThxa9/ramySM7xVF7X9P7lNNo7O3a1vpI5WI8RTIzsHmH7I9II5WL14Cx4XLf3I9ILsjGWIgi4wzB5icjEPhPPqBU5UWzVS8Rpw5NxhWgjpGgmrjYd4bE6S30mpPsr5NC8cgvyN/G37Mt28lpI/XR/8pt9qj9l/wB3yA/HYv8A9f8Ay/6lfX8kUhB1aqJx54HM/rKZUJLuRqeKUqm9Nr4/2Rhcc5PqyAklsbmjexzvWAqKEjJLEUntdf55mdNNK02c23nb7UHBhjioruS4qKRw2MPyhdDpsp9sp9wrMKl3FrflrumzljKa2bRJbS1A3xu6XfgldAvHxW3e/wADxjm3sj9NDoMb72hwCPhfeR+mF3QZ33rDg1mBcqM0dg9wcPKK1Hgm3p+U7DpIz+VPY022Dx3HoaM08acpOyQHJIz9XpXhbyTC+qhO4uhuz6Liexavu+q1dWfxIfaYX1DUmm9OPFknZIzZrOD2OHpAKM8NVjvEpGrCWzGVelWHE+LUi/8AKmI6w2y5Yaq1dL9DnVgu5CdpBSbqmPz647wg8PUXYKqRfc83SOl31EXWUOjU4DnjyAqcYo3bKiLrPsXdGpwDPHkqKitp908R+WAl6U+GHMuRtJjUbHAieLL/AHGe1DJLgN0dL0R0xil8USMeW2vquDrXva9ugoOLW6OuaHSdzTRVUgAcWU8sjfhBhI7bJJvLFs0YamqtaEH3aXzPm2uoi3ZsWWE7nu4nDuLuQ45S0p2rmWM3Fh3kPaeKXVFnlqIuKmjfTuyzbsI3ELWfPsU1DAA8Pa2+VnODSDwzRSb2ONLovpm2ncLzMDeBkb7UcrfYF0bqs5U8NLAx5lmJFneBjDg35TiAfNdaaWCq1FdWXmSnXhHczU2k9Dr60M5YDnqSxyMI89i3tQngq0N16HRr05bMsGab0BZqzVDSPJZI8/RaVOOHqS2QzqxXcpajHqIuvHUttweyWP6zQmlhasd4nKtB9yTRaV0rdtRGPOT3KfRqcDZ48lmdOsOIs+oBPNDOf6FRYSq+3zQnWhyVVbpBhj72qLdMFR9xN9jrcfNHdenyU1TV0R9xUx+cPb3hTeHqr8oVVg+5XyVEG6eL0wErpTXZjZ48jGYlG05TRfOM9qXJLgN0X+EaYxxkXnit/MZ7V2SXB10bCk5S6FrfzlQ2/kNkkP0QVSOHqS2QrqRW7JX/AFVw3/UmPRA/12Vlgaz7L1EeIgu5HqOU7C3ghwqCD/sD7yb7ure71F+1UzFaQ1mFT3dFLJE47nwSAdbQUrwFddvmFYim+5jKm0bvEljeN1ngHqOazypTjumVU4vZj4cYH7VusKdhg3/6bD+0OsLrHA5K5nvm+kEbM4juq2cR1hdZnGb8BwK1dLhkM/Imo4IZJIOZMLDVOaq08RKAkqSkWMNa12Tl6NPFRmrSMk6Mo7D3Qb2lPKinrAVVO0gRO5yk32kPbga5qVxCmNSjHiFzVzrgXMUpRHTNDoXM5j5i3LKPvcseI7GikdPpdIvCUtRA82MkEsQJ3OLCB22WSavFo2Yap060Jvs0/mYIhr29K8zVH20lGoilxDDiMxsWiFS55GJwjjqirdcXVtzz03Fm6ir2yMAktewz8yueU9zL6UUvg9Ut2Oce78VWle7sTnsUI5upaFrsSDQTkFWpVXFk5wTLOKYOC9SnUjURjlBxYOWG2YUqlJrVDxnfRjWP3FLGXZha4EfFvCEqfdHKXI1psli2hmrhmlWTJtCkItAuDdGkcB1IE+FRlSHUwLolF02iikNBISq6Dow0c5VoVmicoJkqOdaoVkyMqYYOVlJMm0I9gO1dKClucpNEaWhadiyzwkXsXjXaIr6CyyywjRZV7gXUxCi6DRRVUxngUnSY2cBrlQzsplHicp1WkgOmmOEwO0JurF7oXI1sO1felHL3iwX5Cw1Tmq1PESgyc6UZFjHO1+3avRhWhVVmZZU5Q2EfCRszCEqbjqtUFTT3BbVLRjbDSl2GEQONNoVSawqDw8EPrrFi9LGmjsy6dGWm4yWMuZSlrS0kbrkLFKFz6XD4pxtct4p2vCg00etCpGoiHVYOXuAjF3vcGNaN7nGwHWVSFR7GLFYSNnNaJak3EMMkhdquBFsupegfIlFj812Rg7nHtH4K1F2bEmtCiI4KzXdExQb8xRTv5gtYfHIQU8JuLFcU0WVPVA5FenRxClozHUpNaofLBfMJp0k9ULGdtwTXkbVJScXZlGk9ghaCqZVIW7QPUISZXEa6Y5rkykK0PTAEsuscNLEriFMG6FSlSHUwLolF02UUxtiEuqDox7ZSE6qNAcEwralVjXJukFbUhVVdCOkx/hQn6kWLlaBvAKnJJjptACxRcUUuUxaV4ri0ehdCIBPXXHCh1kU2tgNXDMmv7rrVo1U9JE3C2wQXGYVFeOqF0e5Opa3cVuoYrtIzVKPdEp8Qdm1apU4zWaJBTcdGR3ZZFZ3daSLLXVDSErQTacnh8WpHlRdzlhxe6NNDZmmqaUEXCxlzlrxv45rNc9xxsPgqC0oOKY9Oq4M0+imKNbV0jnbBUw36C8C/apKNpJm2pX6lCce+V/odnx3R+KpYSANa2RC3nyZwvlFwV1M+Njtri54HkjK/b2K9GDd2TnJLQxarsIeKD1OFDuPWipdmdbgeMtidXWqF3JdNV22rXRxLW5CpRvsTfFcFu/DURm/FBgXRluzMKMoShsUUlIcyXimjUvuBxHFgOxM4p7C3aGlpCXK0NdMW6651j10bgPLjhLIWOGOYklBDqQJ0ai4DqQMsU3EdMaUAng5ddnWCscVSMmI0GAVrXJ3PPp2rpUIM5VJEeSjaVnlhYsrGs0RZKLgss8JwWjXI74CFnlRkiymmCIUmh7j45COjgnhNxFlFMOM8wrqz1RLbRkmmqSCtNGu4sjUpJlmC14XppxqoyO8GR5ISNmYWedJx2KxmmbLk6ZdlTbbrRZc1nLzMZujZQ2ZqnXF1jLo5cG3aOgdyxI+mnFNsBJEnTM8oWGNkLcwbEZg8CNiLFi7M7NgWlrhYPPBaTwzK8rM4mq4JRbVfStYOZzJJCfrtXr+HuLpuL5MOKupJnPaik3hPVw3dCwq8kFzbLDKLRoTuIgE8CRsXJuOx2jHtIOzI8E6ae24rugkcxaVSFSUGLKCkWENYDkV6FPEqWjMs6LWwV0QOxVdOMtUTU2twRaQpNSiUupDmypo1ORXAfkU+jF1QhjQcA5hhaUrixroabpdQ6CayFw2GkpWwpDCpsYaQlaDcTVQyhuGijVqdMnKRJDFpUSNyOXrO5FkhushcNj10LnWEc0FBxTOTaI8tKDsWeeHT2LRqtbkKWAhYp0nE0RmmDY4gqcZOLGaTRJBvmFpupK6JbaMNTzkFWpVXFk5wTLOGoB2r06dZSWpjnTaOw8meiscuHGZh/PSTSax4Bnitb6/lLyPEH/q27JG/DL8FwuJ0D4i4StItezrZFYTStzj7BkOgLEj6aV0xy4ACaHI24FG5N09TYPgLfMth86UWlc5LYLn3JkA6Dq+xa8LNxbI1o3SKaKfivVhWT3MMqZ6WAORqUYzWh0ZuJAlgIXnzouLNUaiYKykOIWoNHXFEm4596KnbSRzjwPHMbp1zEV+8NDUkK1OvKJOdNSJ8VUDtyW+niIy3MsqTWwR0QKo6cZbCqTQF0RGzNSdOUdh1JM8JeKCqNbhceAgkVFNCOI64TXTBqIWhDKjrsTwYXZEHMxphCXpIOc94EIdJHZ2KIgmVNAzMen0QBC5DMdYiWWSxe4oausdcUMTZWC47wSbpsGY8I12RnZhssN0k6V0GM7FdUUy86rQtsa4VCM1xaVmTcGVaUkGvvCtfuhPcFjkVYTsJKJ1Xkd0qdA2eEnxDIyUXOV3N1T9QKWKeZxY9FWTR1bSSvZJh1VIzVL2wPLTkS0kW1h0Xv5liqtqDaPQwVONTEU4S2bR8/VVIW7Pc9ywxnc+nrUHB37EQhUMtjzdo6QuAzpFVTB11tPmTC6bw6ohHEyHqDfatGHW5Kq9jKA2WpNoja5JhqFop1rEpUyTcOWm8ZojrEiz0yy1KFi8KhFLFlcbFkxjmpHEKYMgjYptNbD3uPbN77rTqr/MK4cBBzG6ouUL5hoqkhWhXlEnKkmTYqwHat1PExluZpUWtg9mlW/DInqgbqfgkdHgdVOQZY4KTjNDXizwkI2hd1GtzsqY9soTqomK4sddNcFhC9DMw2E8IhnDlGF6VzDlGlyXMGxIDQr5UyV2e8GEciOzChqKidcWyNgXFsusdcQtQcTrgJYlCdO5WMysqoF5leibKcyI11uhZE8rsXauEDlRMSxfaLVBa9+e1rewlLVd0hoHQsOx46j43G7JI3ROB2FrmkHvUGrqxanNwmprdO/oZukqw8Wdt2HpXmSg4n29LEQqqzI1ZS6uY2J4yuZ69HJqtiOIsxbO5HenTM0o6XOmO2rcfLGJ5RRnTdE3exbcIrqXwIV+xi3MWhxIpjCEjQw+OSyeE2hXG5LjmvtWuFRPRkJQsJJCDsXTpJ7HRnYivisskqbRdSuBcxScR0wTo1FwKKQzMJdUNowjZuIunVX+YRw4CCx2FUVn7LFd1uPbK5qdVJwFcIyJMVfxWmGMfcjKhwSmVTStUcRCRF0pIJZp4KtoyE1QN1ONynKinsMqgMxOGxSdOcdh8yYgl4hDqW9pBy8Drg7E109gaoG4JGhkNukuMJFOhCqzpQJjHLbGV0Z2gicU8icMe8DaklNR3CotgTWtUHioIqqMhW1LTvTKvCQHSkgU7QVKrFSWg8G0VFQyxXj1YWZvhK6BNcpKVh2iywifVeedvrRk9AI01LVbM0gxTsqCHG3vj3rNKNz2qNVxsX9DViRuq7ass45XdHvYeuqscrC4ZG1tVTtf+jdUQAng0ytv2XTxeZpmavF04zXKdvOx1rFcEtct7F6B8gcr5Soi19MDwmPaxbcJtL4EK/Yxi2GYQtQaCmDcxI4jKQgNkqbQbXJMU6006pKUAxAKu0pIlrEjyQrNOmWjMA5ig4FFIE5ik4jpg3MU3EdSGWSDD2zEbc06qyW+orgmPDmnmKdShL3C2khdUhGzWx10xWzkcUY1pRA6aZJjrzvWmGMfcjKgiQyuB2rTHFxe5J0Ggola5VVSnMTLKIjqcHYUrop+ycqjW4JzHDnUnCcSilFg9bmU8y7oax//Z"/>
          <p:cNvSpPr>
            <a:spLocks noChangeAspect="1" noChangeArrowheads="1"/>
          </p:cNvSpPr>
          <p:nvPr/>
        </p:nvSpPr>
        <p:spPr bwMode="auto">
          <a:xfrm>
            <a:off x="155575" y="-1233488"/>
            <a:ext cx="4581525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Китай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5720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День знаний: </a:t>
            </a:r>
            <a:r>
              <a:rPr lang="ru-RU" dirty="0" smtClean="0"/>
              <a:t>1 сентября</a:t>
            </a:r>
            <a:br>
              <a:rPr lang="ru-RU" dirty="0" smtClean="0"/>
            </a:br>
            <a:r>
              <a:rPr lang="ru-RU" dirty="0" smtClean="0"/>
              <a:t>Учебный год в Китае, как и в России, начинается 1 сентября, а заканчивается намного позже – в начале июля. Перед школой дети посещают детские сады, куда принимают детей в возрасте от 3 до 6 лет. Программа начальной школы достаточно сложна, не так-то легко даются такие предметы, как политика, нравственное воспитание, китайский язык, география, химия, биология, физика, музыка и искусство!</a:t>
            </a:r>
            <a:endParaRPr lang="ru-RU" dirty="0"/>
          </a:p>
        </p:txBody>
      </p:sp>
      <p:pic>
        <p:nvPicPr>
          <p:cNvPr id="17410" name="Picture 2" descr="http://abali.ru/wp-content/uploads/2011/03/flag_kitaya_china_Abali.ru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857520" cy="1906994"/>
          </a:xfrm>
          <a:prstGeom prst="rect">
            <a:avLst/>
          </a:prstGeom>
          <a:noFill/>
        </p:spPr>
      </p:pic>
      <p:pic>
        <p:nvPicPr>
          <p:cNvPr id="17412" name="Picture 4" descr="http://www.matrony.ru/wp-content/uploads/china-children_249314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247" y="0"/>
            <a:ext cx="3779753" cy="235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12A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Германия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5005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День знаний: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август-сентябрь</a:t>
            </a:r>
            <a:br>
              <a:rPr lang="ru-RU" dirty="0" smtClean="0"/>
            </a:br>
            <a:r>
              <a:rPr lang="ru-RU" dirty="0" smtClean="0"/>
              <a:t>В каждой из 16 федеральных земель Германии свое начало учебного года. Обычно дети садятся за парту в августе-сентябре. Начинают же здесь учиться с шестилетнего возраста, в возрасте 10-12 лет переходят в среднюю школу, а в 16 лет – в среднюю профильную. В первый день учебы первоклассники получают большой яркий кулек в форме конуса </a:t>
            </a:r>
            <a:r>
              <a:rPr lang="ru-RU" dirty="0" err="1" smtClean="0"/>
              <a:t>Schultüte</a:t>
            </a:r>
            <a:r>
              <a:rPr lang="ru-RU" dirty="0" smtClean="0"/>
              <a:t> (нем. «школьный фунтик») с вкусными сладостями. Таким образом, взрослые подслащивают процесс учения своих деток.</a:t>
            </a:r>
            <a:endParaRPr lang="ru-RU" dirty="0"/>
          </a:p>
        </p:txBody>
      </p:sp>
      <p:pic>
        <p:nvPicPr>
          <p:cNvPr id="16388" name="Picture 4" descr="http://media-cache-ec0.pinimg.com/736x/33/00/6b/33006b381dc92233fcd6a80a22bc6dea.jpg"/>
          <p:cNvPicPr>
            <a:picLocks noChangeAspect="1" noChangeArrowheads="1"/>
          </p:cNvPicPr>
          <p:nvPr/>
        </p:nvPicPr>
        <p:blipFill>
          <a:blip r:embed="rId2"/>
          <a:srcRect t="20669" r="-1352"/>
          <a:stretch>
            <a:fillRect/>
          </a:stretch>
        </p:blipFill>
        <p:spPr bwMode="auto">
          <a:xfrm>
            <a:off x="3419872" y="0"/>
            <a:ext cx="5724128" cy="2420888"/>
          </a:xfrm>
          <a:prstGeom prst="rect">
            <a:avLst/>
          </a:prstGeom>
          <a:noFill/>
        </p:spPr>
      </p:pic>
      <p:pic>
        <p:nvPicPr>
          <p:cNvPr id="16386" name="Picture 2" descr="Flag of Germany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1357298"/>
            <a:ext cx="2381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264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1 сентября – особая дата! </vt:lpstr>
      <vt:lpstr>Презентация PowerPoint</vt:lpstr>
      <vt:lpstr>Почему учебный год начинается 1-ого сентября? </vt:lpstr>
      <vt:lpstr>День Симеона</vt:lpstr>
      <vt:lpstr>Исландия</vt:lpstr>
      <vt:lpstr>Китай</vt:lpstr>
      <vt:lpstr>Германия</vt:lpstr>
      <vt:lpstr>Япония</vt:lpstr>
      <vt:lpstr>США</vt:lpstr>
      <vt:lpstr>Индия</vt:lpstr>
      <vt:lpstr>Испания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Знаний</dc:title>
  <dc:creator>1</dc:creator>
  <cp:lastModifiedBy>Пользователь Windows</cp:lastModifiedBy>
  <cp:revision>12</cp:revision>
  <dcterms:created xsi:type="dcterms:W3CDTF">2014-08-30T04:33:39Z</dcterms:created>
  <dcterms:modified xsi:type="dcterms:W3CDTF">2014-08-31T06:13:11Z</dcterms:modified>
</cp:coreProperties>
</file>